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1"/>
  </p:sldMasterIdLst>
  <p:notesMasterIdLst>
    <p:notesMasterId r:id="rId52"/>
  </p:notesMasterIdLst>
  <p:sldIdLst>
    <p:sldId id="256" r:id="rId2"/>
    <p:sldId id="257" r:id="rId3"/>
    <p:sldId id="258" r:id="rId4"/>
    <p:sldId id="304" r:id="rId5"/>
    <p:sldId id="307" r:id="rId6"/>
    <p:sldId id="305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06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9144000" cy="6858000" type="screen4x3"/>
  <p:notesSz cx="6797675" cy="98742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Arial Rounded MT Bold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264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62"/>
        <p:guide pos="200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797675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51275" y="0"/>
            <a:ext cx="2944813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1741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3450" y="742950"/>
            <a:ext cx="4926013" cy="36957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689475"/>
            <a:ext cx="5434013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560" tIns="48600" rIns="97560" bIns="486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0" y="9378950"/>
            <a:ext cx="2944813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pitchFamily="32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378950"/>
            <a:ext cx="294005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560" tIns="48600" rIns="97560" bIns="486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latin typeface="Arial" charset="0"/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fld id="{14C30226-03C8-415C-945A-4776B94AC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76A5D6-48A2-4B20-BCA7-D4EB4E7652E7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2227527-5703-4C56-BE3E-01EAD6773F4B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0752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D3C63DD-5582-453F-997C-BBC70425D0C1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13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3FADAB2-9E5F-407D-A814-C20FA593A014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626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EDFBDE3-65D5-48C6-AEF4-C5A81834676E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14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714407A-60AF-4AF3-B44D-EDCA7DE6D8EF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830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48D2EBF-85EC-4609-A848-C48257D2A64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15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9D644AE-3207-429D-A9FE-5EE1C6609CC0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0138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8EAFF8-82BB-4C80-A2CF-3F863F81D52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16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0342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C288FCB-750B-4EB7-A5A7-5F3F07C467E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17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0547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0420D05-6D9E-4719-B14C-0BA9C30D3503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0854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17F37D-566A-4627-8405-063915B5AF7E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059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CF9814-6B29-45B0-9593-D2ECC4C4732C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20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60A11F3-DE61-4134-BF33-C2FD5EF6B2F8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366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42A56B-6BF2-4CB9-9BAA-4C7681CC42A2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21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571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175147-7FB8-4BE7-95DE-102114F92F62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22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776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8A1B169-EB02-43F1-A257-4E66CFB2CE3C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76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776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5FC14D-16D5-4BA2-93A8-84C2C26F9D24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7904552-1B0C-4830-ADCD-B73CACEE863E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264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FD9E25-C6C3-48B7-B151-512A958E261C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23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198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2BF78A-331F-4431-B385-C785A79D6E8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24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1859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7007B11-C663-4FB9-B0EE-06F8539A4C1C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860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2186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47C716-7360-4713-B523-37F36237CF6C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25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2390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8D485E-2D66-4A68-B0D7-A4FC99E83C85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26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5955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F5D3597-EFCE-4EB6-ADF9-5B1FF020377D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5956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2595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7F79E51-2EF7-43C7-8F5E-9110F98DE252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27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800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17C24DB-F07A-403C-9820-270989AE1439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800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2800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D570F8-44EA-4BD4-9E2D-E6B58ADDC1E1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0198673-9120-4A2A-84D1-0E0E3BBE2543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3005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E9DCB25-DA22-48E7-B07C-2AD2FCB827CD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29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26DED39-7C3F-46BD-BEB6-716BF1E982D2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3210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B85BE1F-D282-44D4-9FDA-6FD5AC7EDB18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30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3414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D779099-C1D9-40BE-A3A5-46827140080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31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6195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5ADD303-79FB-49A4-B7A8-090B69B67651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6196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3619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178AAB3-B6B8-41D0-8574-0B947F2F9A77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32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8243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382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E05A4F-FB74-4A19-AFF5-C2F4A742AC77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2355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C7F07F-40FA-4C48-97FA-9DC0CEEB612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33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0291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02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814761D-A2CC-4E0C-99CF-663D8688CE24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34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23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3090BE-E1D6-4910-BC6E-50C3C158B61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35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43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4957CE-09DE-468D-93D9-C33345C80569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36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64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36B7CE2-A8CC-4F8C-870D-E49E3FFE0694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37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8483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848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3408E1-CE75-4D41-9A00-6A512FEAA80E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505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8BEE56-8A51-4474-8B42-0AF3C0FE1603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39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2579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5258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D6A5C3-6A54-4ECE-A0D5-5C07D9F213AE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40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462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5462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5D638AC-8919-44B6-9AA0-1F45CDAAD3C4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42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7699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5770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2388BE-EAA1-4039-A874-B737D05F5CE7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43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974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5974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D3B8357-C045-4738-A168-0846865EDEED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7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38A50E-ED7D-457E-BB9A-06D2B6459BBD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8294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505F0EA-904A-4BAF-AB43-235396356EA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44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6179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891906-101B-45DF-B6E8-F686EB49D505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45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43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638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A9870A-CE6B-4DC5-8725-BEDC1DEC25D2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46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658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543EDC-ACD1-45EF-87BF-B561B4CBBD7C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47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679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AE9400-C6D8-4ACE-800D-08E4C51D0D45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998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699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CD4D378-87E4-4B42-96A6-A7294259571C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49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2035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720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4A6398F-B849-4542-AF80-CE24ADF6FF75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50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08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7B9FAEE-1D1C-40C3-AD09-1F09940C3FED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08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7408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2F1722-9F6C-458A-9290-F0E54952A924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FEC43D-E0CD-40C1-AFB7-F79A785DF76B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8602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A42609-5BCD-42FF-8EF8-CADC9645F00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9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880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7DCC506-8E3A-45BC-943E-40E2F7529F60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10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B78169C-8537-43F7-9A5A-13054E42E5A6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011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93CA639-6908-4A08-BC7C-C26A3DC2B1E6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11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3225" cy="49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560" tIns="48600" rIns="97560" bIns="486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B4E95EE-4308-40CB-A813-D26423549FF1}" type="slidenum">
              <a:rPr lang="en-GB" sz="1300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GB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4" name="Text Box 2"/>
          <p:cNvSpPr txBox="1">
            <a:spLocks noChangeArrowheads="1"/>
          </p:cNvSpPr>
          <p:nvPr/>
        </p:nvSpPr>
        <p:spPr bwMode="auto">
          <a:xfrm>
            <a:off x="1169988" y="742950"/>
            <a:ext cx="4457700" cy="37004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16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1F78FA-612A-4138-BBE9-4499F1D8BCEA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12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169988" y="742950"/>
            <a:ext cx="4456112" cy="3698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42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79450" y="4689475"/>
            <a:ext cx="5435600" cy="444023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3AD58-ABC8-467C-9ABF-686FC8E93520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41769-D041-4511-A81B-BC6B77601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5773D-9113-4E7C-AE36-AB54B6B28C57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A6AF5-35EB-4D20-A7AB-5FEE45C385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1394C-7757-4D62-8903-45B244431D04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8AEC5-8486-4E45-B85C-4096464EF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A8C4-B6FD-400F-8A9F-DE168F3045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5B391-542E-4DE5-93A7-08305E1CA5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78DD9-FC4D-4066-AF29-A0745BC490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3315-CCEC-44AF-92D4-D75DCD5203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D4187-FAC9-4707-99BB-6ACADD05EE7C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00622-A600-4AAF-9A19-3DCD8CC7BC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CDAC9-A028-4C1E-AE06-8053F0E4101E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8D73-CDD4-485E-8F33-5D53191806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86C97-5D41-48BA-823A-B5B7970CAD07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04EF-8DF9-485C-B60C-BDA75C2D67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AA5F-C46A-4281-944E-1346698715B7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75288-46C8-489D-A373-46003E652E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867A5-6D8A-4586-8413-3BC51A658E77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BA55-7CE3-43C4-BBE7-74246B8F8A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rPr>
              <a:t>October </a:t>
            </a:r>
            <a:r>
              <a:rPr lang="en-US" sz="1400" dirty="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rPr>
              <a:t>2008</a:t>
            </a: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400" dirty="0">
                <a:solidFill>
                  <a:schemeClr val="tx1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  <a:t>LNS LUNCHTIME</a:t>
            </a:r>
            <a:br>
              <a:rPr lang="en-US" sz="1400" dirty="0">
                <a:solidFill>
                  <a:schemeClr val="tx1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</a:br>
            <a:r>
              <a:rPr lang="en-US" sz="1400" dirty="0">
                <a:solidFill>
                  <a:schemeClr val="tx1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  <a:t>SEMINAR </a:t>
            </a:r>
            <a:endParaRPr lang="en-US" sz="1400" b="1" dirty="0">
              <a:solidFill>
                <a:schemeClr val="tx1"/>
              </a:solidFill>
              <a:latin typeface="Times New Roman" pitchFamily="16" charset="0"/>
              <a:ea typeface="+mn-ea"/>
              <a:cs typeface="Arial Unicode MS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80150"/>
            <a:ext cx="838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Line 4"/>
          <p:cNvSpPr>
            <a:spLocks noChangeShapeType="1"/>
          </p:cNvSpPr>
          <p:nvPr userDrawn="1"/>
        </p:nvSpPr>
        <p:spPr bwMode="auto">
          <a:xfrm flipV="1">
            <a:off x="0" y="6240463"/>
            <a:ext cx="9144000" cy="14287"/>
          </a:xfrm>
          <a:prstGeom prst="line">
            <a:avLst/>
          </a:prstGeom>
          <a:noFill/>
          <a:ln w="1908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 Rounded MT Bold" pitchFamily="32" charset="0"/>
              <a:buNone/>
              <a:defRPr/>
            </a:pPr>
            <a:endParaRPr lang="en-US">
              <a:latin typeface="Arial Rounded MT Bold" pitchFamily="32" charset="0"/>
              <a:ea typeface="+mn-ea"/>
              <a:cs typeface="Arial Unicode MS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72500" y="6286500"/>
            <a:ext cx="57150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6400800" y="6381750"/>
            <a:ext cx="2132013" cy="474663"/>
          </a:xfrm>
          <a:ln>
            <a:round/>
            <a:headEnd/>
            <a:tailEnd/>
          </a:ln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461C97D-BDF7-4B7F-91A7-A5A6EE51C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7B4BD-C906-47FD-905D-D26659F0F23A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4175-0C7E-4851-B872-3BB2045AC9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0BC0A-9472-494F-8D11-744A1236E262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4B863-45D1-40CF-A75B-EDFA5AD658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Arial Rounded MT Bold" pitchFamily="32" charset="0"/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fld id="{9BE53CF0-B49C-46F6-AEE7-8AFB3F226684}" type="datetimeFigureOut">
              <a:rPr lang="en-US"/>
              <a:pPr>
                <a:defRPr/>
              </a:pPr>
              <a:t>11/11/2008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 Rounded MT Bold" pitchFamily="32" charset="0"/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Arial Rounded MT Bold" pitchFamily="32" charset="0"/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fld id="{29425966-7543-4447-BF6A-D64C720274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701" r:id="rId7"/>
    <p:sldLayoutId id="2147483694" r:id="rId8"/>
    <p:sldLayoutId id="2147483693" r:id="rId9"/>
    <p:sldLayoutId id="2147483692" r:id="rId10"/>
    <p:sldLayoutId id="214748369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38FAE1A-B641-4C94-89EB-29672C0E774A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719138" y="2393950"/>
            <a:ext cx="7620000" cy="292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Status of the LHCb Experiment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  <a:latin typeface="Arial" charset="0"/>
              </a:rPr>
              <a:t>Installation, commissioning and prospects of early physics 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600">
              <a:solidFill>
                <a:srgbClr val="000000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  <a:latin typeface="Arial" charset="0"/>
              </a:rPr>
              <a:t>Rolf Lindner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CERN, Geneva, Switzerland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  <a:latin typeface="Arial" charset="0"/>
              </a:rPr>
              <a:t>On behalf of the LHCb Collaboration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0504166-9D56-4A28-8F65-340339568176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1BDF31B-70B5-4DD6-9221-B41020003048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5457825" y="-279400"/>
            <a:ext cx="3162300" cy="1541463"/>
            <a:chOff x="3438" y="-176"/>
            <a:chExt cx="1992" cy="971"/>
          </a:xfrm>
        </p:grpSpPr>
        <p:pic>
          <p:nvPicPr>
            <p:cNvPr id="89163" name="Picture 3"/>
            <p:cNvPicPr>
              <a:picLocks noChangeAspect="1" noChangeArrowheads="1"/>
            </p:cNvPicPr>
            <p:nvPr/>
          </p:nvPicPr>
          <p:blipFill>
            <a:blip r:embed="rId3"/>
            <a:srcRect l="12897"/>
            <a:stretch>
              <a:fillRect/>
            </a:stretch>
          </p:blipFill>
          <p:spPr bwMode="auto">
            <a:xfrm>
              <a:off x="3438" y="-93"/>
              <a:ext cx="1993" cy="8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9164" name="Text Box 4"/>
            <p:cNvSpPr txBox="1">
              <a:spLocks noChangeArrowheads="1"/>
            </p:cNvSpPr>
            <p:nvPr/>
          </p:nvSpPr>
          <p:spPr bwMode="auto">
            <a:xfrm>
              <a:off x="3864" y="-46"/>
              <a:ext cx="330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000000"/>
                  </a:solidFill>
                  <a:latin typeface="Arial" charset="0"/>
                </a:rPr>
                <a:t>IP8</a:t>
              </a:r>
            </a:p>
          </p:txBody>
        </p:sp>
        <p:sp>
          <p:nvSpPr>
            <p:cNvPr id="89165" name="Text Box 5"/>
            <p:cNvSpPr txBox="1">
              <a:spLocks noChangeArrowheads="1"/>
            </p:cNvSpPr>
            <p:nvPr/>
          </p:nvSpPr>
          <p:spPr bwMode="auto">
            <a:xfrm rot="-2700000">
              <a:off x="4188" y="-27"/>
              <a:ext cx="466" cy="1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" tIns="9000" rIns="9000" bIns="9000">
              <a:spAutoFit/>
            </a:bodyPr>
            <a:lstStyle/>
            <a:p>
              <a:pPr>
                <a:buClr>
                  <a:srgbClr val="777777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000">
                  <a:solidFill>
                    <a:srgbClr val="777777"/>
                  </a:solidFill>
                  <a:latin typeface="Arial" charset="0"/>
                </a:rPr>
                <a:t>360 mrad</a:t>
              </a:r>
            </a:p>
          </p:txBody>
        </p:sp>
      </p:grp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1289050" y="434975"/>
            <a:ext cx="2490788" cy="240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872038" y="0"/>
            <a:ext cx="4271962" cy="14970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lIns="90000" tIns="46800" rIns="90000" bIns="46800"/>
          <a:lstStyle/>
          <a:p>
            <a:pPr marL="338138" indent="-338138">
              <a:spcBef>
                <a:spcPts val="400"/>
              </a:spcBef>
              <a:buClr>
                <a:srgbClr val="000000"/>
              </a:buClr>
              <a:buSzPct val="100000"/>
              <a:buFont typeface="Arial Rounded MT Bold" pitchFamily="32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  <a:t>21 stations </a:t>
            </a:r>
          </a:p>
          <a:p>
            <a:pPr marL="338138" indent="-338138">
              <a:spcBef>
                <a:spcPts val="400"/>
              </a:spcBef>
              <a:buClr>
                <a:srgbClr val="000000"/>
              </a:buClr>
              <a:buSzPct val="100000"/>
              <a:buFont typeface="Arial Rounded MT Bold" pitchFamily="32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  <a:t>Each station measures R and Phi</a:t>
            </a:r>
          </a:p>
          <a:p>
            <a:pPr marL="338138" indent="-338138">
              <a:spcBef>
                <a:spcPts val="400"/>
              </a:spcBef>
              <a:buClr>
                <a:srgbClr val="000000"/>
              </a:buClr>
              <a:buSzPct val="100000"/>
              <a:buFont typeface="Arial Rounded MT Bold" pitchFamily="32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 Rounded MT Bold" pitchFamily="32" charset="0"/>
                <a:ea typeface="+mn-ea"/>
                <a:cs typeface="Arial Unicode MS" pitchFamily="32" charset="0"/>
              </a:rPr>
              <a:t>Left-Right staggered in Z to allow for overlap</a:t>
            </a:r>
          </a:p>
        </p:txBody>
      </p:sp>
      <p:sp>
        <p:nvSpPr>
          <p:cNvPr id="89093" name="Line 8"/>
          <p:cNvSpPr>
            <a:spLocks noChangeShapeType="1"/>
          </p:cNvSpPr>
          <p:nvPr/>
        </p:nvSpPr>
        <p:spPr bwMode="auto">
          <a:xfrm flipH="1">
            <a:off x="3694113" y="3175"/>
            <a:ext cx="534987" cy="504825"/>
          </a:xfrm>
          <a:prstGeom prst="line">
            <a:avLst/>
          </a:prstGeom>
          <a:noFill/>
          <a:ln w="2844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094" name="Line 9"/>
          <p:cNvSpPr>
            <a:spLocks noChangeShapeType="1"/>
          </p:cNvSpPr>
          <p:nvPr/>
        </p:nvSpPr>
        <p:spPr bwMode="auto">
          <a:xfrm flipV="1">
            <a:off x="898525" y="2693988"/>
            <a:ext cx="525463" cy="514350"/>
          </a:xfrm>
          <a:prstGeom prst="line">
            <a:avLst/>
          </a:prstGeom>
          <a:noFill/>
          <a:ln w="2844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095" name="AutoShape 10"/>
          <p:cNvSpPr>
            <a:spLocks noChangeArrowheads="1"/>
          </p:cNvSpPr>
          <p:nvPr/>
        </p:nvSpPr>
        <p:spPr bwMode="auto">
          <a:xfrm>
            <a:off x="2416175" y="1800225"/>
            <a:ext cx="407988" cy="3921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89096" name="Text Box 11"/>
          <p:cNvSpPr txBox="1">
            <a:spLocks noChangeArrowheads="1"/>
          </p:cNvSpPr>
          <p:nvPr/>
        </p:nvSpPr>
        <p:spPr bwMode="auto">
          <a:xfrm>
            <a:off x="352425" y="1371600"/>
            <a:ext cx="147955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Retractable by 30 mm</a:t>
            </a:r>
          </a:p>
        </p:txBody>
      </p:sp>
      <p:sp>
        <p:nvSpPr>
          <p:cNvPr id="89097" name="Text Box 12"/>
          <p:cNvSpPr txBox="1">
            <a:spLocks noChangeArrowheads="1"/>
          </p:cNvSpPr>
          <p:nvPr/>
        </p:nvSpPr>
        <p:spPr bwMode="auto">
          <a:xfrm>
            <a:off x="1133475" y="2922588"/>
            <a:ext cx="3063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CC0000"/>
                </a:solidFill>
                <a:latin typeface="Arial" charset="0"/>
              </a:rPr>
              <a:t>p</a:t>
            </a:r>
          </a:p>
        </p:txBody>
      </p:sp>
      <p:sp>
        <p:nvSpPr>
          <p:cNvPr id="89098" name="Text Box 13"/>
          <p:cNvSpPr txBox="1">
            <a:spLocks noChangeArrowheads="1"/>
          </p:cNvSpPr>
          <p:nvPr/>
        </p:nvSpPr>
        <p:spPr bwMode="auto">
          <a:xfrm>
            <a:off x="3817938" y="284163"/>
            <a:ext cx="3063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CC0000"/>
                </a:solidFill>
                <a:latin typeface="Arial" charset="0"/>
              </a:rPr>
              <a:t>p</a:t>
            </a:r>
          </a:p>
        </p:txBody>
      </p:sp>
      <p:sp>
        <p:nvSpPr>
          <p:cNvPr id="89099" name="Text Box 14"/>
          <p:cNvSpPr txBox="1">
            <a:spLocks noChangeArrowheads="1"/>
          </p:cNvSpPr>
          <p:nvPr/>
        </p:nvSpPr>
        <p:spPr bwMode="auto">
          <a:xfrm>
            <a:off x="3132138" y="1827213"/>
            <a:ext cx="1508125" cy="460375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00"/>
              </a:buClr>
              <a:buSzPct val="100000"/>
              <a:buFont typeface="Symbol" pitchFamily="18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FFFF00"/>
                </a:solidFill>
                <a:latin typeface="Symbol" pitchFamily="18" charset="2"/>
              </a:rPr>
              <a:t></a:t>
            </a:r>
            <a:r>
              <a:rPr lang="en-GB" sz="2400">
                <a:solidFill>
                  <a:srgbClr val="FFFF00"/>
                </a:solidFill>
                <a:latin typeface="Arial" charset="0"/>
              </a:rPr>
              <a:t>-sensors</a:t>
            </a:r>
          </a:p>
        </p:txBody>
      </p:sp>
      <p:sp>
        <p:nvSpPr>
          <p:cNvPr id="89100" name="Text Box 15"/>
          <p:cNvSpPr txBox="1">
            <a:spLocks noChangeArrowheads="1"/>
          </p:cNvSpPr>
          <p:nvPr/>
        </p:nvSpPr>
        <p:spPr bwMode="auto">
          <a:xfrm>
            <a:off x="5310188" y="1751013"/>
            <a:ext cx="1452562" cy="460375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i="1">
                <a:solidFill>
                  <a:srgbClr val="00FFFF"/>
                </a:solidFill>
                <a:latin typeface="Arial" charset="0"/>
              </a:rPr>
              <a:t>r</a:t>
            </a:r>
            <a:r>
              <a:rPr lang="en-GB" sz="2400">
                <a:solidFill>
                  <a:srgbClr val="00FFFF"/>
                </a:solidFill>
                <a:latin typeface="Arial" charset="0"/>
              </a:rPr>
              <a:t>-sensors</a:t>
            </a:r>
          </a:p>
        </p:txBody>
      </p:sp>
      <p:sp>
        <p:nvSpPr>
          <p:cNvPr id="89101" name="Line 16"/>
          <p:cNvSpPr>
            <a:spLocks noChangeShapeType="1"/>
          </p:cNvSpPr>
          <p:nvPr/>
        </p:nvSpPr>
        <p:spPr bwMode="auto">
          <a:xfrm flipH="1" flipV="1">
            <a:off x="3286125" y="1009650"/>
            <a:ext cx="2112963" cy="8001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02" name="Line 17"/>
          <p:cNvSpPr>
            <a:spLocks noChangeShapeType="1"/>
          </p:cNvSpPr>
          <p:nvPr/>
        </p:nvSpPr>
        <p:spPr bwMode="auto">
          <a:xfrm flipH="1" flipV="1">
            <a:off x="2994025" y="1401763"/>
            <a:ext cx="476250" cy="5715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03" name="Text Box 18"/>
          <p:cNvSpPr txBox="1">
            <a:spLocks noChangeArrowheads="1"/>
          </p:cNvSpPr>
          <p:nvPr/>
        </p:nvSpPr>
        <p:spPr bwMode="auto">
          <a:xfrm>
            <a:off x="2609850" y="2401888"/>
            <a:ext cx="2281238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GB" sz="1400" baseline="30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-20</a:t>
            </a:r>
            <a:r>
              <a:rPr lang="en-GB" sz="1400" baseline="30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 stereo angle</a:t>
            </a:r>
          </a:p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Inner and outer region</a:t>
            </a:r>
          </a:p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2048 strips</a:t>
            </a:r>
          </a:p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Pitch: 35 to 100 </a:t>
            </a: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µ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m</a:t>
            </a:r>
          </a:p>
        </p:txBody>
      </p:sp>
      <p:sp>
        <p:nvSpPr>
          <p:cNvPr id="89104" name="Text Box 19"/>
          <p:cNvSpPr txBox="1">
            <a:spLocks noChangeArrowheads="1"/>
          </p:cNvSpPr>
          <p:nvPr/>
        </p:nvSpPr>
        <p:spPr bwMode="auto">
          <a:xfrm>
            <a:off x="6772275" y="1630363"/>
            <a:ext cx="1835150" cy="763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4x45</a:t>
            </a:r>
            <a:r>
              <a:rPr lang="en-GB" sz="1600" baseline="30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 sectors</a:t>
            </a:r>
          </a:p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2048 strips</a:t>
            </a:r>
          </a:p>
          <a:p>
            <a:pPr marL="109538" indent="-109538">
              <a:buClr>
                <a:srgbClr val="000000"/>
              </a:buClr>
              <a:buSzPct val="100000"/>
              <a:buFont typeface="Arial" charset="0"/>
              <a:buChar char="•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Pitch: 40 to 100 µm</a:t>
            </a:r>
          </a:p>
        </p:txBody>
      </p:sp>
      <p:pic>
        <p:nvPicPr>
          <p:cNvPr id="89105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2362200"/>
            <a:ext cx="3414713" cy="27781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sp>
        <p:nvSpPr>
          <p:cNvPr id="89106" name="Line 21"/>
          <p:cNvSpPr>
            <a:spLocks noChangeShapeType="1"/>
          </p:cNvSpPr>
          <p:nvPr/>
        </p:nvSpPr>
        <p:spPr bwMode="auto">
          <a:xfrm>
            <a:off x="6629400" y="2209800"/>
            <a:ext cx="1487488" cy="13081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07" name="Line 22"/>
          <p:cNvSpPr>
            <a:spLocks noChangeShapeType="1"/>
          </p:cNvSpPr>
          <p:nvPr/>
        </p:nvSpPr>
        <p:spPr bwMode="auto">
          <a:xfrm>
            <a:off x="8399463" y="3505200"/>
            <a:ext cx="3175" cy="16986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08" name="Text Box 23"/>
          <p:cNvSpPr txBox="1">
            <a:spLocks noChangeArrowheads="1"/>
          </p:cNvSpPr>
          <p:nvPr/>
        </p:nvSpPr>
        <p:spPr bwMode="auto">
          <a:xfrm rot="5400000">
            <a:off x="8513763" y="3144838"/>
            <a:ext cx="8572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42 mm </a:t>
            </a:r>
          </a:p>
        </p:txBody>
      </p:sp>
      <p:sp>
        <p:nvSpPr>
          <p:cNvPr id="89109" name="Line 24"/>
          <p:cNvSpPr>
            <a:spLocks noChangeShapeType="1"/>
          </p:cNvSpPr>
          <p:nvPr/>
        </p:nvSpPr>
        <p:spPr bwMode="auto">
          <a:xfrm flipV="1">
            <a:off x="7118350" y="3683000"/>
            <a:ext cx="1965325" cy="11113"/>
          </a:xfrm>
          <a:prstGeom prst="line">
            <a:avLst/>
          </a:prstGeom>
          <a:noFill/>
          <a:ln w="12600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10" name="Line 25"/>
          <p:cNvSpPr>
            <a:spLocks noChangeShapeType="1"/>
          </p:cNvSpPr>
          <p:nvPr/>
        </p:nvSpPr>
        <p:spPr bwMode="auto">
          <a:xfrm>
            <a:off x="7140575" y="2678113"/>
            <a:ext cx="1893888" cy="3175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11" name="Line 26"/>
          <p:cNvSpPr>
            <a:spLocks noChangeShapeType="1"/>
          </p:cNvSpPr>
          <p:nvPr/>
        </p:nvSpPr>
        <p:spPr bwMode="auto">
          <a:xfrm>
            <a:off x="7118350" y="3521075"/>
            <a:ext cx="1892300" cy="1588"/>
          </a:xfrm>
          <a:prstGeom prst="line">
            <a:avLst/>
          </a:prstGeom>
          <a:noFill/>
          <a:ln w="1260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12" name="Text Box 27"/>
          <p:cNvSpPr txBox="1">
            <a:spLocks noChangeArrowheads="1"/>
          </p:cNvSpPr>
          <p:nvPr/>
        </p:nvSpPr>
        <p:spPr bwMode="auto">
          <a:xfrm rot="5400000">
            <a:off x="8185944" y="3693319"/>
            <a:ext cx="7445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8 mm </a:t>
            </a:r>
          </a:p>
        </p:txBody>
      </p:sp>
      <p:sp>
        <p:nvSpPr>
          <p:cNvPr id="89113" name="Line 28"/>
          <p:cNvSpPr>
            <a:spLocks noChangeShapeType="1"/>
          </p:cNvSpPr>
          <p:nvPr/>
        </p:nvSpPr>
        <p:spPr bwMode="auto">
          <a:xfrm>
            <a:off x="8763000" y="2667000"/>
            <a:ext cx="1588" cy="1020763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14" name="Text Box 29"/>
          <p:cNvSpPr txBox="1">
            <a:spLocks noChangeArrowheads="1"/>
          </p:cNvSpPr>
          <p:nvPr/>
        </p:nvSpPr>
        <p:spPr bwMode="auto">
          <a:xfrm rot="1800000">
            <a:off x="6375400" y="3692525"/>
            <a:ext cx="500063" cy="1300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0000"/>
                </a:solidFill>
                <a:latin typeface="Arial" charset="0"/>
              </a:rPr>
              <a:t>35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0000"/>
                </a:solidFill>
                <a:latin typeface="Arial" charset="0"/>
              </a:rPr>
              <a:t>78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0000"/>
                </a:solidFill>
                <a:latin typeface="Arial" charset="0"/>
              </a:rPr>
              <a:t>39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90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90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9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90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0000"/>
                </a:solidFill>
                <a:latin typeface="Arial" charset="0"/>
              </a:rPr>
              <a:t>97 um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900">
                <a:solidFill>
                  <a:srgbClr val="000000"/>
                </a:solidFill>
                <a:latin typeface="Arial" charset="0"/>
              </a:rPr>
              <a:t>pitch</a:t>
            </a:r>
          </a:p>
        </p:txBody>
      </p:sp>
      <p:sp>
        <p:nvSpPr>
          <p:cNvPr id="89115" name="AutoShape 30"/>
          <p:cNvSpPr>
            <a:spLocks noChangeArrowheads="1"/>
          </p:cNvSpPr>
          <p:nvPr/>
        </p:nvSpPr>
        <p:spPr bwMode="auto">
          <a:xfrm rot="10800000">
            <a:off x="1254125" y="1809750"/>
            <a:ext cx="407988" cy="3921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89116" name="Line 31"/>
          <p:cNvSpPr>
            <a:spLocks noChangeShapeType="1"/>
          </p:cNvSpPr>
          <p:nvPr/>
        </p:nvSpPr>
        <p:spPr bwMode="auto">
          <a:xfrm>
            <a:off x="4624388" y="2286000"/>
            <a:ext cx="1995487" cy="14922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117" name="Text Box 32"/>
          <p:cNvSpPr txBox="1">
            <a:spLocks noChangeArrowheads="1"/>
          </p:cNvSpPr>
          <p:nvPr/>
        </p:nvSpPr>
        <p:spPr bwMode="auto">
          <a:xfrm>
            <a:off x="114300" y="0"/>
            <a:ext cx="2400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Vertex Locator</a:t>
            </a:r>
          </a:p>
        </p:txBody>
      </p:sp>
      <p:sp>
        <p:nvSpPr>
          <p:cNvPr id="89118" name="Line 33"/>
          <p:cNvSpPr>
            <a:spLocks noChangeShapeType="1"/>
          </p:cNvSpPr>
          <p:nvPr/>
        </p:nvSpPr>
        <p:spPr bwMode="auto">
          <a:xfrm>
            <a:off x="2409825" y="4810125"/>
            <a:ext cx="66675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9119" name="Group 34"/>
          <p:cNvGrpSpPr>
            <a:grpSpLocks/>
          </p:cNvGrpSpPr>
          <p:nvPr/>
        </p:nvGrpSpPr>
        <p:grpSpPr bwMode="auto">
          <a:xfrm>
            <a:off x="0" y="3886200"/>
            <a:ext cx="5957888" cy="2366963"/>
            <a:chOff x="0" y="2448"/>
            <a:chExt cx="3753" cy="1491"/>
          </a:xfrm>
        </p:grpSpPr>
        <p:sp>
          <p:nvSpPr>
            <p:cNvPr id="89124" name="Rectangle 35"/>
            <p:cNvSpPr>
              <a:spLocks noChangeArrowheads="1"/>
            </p:cNvSpPr>
            <p:nvPr/>
          </p:nvSpPr>
          <p:spPr bwMode="auto">
            <a:xfrm>
              <a:off x="0" y="2448"/>
              <a:ext cx="3718" cy="1491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grpSp>
          <p:nvGrpSpPr>
            <p:cNvPr id="89125" name="Group 36"/>
            <p:cNvGrpSpPr>
              <a:grpSpLocks/>
            </p:cNvGrpSpPr>
            <p:nvPr/>
          </p:nvGrpSpPr>
          <p:grpSpPr bwMode="auto">
            <a:xfrm>
              <a:off x="30" y="2898"/>
              <a:ext cx="2040" cy="909"/>
              <a:chOff x="30" y="2898"/>
              <a:chExt cx="2040" cy="909"/>
            </a:xfrm>
          </p:grpSpPr>
          <p:sp>
            <p:nvSpPr>
              <p:cNvPr id="89133" name="Line 37"/>
              <p:cNvSpPr>
                <a:spLocks noChangeShapeType="1"/>
              </p:cNvSpPr>
              <p:nvPr/>
            </p:nvSpPr>
            <p:spPr bwMode="auto">
              <a:xfrm>
                <a:off x="1065" y="3239"/>
                <a:ext cx="258" cy="3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4" name="Text Box 38"/>
              <p:cNvSpPr txBox="1">
                <a:spLocks noChangeArrowheads="1"/>
              </p:cNvSpPr>
              <p:nvPr/>
            </p:nvSpPr>
            <p:spPr bwMode="auto">
              <a:xfrm>
                <a:off x="1062" y="3284"/>
                <a:ext cx="264" cy="2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Arial Rounded MT Bold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1800">
                    <a:solidFill>
                      <a:srgbClr val="FF0000"/>
                    </a:solidFill>
                    <a:latin typeface="Lucida Sans Unicode" pitchFamily="34" charset="0"/>
                  </a:rPr>
                  <a:t>D</a:t>
                </a:r>
                <a:r>
                  <a:rPr lang="en-GB" sz="1800" baseline="-25000">
                    <a:solidFill>
                      <a:srgbClr val="FF0000"/>
                    </a:solidFill>
                    <a:latin typeface="Lucida Sans Unicode" pitchFamily="34" charset="0"/>
                  </a:rPr>
                  <a:t>s</a:t>
                </a:r>
              </a:p>
            </p:txBody>
          </p:sp>
          <p:grpSp>
            <p:nvGrpSpPr>
              <p:cNvPr id="89135" name="Group 39"/>
              <p:cNvGrpSpPr>
                <a:grpSpLocks/>
              </p:cNvGrpSpPr>
              <p:nvPr/>
            </p:nvGrpSpPr>
            <p:grpSpPr bwMode="auto">
              <a:xfrm>
                <a:off x="30" y="2898"/>
                <a:ext cx="2040" cy="909"/>
                <a:chOff x="30" y="2898"/>
                <a:chExt cx="2040" cy="909"/>
              </a:xfrm>
            </p:grpSpPr>
            <p:grpSp>
              <p:nvGrpSpPr>
                <p:cNvPr id="89136" name="Group 40"/>
                <p:cNvGrpSpPr>
                  <a:grpSpLocks/>
                </p:cNvGrpSpPr>
                <p:nvPr/>
              </p:nvGrpSpPr>
              <p:grpSpPr bwMode="auto">
                <a:xfrm>
                  <a:off x="30" y="3183"/>
                  <a:ext cx="836" cy="360"/>
                  <a:chOff x="30" y="3183"/>
                  <a:chExt cx="836" cy="360"/>
                </a:xfrm>
              </p:grpSpPr>
              <p:sp>
                <p:nvSpPr>
                  <p:cNvPr id="89155" name="Line 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9" y="3236"/>
                    <a:ext cx="302" cy="112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56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0" y="3218"/>
                    <a:ext cx="437" cy="130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57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30" y="3346"/>
                    <a:ext cx="417" cy="72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5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430" y="3346"/>
                    <a:ext cx="20" cy="198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59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9" y="3346"/>
                    <a:ext cx="262" cy="162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60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" y="3346"/>
                    <a:ext cx="402" cy="126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61" name="Line 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9" y="3182"/>
                    <a:ext cx="282" cy="166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62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0" y="3182"/>
                    <a:ext cx="179" cy="166"/>
                  </a:xfrm>
                  <a:prstGeom prst="line">
                    <a:avLst/>
                  </a:prstGeom>
                  <a:noFill/>
                  <a:ln w="12600">
                    <a:solidFill>
                      <a:srgbClr val="33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9137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429" y="3236"/>
                  <a:ext cx="636" cy="113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3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65" y="3075"/>
                  <a:ext cx="397" cy="166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3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773" y="3114"/>
                  <a:ext cx="239" cy="25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FF0000"/>
                      </a:solidFill>
                      <a:latin typeface="Lucida Sans Unicode" pitchFamily="34" charset="0"/>
                    </a:rPr>
                    <a:t>B</a:t>
                  </a:r>
                  <a:r>
                    <a:rPr lang="en-GB" sz="1800" baseline="-25000">
                      <a:solidFill>
                        <a:srgbClr val="FF0000"/>
                      </a:solidFill>
                      <a:latin typeface="Lucida Sans Unicode" pitchFamily="34" charset="0"/>
                    </a:rPr>
                    <a:t>s</a:t>
                  </a:r>
                </a:p>
              </p:txBody>
            </p:sp>
            <p:sp>
              <p:nvSpPr>
                <p:cNvPr id="8914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786" y="3096"/>
                  <a:ext cx="254" cy="2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GB" sz="1800" baseline="30000">
                      <a:solidFill>
                        <a:srgbClr val="FF0000"/>
                      </a:solidFill>
                      <a:latin typeface="Symbol" pitchFamily="18" charset="2"/>
                    </a:rPr>
                    <a:t></a:t>
                  </a:r>
                </a:p>
              </p:txBody>
            </p:sp>
            <p:sp>
              <p:nvSpPr>
                <p:cNvPr id="89141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817" y="3229"/>
                  <a:ext cx="254" cy="2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GB" sz="1800" baseline="30000">
                      <a:solidFill>
                        <a:srgbClr val="FF0000"/>
                      </a:solidFill>
                      <a:latin typeface="Symbol" pitchFamily="18" charset="2"/>
                    </a:rPr>
                    <a:t></a:t>
                  </a:r>
                </a:p>
              </p:txBody>
            </p:sp>
            <p:sp>
              <p:nvSpPr>
                <p:cNvPr id="8914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1472" y="2950"/>
                  <a:ext cx="418" cy="2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GB" sz="1800" baseline="30000">
                      <a:solidFill>
                        <a:srgbClr val="FF0000"/>
                      </a:solidFill>
                      <a:latin typeface="Symbol" pitchFamily="18" charset="2"/>
                    </a:rPr>
                    <a:t></a:t>
                  </a:r>
                </a:p>
              </p:txBody>
            </p:sp>
            <p:sp>
              <p:nvSpPr>
                <p:cNvPr id="89143" name="Line 55"/>
                <p:cNvSpPr>
                  <a:spLocks noChangeShapeType="1"/>
                </p:cNvSpPr>
                <p:nvPr/>
              </p:nvSpPr>
              <p:spPr bwMode="auto">
                <a:xfrm>
                  <a:off x="1323" y="3275"/>
                  <a:ext cx="556" cy="162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44" name="Line 56"/>
                <p:cNvSpPr>
                  <a:spLocks noChangeShapeType="1"/>
                </p:cNvSpPr>
                <p:nvPr/>
              </p:nvSpPr>
              <p:spPr bwMode="auto">
                <a:xfrm>
                  <a:off x="1323" y="3275"/>
                  <a:ext cx="536" cy="36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45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323" y="3201"/>
                  <a:ext cx="497" cy="76"/>
                </a:xfrm>
                <a:prstGeom prst="line">
                  <a:avLst/>
                </a:pr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4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824" y="3366"/>
                  <a:ext cx="237" cy="2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1800">
                      <a:solidFill>
                        <a:srgbClr val="FF0000"/>
                      </a:solidFill>
                      <a:latin typeface="Symbol" pitchFamily="18" charset="2"/>
                    </a:rPr>
                    <a:t></a:t>
                  </a:r>
                  <a:r>
                    <a:rPr lang="en-GB" sz="1800" baseline="30000">
                      <a:solidFill>
                        <a:srgbClr val="FF0000"/>
                      </a:solidFill>
                      <a:latin typeface="Symbol" pitchFamily="18" charset="2"/>
                    </a:rPr>
                    <a:t></a:t>
                  </a:r>
                </a:p>
              </p:txBody>
            </p:sp>
            <p:sp>
              <p:nvSpPr>
                <p:cNvPr id="89147" name="Oval 59"/>
                <p:cNvSpPr>
                  <a:spLocks noChangeArrowheads="1"/>
                </p:cNvSpPr>
                <p:nvPr/>
              </p:nvSpPr>
              <p:spPr bwMode="auto">
                <a:xfrm>
                  <a:off x="1030" y="3215"/>
                  <a:ext cx="116" cy="43"/>
                </a:xfrm>
                <a:prstGeom prst="ellipse">
                  <a:avLst/>
                </a:prstGeom>
                <a:solidFill>
                  <a:srgbClr val="FFCC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lnSpc>
                      <a:spcPct val="87000"/>
                    </a:lnSpc>
                    <a:buClr>
                      <a:srgbClr val="FFFFFF"/>
                    </a:buClr>
                    <a:buSzPct val="100000"/>
                    <a:buFont typeface="Arial Rounded MT Bold" pitchFamily="34" charset="0"/>
                    <a:buNone/>
                  </a:pPr>
                  <a:endParaRPr lang="en-US"/>
                </a:p>
              </p:txBody>
            </p:sp>
            <p:sp>
              <p:nvSpPr>
                <p:cNvPr id="89148" name="Oval 60"/>
                <p:cNvSpPr>
                  <a:spLocks noChangeArrowheads="1"/>
                </p:cNvSpPr>
                <p:nvPr/>
              </p:nvSpPr>
              <p:spPr bwMode="auto">
                <a:xfrm>
                  <a:off x="1307" y="3258"/>
                  <a:ext cx="92" cy="42"/>
                </a:xfrm>
                <a:prstGeom prst="ellipse">
                  <a:avLst/>
                </a:prstGeom>
                <a:solidFill>
                  <a:srgbClr val="FFCC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lnSpc>
                      <a:spcPct val="87000"/>
                    </a:lnSpc>
                    <a:buClr>
                      <a:srgbClr val="FFFFFF"/>
                    </a:buClr>
                    <a:buSzPct val="100000"/>
                    <a:buFont typeface="Arial Rounded MT Bold" pitchFamily="34" charset="0"/>
                    <a:buNone/>
                  </a:pPr>
                  <a:endParaRPr lang="en-US"/>
                </a:p>
              </p:txBody>
            </p:sp>
            <p:sp>
              <p:nvSpPr>
                <p:cNvPr id="89149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61" y="3425"/>
                  <a:ext cx="637" cy="128"/>
                </a:xfrm>
                <a:prstGeom prst="line">
                  <a:avLst/>
                </a:prstGeom>
                <a:noFill/>
                <a:ln w="19080">
                  <a:solidFill>
                    <a:srgbClr val="D60093"/>
                  </a:solidFill>
                  <a:prstDash val="dash"/>
                  <a:miter lim="800000"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5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84" y="3480"/>
                  <a:ext cx="780" cy="32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2800">
                      <a:solidFill>
                        <a:srgbClr val="D60093"/>
                      </a:solidFill>
                      <a:latin typeface="Calibri" pitchFamily="34" charset="0"/>
                    </a:rPr>
                    <a:t>d≈1 cm</a:t>
                  </a:r>
                </a:p>
              </p:txBody>
            </p:sp>
            <p:sp>
              <p:nvSpPr>
                <p:cNvPr id="89151" name="Line 63"/>
                <p:cNvSpPr>
                  <a:spLocks noChangeShapeType="1"/>
                </p:cNvSpPr>
                <p:nvPr/>
              </p:nvSpPr>
              <p:spPr bwMode="auto">
                <a:xfrm>
                  <a:off x="369" y="3096"/>
                  <a:ext cx="31" cy="198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52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99" y="2931"/>
                  <a:ext cx="364" cy="17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>
                      <a:solidFill>
                        <a:srgbClr val="FFFFFF"/>
                      </a:solidFill>
                      <a:latin typeface="Calibri" pitchFamily="34" charset="0"/>
                    </a:rPr>
                    <a:t>47 </a:t>
                  </a:r>
                  <a:r>
                    <a:rPr lang="en-GB">
                      <a:solidFill>
                        <a:srgbClr val="FFFFFF"/>
                      </a:solidFill>
                      <a:latin typeface="Symbol" pitchFamily="18" charset="2"/>
                    </a:rPr>
                    <a:t></a:t>
                  </a:r>
                  <a:r>
                    <a:rPr lang="en-GB">
                      <a:solidFill>
                        <a:srgbClr val="FFFFFF"/>
                      </a:solidFill>
                      <a:latin typeface="Calibri" pitchFamily="34" charset="0"/>
                    </a:rPr>
                    <a:t>m</a:t>
                  </a:r>
                </a:p>
              </p:txBody>
            </p:sp>
            <p:sp>
              <p:nvSpPr>
                <p:cNvPr id="89153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103" y="3030"/>
                  <a:ext cx="65" cy="165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154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936" y="2898"/>
                  <a:ext cx="413" cy="17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ct val="100000"/>
                    <a:buFont typeface="Arial Rounded MT Bold" pitchFamily="34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>
                      <a:solidFill>
                        <a:srgbClr val="FFFFFF"/>
                      </a:solidFill>
                      <a:latin typeface="Calibri" pitchFamily="34" charset="0"/>
                    </a:rPr>
                    <a:t>144 </a:t>
                  </a:r>
                  <a:r>
                    <a:rPr lang="en-GB">
                      <a:solidFill>
                        <a:srgbClr val="FFFFFF"/>
                      </a:solidFill>
                      <a:latin typeface="Symbol" pitchFamily="18" charset="2"/>
                    </a:rPr>
                    <a:t></a:t>
                  </a:r>
                  <a:r>
                    <a:rPr lang="en-GB">
                      <a:solidFill>
                        <a:srgbClr val="FFFFFF"/>
                      </a:solidFill>
                      <a:latin typeface="Calibri" pitchFamily="34" charset="0"/>
                    </a:rPr>
                    <a:t>m</a:t>
                  </a:r>
                </a:p>
              </p:txBody>
            </p:sp>
          </p:grpSp>
        </p:grpSp>
        <p:sp>
          <p:nvSpPr>
            <p:cNvPr id="89126" name="Oval 67"/>
            <p:cNvSpPr>
              <a:spLocks noChangeArrowheads="1"/>
            </p:cNvSpPr>
            <p:nvPr/>
          </p:nvSpPr>
          <p:spPr bwMode="auto">
            <a:xfrm>
              <a:off x="369" y="3335"/>
              <a:ext cx="122" cy="33"/>
            </a:xfrm>
            <a:prstGeom prst="ellipse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pic>
          <p:nvPicPr>
            <p:cNvPr id="89127" name="Picture 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2" y="2591"/>
              <a:ext cx="1490" cy="12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9128" name="Text Box 69"/>
            <p:cNvSpPr txBox="1">
              <a:spLocks noChangeArrowheads="1"/>
            </p:cNvSpPr>
            <p:nvPr/>
          </p:nvSpPr>
          <p:spPr bwMode="auto">
            <a:xfrm>
              <a:off x="0" y="3024"/>
              <a:ext cx="875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FF"/>
                  </a:solidFill>
                  <a:latin typeface="Calibri" pitchFamily="34" charset="0"/>
                </a:rPr>
                <a:t>Primary vertex</a:t>
              </a:r>
            </a:p>
          </p:txBody>
        </p:sp>
        <p:sp>
          <p:nvSpPr>
            <p:cNvPr id="89129" name="AutoShape 70"/>
            <p:cNvSpPr>
              <a:spLocks/>
            </p:cNvSpPr>
            <p:nvPr/>
          </p:nvSpPr>
          <p:spPr bwMode="auto">
            <a:xfrm>
              <a:off x="712" y="2750"/>
              <a:ext cx="1845" cy="364"/>
            </a:xfrm>
            <a:custGeom>
              <a:avLst/>
              <a:gdLst>
                <a:gd name="T0" fmla="*/ 0 w 3721994"/>
                <a:gd name="T1" fmla="*/ 364 h 819955"/>
                <a:gd name="T2" fmla="*/ 670 w 3721994"/>
                <a:gd name="T3" fmla="*/ 10 h 819955"/>
                <a:gd name="T4" fmla="*/ 1845 w 3721994"/>
                <a:gd name="T5" fmla="*/ 307 h 819955"/>
                <a:gd name="T6" fmla="*/ 0 60000 65536"/>
                <a:gd name="T7" fmla="*/ 0 60000 65536"/>
                <a:gd name="T8" fmla="*/ 0 60000 65536"/>
                <a:gd name="T9" fmla="*/ 0 w 3721994"/>
                <a:gd name="T10" fmla="*/ 0 h 819955"/>
                <a:gd name="T11" fmla="*/ 3721994 w 3721994"/>
                <a:gd name="T12" fmla="*/ 819955 h 8199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21994" h="819955">
                  <a:moveTo>
                    <a:pt x="0" y="819955"/>
                  </a:moveTo>
                  <a:cubicBezTo>
                    <a:pt x="365975" y="431442"/>
                    <a:pt x="731950" y="42930"/>
                    <a:pt x="1352282" y="21465"/>
                  </a:cubicBezTo>
                  <a:cubicBezTo>
                    <a:pt x="1972614" y="0"/>
                    <a:pt x="2847304" y="345583"/>
                    <a:pt x="3721994" y="691166"/>
                  </a:cubicBezTo>
                </a:path>
              </a:pathLst>
            </a:custGeom>
            <a:noFill/>
            <a:ln w="22320">
              <a:solidFill>
                <a:srgbClr val="00CC98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9130" name="Text Box 71"/>
            <p:cNvSpPr txBox="1">
              <a:spLocks noChangeArrowheads="1"/>
            </p:cNvSpPr>
            <p:nvPr/>
          </p:nvSpPr>
          <p:spPr bwMode="auto">
            <a:xfrm>
              <a:off x="163" y="3717"/>
              <a:ext cx="1253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>
                  <a:solidFill>
                    <a:srgbClr val="FFFFFF"/>
                  </a:solidFill>
                  <a:latin typeface="Calibri" pitchFamily="34" charset="0"/>
                </a:rPr>
                <a:t>Decay time resolution = 40 fs</a:t>
              </a:r>
            </a:p>
          </p:txBody>
        </p:sp>
        <p:sp>
          <p:nvSpPr>
            <p:cNvPr id="89131" name="Text Box 72"/>
            <p:cNvSpPr txBox="1">
              <a:spLocks noChangeArrowheads="1"/>
            </p:cNvSpPr>
            <p:nvPr/>
          </p:nvSpPr>
          <p:spPr bwMode="auto">
            <a:xfrm>
              <a:off x="3012" y="2976"/>
              <a:ext cx="741" cy="232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000000"/>
                  </a:solidFill>
                  <a:latin typeface="Symbol" pitchFamily="18" charset="2"/>
                </a:rPr>
                <a:t></a:t>
              </a:r>
              <a:r>
                <a:rPr lang="en-GB" sz="1800">
                  <a:solidFill>
                    <a:srgbClr val="000000"/>
                  </a:solidFill>
                  <a:latin typeface="Calibri" pitchFamily="34" charset="0"/>
                </a:rPr>
                <a:t>) ~40 fs</a:t>
              </a:r>
            </a:p>
          </p:txBody>
        </p:sp>
        <p:sp>
          <p:nvSpPr>
            <p:cNvPr id="89132" name="Text Box 73"/>
            <p:cNvSpPr txBox="1">
              <a:spLocks noChangeArrowheads="1"/>
            </p:cNvSpPr>
            <p:nvPr/>
          </p:nvSpPr>
          <p:spPr bwMode="auto">
            <a:xfrm>
              <a:off x="53" y="2511"/>
              <a:ext cx="1396" cy="251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>
                  <a:solidFill>
                    <a:srgbClr val="000000"/>
                  </a:solidFill>
                  <a:latin typeface="Calibri" pitchFamily="34" charset="0"/>
                </a:rPr>
                <a:t>Example: Bs → Ds K</a:t>
              </a:r>
            </a:p>
          </p:txBody>
        </p:sp>
      </p:grpSp>
      <p:sp>
        <p:nvSpPr>
          <p:cNvPr id="89120" name="Rectangle 74"/>
          <p:cNvSpPr>
            <a:spLocks noChangeArrowheads="1"/>
          </p:cNvSpPr>
          <p:nvPr/>
        </p:nvSpPr>
        <p:spPr bwMode="auto">
          <a:xfrm>
            <a:off x="92075" y="3505200"/>
            <a:ext cx="22653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B-Vertex Measurement</a:t>
            </a:r>
          </a:p>
        </p:txBody>
      </p:sp>
      <p:sp>
        <p:nvSpPr>
          <p:cNvPr id="89121" name="Text Box 7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CFBC861-BA39-43A2-BA4E-F381BAF89938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9122" name="AutoShape 76"/>
          <p:cNvCxnSpPr>
            <a:cxnSpLocks noChangeShapeType="1"/>
          </p:cNvCxnSpPr>
          <p:nvPr/>
        </p:nvCxnSpPr>
        <p:spPr bwMode="auto">
          <a:xfrm flipH="1">
            <a:off x="1116013" y="361950"/>
            <a:ext cx="2179637" cy="21685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89123" name="Text Box 77"/>
          <p:cNvSpPr txBox="1">
            <a:spLocks noChangeArrowheads="1"/>
          </p:cNvSpPr>
          <p:nvPr/>
        </p:nvSpPr>
        <p:spPr bwMode="auto">
          <a:xfrm rot="-2760000">
            <a:off x="1951037" y="933451"/>
            <a:ext cx="6318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~1m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4925" y="609600"/>
            <a:ext cx="4029075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DFECD0F-02C2-48C7-98A3-8B6DCFF9BF0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"/>
            <a:ext cx="2803525" cy="331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32025"/>
            <a:ext cx="5334000" cy="4011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0"/>
            <a:ext cx="231140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3581400"/>
            <a:ext cx="3162300" cy="244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943600" y="5562600"/>
            <a:ext cx="2924175" cy="458788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Rectangular bellow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Custom-made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4471988" y="0"/>
            <a:ext cx="1624012" cy="458788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Detector vacuum box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AlMG3 300µm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7702550" y="685800"/>
            <a:ext cx="1377950" cy="276225"/>
          </a:xfrm>
          <a:prstGeom prst="rect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Detector Modules</a:t>
            </a:r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 flipH="1">
            <a:off x="3502025" y="3124200"/>
            <a:ext cx="3162300" cy="1133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H="1" flipV="1">
            <a:off x="3197225" y="4645025"/>
            <a:ext cx="2952750" cy="314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>
            <a:off x="3425825" y="1752600"/>
            <a:ext cx="768350" cy="2209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0" y="0"/>
            <a:ext cx="2551113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Vertex Locator</a:t>
            </a:r>
          </a:p>
        </p:txBody>
      </p:sp>
      <p:cxnSp>
        <p:nvCxnSpPr>
          <p:cNvPr id="91150" name="AutoShape 14"/>
          <p:cNvCxnSpPr>
            <a:cxnSpLocks noChangeShapeType="1"/>
          </p:cNvCxnSpPr>
          <p:nvPr/>
        </p:nvCxnSpPr>
        <p:spPr bwMode="auto">
          <a:xfrm flipH="1">
            <a:off x="1457325" y="1127125"/>
            <a:ext cx="115888" cy="18923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6D40FAB-C7B4-4ECC-9EB3-19ECADF3878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2722563" y="5008563"/>
            <a:ext cx="2392362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View of the beam through the VELO in direction of the experiment.</a:t>
            </a:r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521450" y="917575"/>
            <a:ext cx="2409825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Installation of one half of the VELO detector sensors.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510338" cy="433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5563" y="3241675"/>
            <a:ext cx="4008437" cy="302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D4DFB7E-08CF-446E-831F-BC34E6626E55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6EDF915-4325-4CA8-A9C5-E78649DBC8D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79375" y="0"/>
            <a:ext cx="2359025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Dipole Magnet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2463"/>
            <a:ext cx="5537200" cy="3386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304800" y="4572000"/>
            <a:ext cx="4448175" cy="1619250"/>
          </a:xfrm>
          <a:prstGeom prst="rect">
            <a:avLst/>
          </a:prstGeom>
          <a:solidFill>
            <a:srgbClr val="BBE0E3">
              <a:alpha val="74117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2000">
                <a:solidFill>
                  <a:srgbClr val="000000"/>
                </a:solidFill>
              </a:rPr>
              <a:t>Conductor 		Warm, Al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2000">
                <a:solidFill>
                  <a:srgbClr val="000000"/>
                </a:solidFill>
              </a:rPr>
              <a:t>Integrated field 	4 Tm (10m)‏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2000">
                <a:solidFill>
                  <a:srgbClr val="000000"/>
                </a:solidFill>
              </a:rPr>
              <a:t>Peak field		1.1 T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2000">
                <a:solidFill>
                  <a:srgbClr val="000000"/>
                </a:solidFill>
              </a:rPr>
              <a:t>Weight 	 	1600 tons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2000">
                <a:solidFill>
                  <a:srgbClr val="000000"/>
                </a:solidFill>
              </a:rPr>
              <a:t>Consumption 		4.2 MW</a:t>
            </a:r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950" y="2165350"/>
            <a:ext cx="4083050" cy="4011613"/>
          </a:xfrm>
          <a:prstGeom prst="rect">
            <a:avLst/>
          </a:prstGeom>
          <a:solidFill>
            <a:srgbClr val="FFFFFF"/>
          </a:solidFill>
          <a:ln w="3816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5153025" y="2198688"/>
            <a:ext cx="6413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B</a:t>
            </a:r>
            <a:r>
              <a:rPr lang="en-GB" sz="1600" baseline="-25000">
                <a:solidFill>
                  <a:srgbClr val="000000"/>
                </a:solidFill>
              </a:rPr>
              <a:t>y </a:t>
            </a:r>
            <a:r>
              <a:rPr lang="en-GB" sz="1600">
                <a:solidFill>
                  <a:srgbClr val="000000"/>
                </a:solidFill>
              </a:rPr>
              <a:t>[T]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8264525" y="5867400"/>
            <a:ext cx="7445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Z [cm]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5818188" y="704850"/>
            <a:ext cx="312420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Installed in October 2004 followed by commissioning and field map measurements.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7972425" y="3263900"/>
            <a:ext cx="8620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measured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8272463" y="4672013"/>
            <a:ext cx="8699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simulation</a:t>
            </a:r>
          </a:p>
        </p:txBody>
      </p:sp>
      <p:cxnSp>
        <p:nvCxnSpPr>
          <p:cNvPr id="95243" name="AutoShape 11"/>
          <p:cNvCxnSpPr>
            <a:cxnSpLocks noChangeShapeType="1"/>
          </p:cNvCxnSpPr>
          <p:nvPr/>
        </p:nvCxnSpPr>
        <p:spPr bwMode="auto">
          <a:xfrm flipH="1" flipV="1">
            <a:off x="7878763" y="3413125"/>
            <a:ext cx="361950" cy="1809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95244" name="AutoShape 12"/>
          <p:cNvCxnSpPr>
            <a:cxnSpLocks noChangeShapeType="1"/>
            <a:stCxn id="95242" idx="0"/>
          </p:cNvCxnSpPr>
          <p:nvPr/>
        </p:nvCxnSpPr>
        <p:spPr bwMode="auto">
          <a:xfrm flipH="1" flipV="1">
            <a:off x="8623300" y="4252913"/>
            <a:ext cx="84138" cy="4191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5614988" y="3019425"/>
            <a:ext cx="3683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262699"/>
                </a:solidFill>
              </a:rPr>
              <a:t>dB</a:t>
            </a:r>
          </a:p>
          <a:p>
            <a:pPr algn="ctr"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262699"/>
                </a:solidFill>
              </a:rPr>
              <a:t>B</a:t>
            </a: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5624513" y="3094038"/>
            <a:ext cx="9588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262699"/>
                </a:solidFill>
              </a:rPr>
              <a:t>----   = 10</a:t>
            </a:r>
            <a:r>
              <a:rPr lang="en-GB" baseline="30000">
                <a:solidFill>
                  <a:srgbClr val="262699"/>
                </a:solidFill>
              </a:rPr>
              <a:t>-4</a:t>
            </a:r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7594201-6D15-40CB-AE49-8223D2C700E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58BD0D9-D5C4-4173-AC26-FCAC3239CE4D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85725" y="0"/>
            <a:ext cx="1743075" cy="741363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Tracking,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000000"/>
                </a:solidFill>
              </a:rPr>
              <a:t>Outer Tracker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363" y="2971800"/>
            <a:ext cx="3382963" cy="320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0" y="1066800"/>
            <a:ext cx="3282950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3 stations, each with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4 double layers </a:t>
            </a:r>
            <a:r>
              <a:rPr lang="en-GB">
                <a:solidFill>
                  <a:srgbClr val="000000"/>
                </a:solidFill>
              </a:rPr>
              <a:t>(0º, +5º, -5º, 0º)</a:t>
            </a:r>
            <a:r>
              <a:rPr lang="en-GB" sz="160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5 mm </a:t>
            </a:r>
            <a:r>
              <a:rPr lang="en-GB" sz="1600">
                <a:solidFill>
                  <a:srgbClr val="000000"/>
                </a:solidFill>
                <a:latin typeface="Symbol" pitchFamily="18" charset="2"/>
              </a:rPr>
              <a:t></a:t>
            </a:r>
            <a:r>
              <a:rPr lang="en-GB" sz="1600">
                <a:solidFill>
                  <a:srgbClr val="000000"/>
                </a:solidFill>
              </a:rPr>
              <a:t> straw tubes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	Gas: Ar/CO</a:t>
            </a:r>
            <a:r>
              <a:rPr lang="en-GB" sz="1600" baseline="-25000">
                <a:solidFill>
                  <a:srgbClr val="000000"/>
                </a:solidFill>
              </a:rPr>
              <a:t>2 </a:t>
            </a:r>
            <a:r>
              <a:rPr lang="en-GB" sz="1600">
                <a:solidFill>
                  <a:srgbClr val="000000"/>
                </a:solidFill>
              </a:rPr>
              <a:t>(70/30)‏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3338" y="4876800"/>
            <a:ext cx="70485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Trigger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279400" y="4267200"/>
            <a:ext cx="10906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Inner Tracker</a:t>
            </a:r>
          </a:p>
        </p:txBody>
      </p:sp>
      <p:grpSp>
        <p:nvGrpSpPr>
          <p:cNvPr id="97287" name="Group 7"/>
          <p:cNvGrpSpPr>
            <a:grpSpLocks/>
          </p:cNvGrpSpPr>
          <p:nvPr/>
        </p:nvGrpSpPr>
        <p:grpSpPr bwMode="auto">
          <a:xfrm>
            <a:off x="3365500" y="3657600"/>
            <a:ext cx="2611438" cy="1343025"/>
            <a:chOff x="2120" y="2304"/>
            <a:chExt cx="1645" cy="846"/>
          </a:xfrm>
        </p:grpSpPr>
        <p:sp>
          <p:nvSpPr>
            <p:cNvPr id="97334" name="Oval 8"/>
            <p:cNvSpPr>
              <a:spLocks noChangeArrowheads="1"/>
            </p:cNvSpPr>
            <p:nvPr/>
          </p:nvSpPr>
          <p:spPr bwMode="auto">
            <a:xfrm>
              <a:off x="2287" y="2306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35" name="Oval 9"/>
            <p:cNvSpPr>
              <a:spLocks noChangeArrowheads="1"/>
            </p:cNvSpPr>
            <p:nvPr/>
          </p:nvSpPr>
          <p:spPr bwMode="auto">
            <a:xfrm>
              <a:off x="2452" y="2477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36" name="Line 10"/>
            <p:cNvSpPr>
              <a:spLocks noChangeShapeType="1"/>
            </p:cNvSpPr>
            <p:nvPr/>
          </p:nvSpPr>
          <p:spPr bwMode="auto">
            <a:xfrm flipV="1">
              <a:off x="2467" y="2682"/>
              <a:ext cx="358" cy="6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Line 11"/>
            <p:cNvSpPr>
              <a:spLocks noChangeShapeType="1"/>
            </p:cNvSpPr>
            <p:nvPr/>
          </p:nvSpPr>
          <p:spPr bwMode="auto">
            <a:xfrm>
              <a:off x="2290" y="2488"/>
              <a:ext cx="351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Oval 12"/>
            <p:cNvSpPr>
              <a:spLocks noChangeArrowheads="1"/>
            </p:cNvSpPr>
            <p:nvPr/>
          </p:nvSpPr>
          <p:spPr bwMode="auto">
            <a:xfrm>
              <a:off x="2653" y="2304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39" name="Oval 13"/>
            <p:cNvSpPr>
              <a:spLocks noChangeArrowheads="1"/>
            </p:cNvSpPr>
            <p:nvPr/>
          </p:nvSpPr>
          <p:spPr bwMode="auto">
            <a:xfrm>
              <a:off x="2818" y="2475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0" name="Oval 14"/>
            <p:cNvSpPr>
              <a:spLocks noChangeArrowheads="1"/>
            </p:cNvSpPr>
            <p:nvPr/>
          </p:nvSpPr>
          <p:spPr bwMode="auto">
            <a:xfrm>
              <a:off x="3019" y="2307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1" name="Oval 15"/>
            <p:cNvSpPr>
              <a:spLocks noChangeArrowheads="1"/>
            </p:cNvSpPr>
            <p:nvPr/>
          </p:nvSpPr>
          <p:spPr bwMode="auto">
            <a:xfrm>
              <a:off x="3184" y="2479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2" name="Oval 16"/>
            <p:cNvSpPr>
              <a:spLocks noChangeArrowheads="1"/>
            </p:cNvSpPr>
            <p:nvPr/>
          </p:nvSpPr>
          <p:spPr bwMode="auto">
            <a:xfrm>
              <a:off x="2471" y="2692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3" name="Oval 17"/>
            <p:cNvSpPr>
              <a:spLocks noChangeArrowheads="1"/>
            </p:cNvSpPr>
            <p:nvPr/>
          </p:nvSpPr>
          <p:spPr bwMode="auto">
            <a:xfrm>
              <a:off x="2636" y="2863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4" name="Oval 18"/>
            <p:cNvSpPr>
              <a:spLocks noChangeArrowheads="1"/>
            </p:cNvSpPr>
            <p:nvPr/>
          </p:nvSpPr>
          <p:spPr bwMode="auto">
            <a:xfrm>
              <a:off x="2836" y="2692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5" name="Oval 19"/>
            <p:cNvSpPr>
              <a:spLocks noChangeArrowheads="1"/>
            </p:cNvSpPr>
            <p:nvPr/>
          </p:nvSpPr>
          <p:spPr bwMode="auto">
            <a:xfrm>
              <a:off x="3001" y="2863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6" name="Oval 20"/>
            <p:cNvSpPr>
              <a:spLocks noChangeArrowheads="1"/>
            </p:cNvSpPr>
            <p:nvPr/>
          </p:nvSpPr>
          <p:spPr bwMode="auto">
            <a:xfrm>
              <a:off x="3201" y="2693"/>
              <a:ext cx="357" cy="364"/>
            </a:xfrm>
            <a:prstGeom prst="ellipse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7" name="Oval 21"/>
            <p:cNvSpPr>
              <a:spLocks noChangeArrowheads="1"/>
            </p:cNvSpPr>
            <p:nvPr/>
          </p:nvSpPr>
          <p:spPr bwMode="auto">
            <a:xfrm>
              <a:off x="3366" y="2864"/>
              <a:ext cx="22" cy="22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48" name="Text Box 22"/>
            <p:cNvSpPr txBox="1">
              <a:spLocks noChangeArrowheads="1"/>
            </p:cNvSpPr>
            <p:nvPr/>
          </p:nvSpPr>
          <p:spPr bwMode="auto">
            <a:xfrm>
              <a:off x="2227" y="2690"/>
              <a:ext cx="765" cy="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0000"/>
                  </a:solidFill>
                  <a:latin typeface="Times New Roman" pitchFamily="18" charset="0"/>
                </a:rPr>
                <a:t>pitch 5.25 mm</a:t>
              </a:r>
            </a:p>
          </p:txBody>
        </p:sp>
        <p:sp>
          <p:nvSpPr>
            <p:cNvPr id="97349" name="Text Box 23"/>
            <p:cNvSpPr txBox="1">
              <a:spLocks noChangeArrowheads="1"/>
            </p:cNvSpPr>
            <p:nvPr/>
          </p:nvSpPr>
          <p:spPr bwMode="auto">
            <a:xfrm>
              <a:off x="3355" y="2311"/>
              <a:ext cx="411" cy="2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333399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333399"/>
                  </a:solidFill>
                  <a:latin typeface="Times New Roman" pitchFamily="18" charset="0"/>
                </a:rPr>
                <a:t>Track</a:t>
              </a:r>
            </a:p>
          </p:txBody>
        </p:sp>
        <p:sp>
          <p:nvSpPr>
            <p:cNvPr id="97350" name="AutoShape 24"/>
            <p:cNvSpPr>
              <a:spLocks noChangeArrowheads="1"/>
            </p:cNvSpPr>
            <p:nvPr/>
          </p:nvSpPr>
          <p:spPr bwMode="auto">
            <a:xfrm>
              <a:off x="3199" y="2442"/>
              <a:ext cx="153" cy="50"/>
            </a:xfrm>
            <a:custGeom>
              <a:avLst/>
              <a:gdLst>
                <a:gd name="T0" fmla="*/ 0 w 311"/>
                <a:gd name="T1" fmla="*/ 577280223 h 186"/>
                <a:gd name="T2" fmla="*/ 1056478427 w 311"/>
                <a:gd name="T3" fmla="*/ 577280223 h 186"/>
                <a:gd name="T4" fmla="*/ 1056478427 w 311"/>
                <a:gd name="T5" fmla="*/ 577280223 h 186"/>
                <a:gd name="T6" fmla="*/ 1056478427 w 311"/>
                <a:gd name="T7" fmla="*/ 577280223 h 186"/>
                <a:gd name="T8" fmla="*/ 1056478427 w 311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1"/>
                <a:gd name="T16" fmla="*/ 0 h 186"/>
                <a:gd name="T17" fmla="*/ 311 w 311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1" h="186">
                  <a:moveTo>
                    <a:pt x="0" y="174"/>
                  </a:moveTo>
                  <a:cubicBezTo>
                    <a:pt x="55" y="186"/>
                    <a:pt x="46" y="167"/>
                    <a:pt x="91" y="151"/>
                  </a:cubicBezTo>
                  <a:cubicBezTo>
                    <a:pt x="105" y="130"/>
                    <a:pt x="161" y="45"/>
                    <a:pt x="175" y="37"/>
                  </a:cubicBezTo>
                  <a:cubicBezTo>
                    <a:pt x="204" y="21"/>
                    <a:pt x="240" y="26"/>
                    <a:pt x="273" y="22"/>
                  </a:cubicBezTo>
                  <a:cubicBezTo>
                    <a:pt x="303" y="13"/>
                    <a:pt x="290" y="21"/>
                    <a:pt x="311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51" name="AutoShape 25"/>
            <p:cNvSpPr>
              <a:spLocks noChangeArrowheads="1"/>
            </p:cNvSpPr>
            <p:nvPr/>
          </p:nvSpPr>
          <p:spPr bwMode="auto">
            <a:xfrm>
              <a:off x="3202" y="2489"/>
              <a:ext cx="121" cy="43"/>
            </a:xfrm>
            <a:custGeom>
              <a:avLst/>
              <a:gdLst>
                <a:gd name="T0" fmla="*/ 0 w 205"/>
                <a:gd name="T1" fmla="*/ 0 h 114"/>
                <a:gd name="T2" fmla="*/ 1267538449 w 205"/>
                <a:gd name="T3" fmla="*/ 810015352 h 114"/>
                <a:gd name="T4" fmla="*/ 1267538449 w 205"/>
                <a:gd name="T5" fmla="*/ 810015352 h 114"/>
                <a:gd name="T6" fmla="*/ 0 60000 65536"/>
                <a:gd name="T7" fmla="*/ 0 60000 65536"/>
                <a:gd name="T8" fmla="*/ 0 60000 65536"/>
                <a:gd name="T9" fmla="*/ 0 w 205"/>
                <a:gd name="T10" fmla="*/ 0 h 114"/>
                <a:gd name="T11" fmla="*/ 205 w 205"/>
                <a:gd name="T12" fmla="*/ 114 h 1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" h="114">
                  <a:moveTo>
                    <a:pt x="0" y="0"/>
                  </a:moveTo>
                  <a:cubicBezTo>
                    <a:pt x="41" y="9"/>
                    <a:pt x="82" y="17"/>
                    <a:pt x="121" y="31"/>
                  </a:cubicBezTo>
                  <a:cubicBezTo>
                    <a:pt x="134" y="81"/>
                    <a:pt x="144" y="114"/>
                    <a:pt x="205" y="114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52" name="Text Box 26"/>
            <p:cNvSpPr txBox="1">
              <a:spLocks noChangeArrowheads="1"/>
            </p:cNvSpPr>
            <p:nvPr/>
          </p:nvSpPr>
          <p:spPr bwMode="auto">
            <a:xfrm>
              <a:off x="3207" y="2379"/>
              <a:ext cx="106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GB" sz="1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97353" name="Text Box 27"/>
            <p:cNvSpPr txBox="1">
              <a:spLocks noChangeArrowheads="1"/>
            </p:cNvSpPr>
            <p:nvPr/>
          </p:nvSpPr>
          <p:spPr bwMode="auto">
            <a:xfrm>
              <a:off x="3259" y="2432"/>
              <a:ext cx="106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GB" sz="1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97354" name="Text Box 28"/>
            <p:cNvSpPr txBox="1">
              <a:spLocks noChangeArrowheads="1"/>
            </p:cNvSpPr>
            <p:nvPr/>
          </p:nvSpPr>
          <p:spPr bwMode="auto">
            <a:xfrm>
              <a:off x="3168" y="2519"/>
              <a:ext cx="106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GB" sz="1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97355" name="AutoShape 29"/>
            <p:cNvSpPr>
              <a:spLocks noChangeArrowheads="1"/>
            </p:cNvSpPr>
            <p:nvPr/>
          </p:nvSpPr>
          <p:spPr bwMode="auto">
            <a:xfrm>
              <a:off x="3201" y="2489"/>
              <a:ext cx="95" cy="124"/>
            </a:xfrm>
            <a:custGeom>
              <a:avLst/>
              <a:gdLst>
                <a:gd name="T0" fmla="*/ 0 w 175"/>
                <a:gd name="T1" fmla="*/ 0 h 356"/>
                <a:gd name="T2" fmla="*/ 1165776153 w 175"/>
                <a:gd name="T3" fmla="*/ 747999488 h 356"/>
                <a:gd name="T4" fmla="*/ 1165776153 w 175"/>
                <a:gd name="T5" fmla="*/ 747999488 h 356"/>
                <a:gd name="T6" fmla="*/ 1165776153 w 175"/>
                <a:gd name="T7" fmla="*/ 747999488 h 356"/>
                <a:gd name="T8" fmla="*/ 1165776153 w 175"/>
                <a:gd name="T9" fmla="*/ 747999488 h 356"/>
                <a:gd name="T10" fmla="*/ 1165776153 w 175"/>
                <a:gd name="T11" fmla="*/ 747999488 h 3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5"/>
                <a:gd name="T19" fmla="*/ 0 h 356"/>
                <a:gd name="T20" fmla="*/ 175 w 175"/>
                <a:gd name="T21" fmla="*/ 356 h 3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5" h="356">
                  <a:moveTo>
                    <a:pt x="0" y="0"/>
                  </a:moveTo>
                  <a:cubicBezTo>
                    <a:pt x="6" y="23"/>
                    <a:pt x="11" y="54"/>
                    <a:pt x="23" y="75"/>
                  </a:cubicBezTo>
                  <a:cubicBezTo>
                    <a:pt x="32" y="91"/>
                    <a:pt x="43" y="106"/>
                    <a:pt x="53" y="121"/>
                  </a:cubicBezTo>
                  <a:cubicBezTo>
                    <a:pt x="58" y="129"/>
                    <a:pt x="68" y="144"/>
                    <a:pt x="68" y="144"/>
                  </a:cubicBezTo>
                  <a:cubicBezTo>
                    <a:pt x="75" y="192"/>
                    <a:pt x="76" y="203"/>
                    <a:pt x="106" y="235"/>
                  </a:cubicBezTo>
                  <a:cubicBezTo>
                    <a:pt x="122" y="279"/>
                    <a:pt x="153" y="315"/>
                    <a:pt x="175" y="35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56" name="Text Box 30"/>
            <p:cNvSpPr txBox="1">
              <a:spLocks noChangeArrowheads="1"/>
            </p:cNvSpPr>
            <p:nvPr/>
          </p:nvSpPr>
          <p:spPr bwMode="auto">
            <a:xfrm>
              <a:off x="3278" y="2733"/>
              <a:ext cx="106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GB" sz="1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97357" name="AutoShape 31"/>
            <p:cNvSpPr>
              <a:spLocks noChangeArrowheads="1"/>
            </p:cNvSpPr>
            <p:nvPr/>
          </p:nvSpPr>
          <p:spPr bwMode="auto">
            <a:xfrm>
              <a:off x="3255" y="2781"/>
              <a:ext cx="116" cy="86"/>
            </a:xfrm>
            <a:custGeom>
              <a:avLst/>
              <a:gdLst>
                <a:gd name="T0" fmla="*/ 0 w 175"/>
                <a:gd name="T1" fmla="*/ 0 h 356"/>
                <a:gd name="T2" fmla="*/ 1423474039 w 175"/>
                <a:gd name="T3" fmla="*/ 518773838 h 356"/>
                <a:gd name="T4" fmla="*/ 1423474039 w 175"/>
                <a:gd name="T5" fmla="*/ 518773838 h 356"/>
                <a:gd name="T6" fmla="*/ 1423474039 w 175"/>
                <a:gd name="T7" fmla="*/ 518773838 h 356"/>
                <a:gd name="T8" fmla="*/ 1423474039 w 175"/>
                <a:gd name="T9" fmla="*/ 518773838 h 356"/>
                <a:gd name="T10" fmla="*/ 1423474039 w 175"/>
                <a:gd name="T11" fmla="*/ 518773838 h 3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5"/>
                <a:gd name="T19" fmla="*/ 0 h 356"/>
                <a:gd name="T20" fmla="*/ 175 w 175"/>
                <a:gd name="T21" fmla="*/ 356 h 3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5" h="356">
                  <a:moveTo>
                    <a:pt x="0" y="0"/>
                  </a:moveTo>
                  <a:cubicBezTo>
                    <a:pt x="6" y="23"/>
                    <a:pt x="11" y="54"/>
                    <a:pt x="23" y="75"/>
                  </a:cubicBezTo>
                  <a:cubicBezTo>
                    <a:pt x="32" y="91"/>
                    <a:pt x="43" y="106"/>
                    <a:pt x="53" y="121"/>
                  </a:cubicBezTo>
                  <a:cubicBezTo>
                    <a:pt x="58" y="129"/>
                    <a:pt x="68" y="144"/>
                    <a:pt x="68" y="144"/>
                  </a:cubicBezTo>
                  <a:cubicBezTo>
                    <a:pt x="75" y="192"/>
                    <a:pt x="76" y="203"/>
                    <a:pt x="106" y="235"/>
                  </a:cubicBezTo>
                  <a:cubicBezTo>
                    <a:pt x="122" y="279"/>
                    <a:pt x="153" y="315"/>
                    <a:pt x="175" y="35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58" name="AutoShape 32"/>
            <p:cNvSpPr>
              <a:spLocks noChangeArrowheads="1"/>
            </p:cNvSpPr>
            <p:nvPr/>
          </p:nvSpPr>
          <p:spPr bwMode="auto">
            <a:xfrm flipV="1">
              <a:off x="3231" y="2848"/>
              <a:ext cx="145" cy="34"/>
            </a:xfrm>
            <a:custGeom>
              <a:avLst/>
              <a:gdLst>
                <a:gd name="T0" fmla="*/ 0 w 311"/>
                <a:gd name="T1" fmla="*/ 392550552 h 186"/>
                <a:gd name="T2" fmla="*/ 1001237725 w 311"/>
                <a:gd name="T3" fmla="*/ 392550552 h 186"/>
                <a:gd name="T4" fmla="*/ 1001237725 w 311"/>
                <a:gd name="T5" fmla="*/ 392550552 h 186"/>
                <a:gd name="T6" fmla="*/ 1001237725 w 311"/>
                <a:gd name="T7" fmla="*/ 392550552 h 186"/>
                <a:gd name="T8" fmla="*/ 1001237725 w 311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1"/>
                <a:gd name="T16" fmla="*/ 0 h 186"/>
                <a:gd name="T17" fmla="*/ 311 w 311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1" h="186">
                  <a:moveTo>
                    <a:pt x="0" y="174"/>
                  </a:moveTo>
                  <a:cubicBezTo>
                    <a:pt x="55" y="186"/>
                    <a:pt x="46" y="167"/>
                    <a:pt x="91" y="151"/>
                  </a:cubicBezTo>
                  <a:cubicBezTo>
                    <a:pt x="105" y="130"/>
                    <a:pt x="161" y="45"/>
                    <a:pt x="175" y="37"/>
                  </a:cubicBezTo>
                  <a:cubicBezTo>
                    <a:pt x="204" y="21"/>
                    <a:pt x="240" y="26"/>
                    <a:pt x="273" y="22"/>
                  </a:cubicBezTo>
                  <a:cubicBezTo>
                    <a:pt x="303" y="13"/>
                    <a:pt x="290" y="21"/>
                    <a:pt x="311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59" name="Text Box 33"/>
            <p:cNvSpPr txBox="1">
              <a:spLocks noChangeArrowheads="1"/>
            </p:cNvSpPr>
            <p:nvPr/>
          </p:nvSpPr>
          <p:spPr bwMode="auto">
            <a:xfrm>
              <a:off x="3245" y="2842"/>
              <a:ext cx="106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GB" sz="1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 flipV="1">
              <a:off x="3142" y="2349"/>
              <a:ext cx="238" cy="759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ysDot"/>
              <a:miter lim="800000"/>
              <a:headEnd/>
              <a:tailEnd/>
            </a:ln>
            <a:effectLst>
              <a:outerShdw dist="109865" dir="634411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2" charset="0"/>
                <a:buNone/>
                <a:defRPr/>
              </a:pPr>
              <a:endParaRPr lang="en-US">
                <a:latin typeface="Arial Rounded MT Bold" pitchFamily="32" charset="0"/>
                <a:ea typeface="+mn-ea"/>
                <a:cs typeface="Arial Unicode MS" pitchFamily="32" charset="0"/>
              </a:endParaRPr>
            </a:p>
          </p:txBody>
        </p:sp>
        <p:sp>
          <p:nvSpPr>
            <p:cNvPr id="97361" name="Text Box 35"/>
            <p:cNvSpPr txBox="1">
              <a:spLocks noChangeArrowheads="1"/>
            </p:cNvSpPr>
            <p:nvPr/>
          </p:nvSpPr>
          <p:spPr bwMode="auto">
            <a:xfrm>
              <a:off x="2120" y="2336"/>
              <a:ext cx="657" cy="1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0000"/>
                  </a:solidFill>
                  <a:latin typeface="Times New Roman" pitchFamily="18" charset="0"/>
                </a:rPr>
                <a:t>5mm straws</a:t>
              </a:r>
            </a:p>
          </p:txBody>
        </p:sp>
      </p:grpSp>
      <p:pic>
        <p:nvPicPr>
          <p:cNvPr id="97288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590800"/>
            <a:ext cx="4619625" cy="35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7289" name="AutoShape 37"/>
          <p:cNvCxnSpPr>
            <a:cxnSpLocks noChangeShapeType="1"/>
          </p:cNvCxnSpPr>
          <p:nvPr/>
        </p:nvCxnSpPr>
        <p:spPr bwMode="auto">
          <a:xfrm>
            <a:off x="4191000" y="2362200"/>
            <a:ext cx="1752600" cy="15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97290" name="AutoShape 38"/>
          <p:cNvCxnSpPr>
            <a:cxnSpLocks noChangeShapeType="1"/>
          </p:cNvCxnSpPr>
          <p:nvPr/>
        </p:nvCxnSpPr>
        <p:spPr bwMode="auto">
          <a:xfrm flipH="1" flipV="1">
            <a:off x="1600200" y="2362200"/>
            <a:ext cx="1600200" cy="15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97291" name="Text Box 39"/>
          <p:cNvSpPr txBox="1">
            <a:spLocks noChangeArrowheads="1"/>
          </p:cNvSpPr>
          <p:nvPr/>
        </p:nvSpPr>
        <p:spPr bwMode="auto">
          <a:xfrm>
            <a:off x="3446463" y="2286000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0.34m</a:t>
            </a:r>
          </a:p>
        </p:txBody>
      </p:sp>
      <p:sp>
        <p:nvSpPr>
          <p:cNvPr id="97292" name="Oval 40"/>
          <p:cNvSpPr>
            <a:spLocks noChangeArrowheads="1"/>
          </p:cNvSpPr>
          <p:nvPr/>
        </p:nvSpPr>
        <p:spPr bwMode="auto">
          <a:xfrm>
            <a:off x="1524000" y="2590800"/>
            <a:ext cx="381000" cy="381000"/>
          </a:xfrm>
          <a:prstGeom prst="ellipse">
            <a:avLst/>
          </a:prstGeom>
          <a:noFill/>
          <a:ln w="28440">
            <a:solidFill>
              <a:srgbClr val="262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cxnSp>
        <p:nvCxnSpPr>
          <p:cNvPr id="97293" name="AutoShape 41"/>
          <p:cNvCxnSpPr>
            <a:cxnSpLocks noChangeShapeType="1"/>
            <a:stCxn id="97292" idx="5"/>
            <a:endCxn id="97297" idx="2"/>
          </p:cNvCxnSpPr>
          <p:nvPr/>
        </p:nvCxnSpPr>
        <p:spPr bwMode="auto">
          <a:xfrm>
            <a:off x="1849438" y="2916238"/>
            <a:ext cx="1581150" cy="1198562"/>
          </a:xfrm>
          <a:prstGeom prst="straightConnector1">
            <a:avLst/>
          </a:prstGeom>
          <a:noFill/>
          <a:ln w="28440">
            <a:solidFill>
              <a:srgbClr val="3333CC"/>
            </a:solidFill>
            <a:miter lim="800000"/>
            <a:headEnd/>
            <a:tailEnd type="triangle" w="med" len="med"/>
          </a:ln>
        </p:spPr>
      </p:cxnSp>
      <p:pic>
        <p:nvPicPr>
          <p:cNvPr id="97294" name="Picture 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438400"/>
            <a:ext cx="28575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97295" name="Group 43"/>
          <p:cNvGrpSpPr>
            <a:grpSpLocks/>
          </p:cNvGrpSpPr>
          <p:nvPr/>
        </p:nvGrpSpPr>
        <p:grpSpPr bwMode="auto">
          <a:xfrm>
            <a:off x="2741613" y="414338"/>
            <a:ext cx="3119437" cy="1633537"/>
            <a:chOff x="1727" y="261"/>
            <a:chExt cx="1965" cy="1029"/>
          </a:xfrm>
        </p:grpSpPr>
        <p:sp>
          <p:nvSpPr>
            <p:cNvPr id="97304" name="Text Box 44"/>
            <p:cNvSpPr txBox="1">
              <a:spLocks noChangeArrowheads="1"/>
            </p:cNvSpPr>
            <p:nvPr/>
          </p:nvSpPr>
          <p:spPr bwMode="auto">
            <a:xfrm>
              <a:off x="2258" y="925"/>
              <a:ext cx="438" cy="3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3200">
                  <a:solidFill>
                    <a:srgbClr val="CC00FF"/>
                  </a:solidFill>
                  <a:latin typeface="Calibri" pitchFamily="34" charset="0"/>
                </a:rPr>
                <a:t>b</a:t>
              </a:r>
              <a:r>
                <a:rPr lang="en-GB" sz="3200" baseline="30000">
                  <a:solidFill>
                    <a:srgbClr val="CC00FF"/>
                  </a:solidFill>
                  <a:latin typeface="Calibri" pitchFamily="34" charset="0"/>
                </a:rPr>
                <a:t>tag</a:t>
              </a:r>
            </a:p>
          </p:txBody>
        </p:sp>
        <p:sp>
          <p:nvSpPr>
            <p:cNvPr id="97305" name="Line 45"/>
            <p:cNvSpPr>
              <a:spLocks noChangeShapeType="1"/>
            </p:cNvSpPr>
            <p:nvPr/>
          </p:nvSpPr>
          <p:spPr bwMode="auto">
            <a:xfrm>
              <a:off x="2117" y="730"/>
              <a:ext cx="486" cy="170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306" name="Group 46"/>
            <p:cNvGrpSpPr>
              <a:grpSpLocks/>
            </p:cNvGrpSpPr>
            <p:nvPr/>
          </p:nvGrpSpPr>
          <p:grpSpPr bwMode="auto">
            <a:xfrm>
              <a:off x="1727" y="485"/>
              <a:ext cx="794" cy="527"/>
              <a:chOff x="1727" y="485"/>
              <a:chExt cx="794" cy="527"/>
            </a:xfrm>
          </p:grpSpPr>
          <p:sp>
            <p:nvSpPr>
              <p:cNvPr id="97326" name="Line 47"/>
              <p:cNvSpPr>
                <a:spLocks noChangeShapeType="1"/>
              </p:cNvSpPr>
              <p:nvPr/>
            </p:nvSpPr>
            <p:spPr bwMode="auto">
              <a:xfrm flipH="1" flipV="1">
                <a:off x="1821" y="563"/>
                <a:ext cx="287" cy="162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7" name="Line 48"/>
              <p:cNvSpPr>
                <a:spLocks noChangeShapeType="1"/>
              </p:cNvSpPr>
              <p:nvPr/>
            </p:nvSpPr>
            <p:spPr bwMode="auto">
              <a:xfrm flipV="1">
                <a:off x="2106" y="536"/>
                <a:ext cx="416" cy="189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8" name="Line 49"/>
              <p:cNvSpPr>
                <a:spLocks noChangeShapeType="1"/>
              </p:cNvSpPr>
              <p:nvPr/>
            </p:nvSpPr>
            <p:spPr bwMode="auto">
              <a:xfrm>
                <a:off x="2106" y="723"/>
                <a:ext cx="397" cy="105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29" name="Line 50"/>
              <p:cNvSpPr>
                <a:spLocks noChangeShapeType="1"/>
              </p:cNvSpPr>
              <p:nvPr/>
            </p:nvSpPr>
            <p:spPr bwMode="auto">
              <a:xfrm>
                <a:off x="2106" y="723"/>
                <a:ext cx="19" cy="290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30" name="Line 51"/>
              <p:cNvSpPr>
                <a:spLocks noChangeShapeType="1"/>
              </p:cNvSpPr>
              <p:nvPr/>
            </p:nvSpPr>
            <p:spPr bwMode="auto">
              <a:xfrm flipH="1">
                <a:off x="1858" y="723"/>
                <a:ext cx="250" cy="237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31" name="Line 52"/>
              <p:cNvSpPr>
                <a:spLocks noChangeShapeType="1"/>
              </p:cNvSpPr>
              <p:nvPr/>
            </p:nvSpPr>
            <p:spPr bwMode="auto">
              <a:xfrm flipH="1">
                <a:off x="1726" y="723"/>
                <a:ext cx="382" cy="185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32" name="Line 53"/>
              <p:cNvSpPr>
                <a:spLocks noChangeShapeType="1"/>
              </p:cNvSpPr>
              <p:nvPr/>
            </p:nvSpPr>
            <p:spPr bwMode="auto">
              <a:xfrm flipH="1" flipV="1">
                <a:off x="1840" y="484"/>
                <a:ext cx="268" cy="241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33" name="Line 54"/>
              <p:cNvSpPr>
                <a:spLocks noChangeShapeType="1"/>
              </p:cNvSpPr>
              <p:nvPr/>
            </p:nvSpPr>
            <p:spPr bwMode="auto">
              <a:xfrm flipV="1">
                <a:off x="2106" y="484"/>
                <a:ext cx="170" cy="241"/>
              </a:xfrm>
              <a:prstGeom prst="line">
                <a:avLst/>
              </a:prstGeom>
              <a:noFill/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307" name="Line 55"/>
            <p:cNvSpPr>
              <a:spLocks noChangeShapeType="1"/>
            </p:cNvSpPr>
            <p:nvPr/>
          </p:nvSpPr>
          <p:spPr bwMode="auto">
            <a:xfrm flipV="1">
              <a:off x="2105" y="562"/>
              <a:ext cx="605" cy="162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8" name="Line 56"/>
            <p:cNvSpPr>
              <a:spLocks noChangeShapeType="1"/>
            </p:cNvSpPr>
            <p:nvPr/>
          </p:nvSpPr>
          <p:spPr bwMode="auto">
            <a:xfrm>
              <a:off x="2710" y="565"/>
              <a:ext cx="245" cy="53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9" name="Line 57"/>
            <p:cNvSpPr>
              <a:spLocks noChangeShapeType="1"/>
            </p:cNvSpPr>
            <p:nvPr/>
          </p:nvSpPr>
          <p:spPr bwMode="auto">
            <a:xfrm flipV="1">
              <a:off x="2710" y="326"/>
              <a:ext cx="378" cy="24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0" name="Text Box 58"/>
            <p:cNvSpPr txBox="1">
              <a:spLocks noChangeArrowheads="1"/>
            </p:cNvSpPr>
            <p:nvPr/>
          </p:nvSpPr>
          <p:spPr bwMode="auto">
            <a:xfrm>
              <a:off x="2481" y="410"/>
              <a:ext cx="239" cy="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Lucida Sans Unicode" pitchFamily="34" charset="0"/>
                </a:rPr>
                <a:t>B</a:t>
              </a:r>
              <a:r>
                <a:rPr lang="en-GB" sz="1800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</a:p>
          </p:txBody>
        </p:sp>
        <p:sp>
          <p:nvSpPr>
            <p:cNvPr id="97311" name="Text Box 59"/>
            <p:cNvSpPr txBox="1">
              <a:spLocks noChangeArrowheads="1"/>
            </p:cNvSpPr>
            <p:nvPr/>
          </p:nvSpPr>
          <p:spPr bwMode="auto">
            <a:xfrm>
              <a:off x="3375" y="426"/>
              <a:ext cx="254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GB" sz="1800" baseline="30000">
                  <a:solidFill>
                    <a:srgbClr val="FF0000"/>
                  </a:solidFill>
                  <a:latin typeface="Symbol" pitchFamily="18" charset="2"/>
                </a:rPr>
                <a:t></a:t>
              </a:r>
            </a:p>
          </p:txBody>
        </p:sp>
        <p:sp>
          <p:nvSpPr>
            <p:cNvPr id="97312" name="Text Box 60"/>
            <p:cNvSpPr txBox="1">
              <a:spLocks noChangeArrowheads="1"/>
            </p:cNvSpPr>
            <p:nvPr/>
          </p:nvSpPr>
          <p:spPr bwMode="auto">
            <a:xfrm>
              <a:off x="3414" y="591"/>
              <a:ext cx="254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Lucida Sans Unicode" pitchFamily="34" charset="0"/>
                </a:rPr>
                <a:t>K</a:t>
              </a:r>
              <a:r>
                <a:rPr lang="en-GB" sz="1800" baseline="30000">
                  <a:solidFill>
                    <a:srgbClr val="FF0000"/>
                  </a:solidFill>
                  <a:latin typeface="Symbol" pitchFamily="18" charset="2"/>
                </a:rPr>
                <a:t></a:t>
              </a:r>
            </a:p>
          </p:txBody>
        </p:sp>
        <p:sp>
          <p:nvSpPr>
            <p:cNvPr id="97313" name="Text Box 61"/>
            <p:cNvSpPr txBox="1">
              <a:spLocks noChangeArrowheads="1"/>
            </p:cNvSpPr>
            <p:nvPr/>
          </p:nvSpPr>
          <p:spPr bwMode="auto">
            <a:xfrm>
              <a:off x="3106" y="261"/>
              <a:ext cx="397" cy="4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Symbol" pitchFamily="18" charset="2"/>
                </a:rPr>
                <a:t></a:t>
              </a:r>
              <a:r>
                <a:rPr lang="en-GB" sz="1800" baseline="30000">
                  <a:solidFill>
                    <a:srgbClr val="FF0000"/>
                  </a:solidFill>
                  <a:latin typeface="Symbol" pitchFamily="18" charset="2"/>
                </a:rPr>
                <a:t></a:t>
              </a:r>
              <a:r>
                <a:rPr lang="en-GB" sz="1800">
                  <a:solidFill>
                    <a:srgbClr val="FF0000"/>
                  </a:solidFill>
                  <a:latin typeface="Lucida Sans Unicode" pitchFamily="34" charset="0"/>
                </a:rPr>
                <a:t>,K</a:t>
              </a:r>
              <a:r>
                <a:rPr lang="en-GB" sz="1800" baseline="30000">
                  <a:solidFill>
                    <a:srgbClr val="FF0000"/>
                  </a:solidFill>
                  <a:latin typeface="Symbol" pitchFamily="18" charset="2"/>
                </a:rPr>
                <a:t></a:t>
              </a:r>
            </a:p>
          </p:txBody>
        </p:sp>
        <p:sp>
          <p:nvSpPr>
            <p:cNvPr id="97314" name="Line 62"/>
            <p:cNvSpPr>
              <a:spLocks noChangeShapeType="1"/>
            </p:cNvSpPr>
            <p:nvPr/>
          </p:nvSpPr>
          <p:spPr bwMode="auto">
            <a:xfrm>
              <a:off x="2955" y="618"/>
              <a:ext cx="529" cy="236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Line 63"/>
            <p:cNvSpPr>
              <a:spLocks noChangeShapeType="1"/>
            </p:cNvSpPr>
            <p:nvPr/>
          </p:nvSpPr>
          <p:spPr bwMode="auto">
            <a:xfrm>
              <a:off x="2955" y="618"/>
              <a:ext cx="510" cy="51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Line 64"/>
            <p:cNvSpPr>
              <a:spLocks noChangeShapeType="1"/>
            </p:cNvSpPr>
            <p:nvPr/>
          </p:nvSpPr>
          <p:spPr bwMode="auto">
            <a:xfrm flipV="1">
              <a:off x="2955" y="511"/>
              <a:ext cx="472" cy="109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7" name="Text Box 65"/>
            <p:cNvSpPr txBox="1">
              <a:spLocks noChangeArrowheads="1"/>
            </p:cNvSpPr>
            <p:nvPr/>
          </p:nvSpPr>
          <p:spPr bwMode="auto">
            <a:xfrm>
              <a:off x="3456" y="749"/>
              <a:ext cx="237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Symbol" pitchFamily="18" charset="2"/>
                </a:rPr>
                <a:t></a:t>
              </a:r>
              <a:r>
                <a:rPr lang="en-GB" sz="1800" baseline="30000">
                  <a:solidFill>
                    <a:srgbClr val="FF0000"/>
                  </a:solidFill>
                  <a:latin typeface="Symbol" pitchFamily="18" charset="2"/>
                </a:rPr>
                <a:t></a:t>
              </a:r>
            </a:p>
          </p:txBody>
        </p:sp>
        <p:sp>
          <p:nvSpPr>
            <p:cNvPr id="97318" name="Text Box 66"/>
            <p:cNvSpPr txBox="1">
              <a:spLocks noChangeArrowheads="1"/>
            </p:cNvSpPr>
            <p:nvPr/>
          </p:nvSpPr>
          <p:spPr bwMode="auto">
            <a:xfrm>
              <a:off x="2626" y="631"/>
              <a:ext cx="264" cy="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0000"/>
                  </a:solidFill>
                  <a:latin typeface="Lucida Sans Unicode" pitchFamily="34" charset="0"/>
                </a:rPr>
                <a:t>D</a:t>
              </a:r>
              <a:r>
                <a:rPr lang="en-GB" sz="1800" baseline="-25000">
                  <a:solidFill>
                    <a:srgbClr val="FF0000"/>
                  </a:solidFill>
                  <a:latin typeface="Lucida Sans Unicode" pitchFamily="34" charset="0"/>
                </a:rPr>
                <a:t>s</a:t>
              </a:r>
            </a:p>
          </p:txBody>
        </p:sp>
        <p:sp>
          <p:nvSpPr>
            <p:cNvPr id="97319" name="Oval 67"/>
            <p:cNvSpPr>
              <a:spLocks noChangeArrowheads="1"/>
            </p:cNvSpPr>
            <p:nvPr/>
          </p:nvSpPr>
          <p:spPr bwMode="auto">
            <a:xfrm>
              <a:off x="2677" y="530"/>
              <a:ext cx="110" cy="61"/>
            </a:xfrm>
            <a:prstGeom prst="ellipse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20" name="Oval 68"/>
            <p:cNvSpPr>
              <a:spLocks noChangeArrowheads="1"/>
            </p:cNvSpPr>
            <p:nvPr/>
          </p:nvSpPr>
          <p:spPr bwMode="auto">
            <a:xfrm>
              <a:off x="2940" y="591"/>
              <a:ext cx="88" cy="63"/>
            </a:xfrm>
            <a:prstGeom prst="ellipse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21" name="Oval 69"/>
            <p:cNvSpPr>
              <a:spLocks noChangeArrowheads="1"/>
            </p:cNvSpPr>
            <p:nvPr/>
          </p:nvSpPr>
          <p:spPr bwMode="auto">
            <a:xfrm>
              <a:off x="2039" y="665"/>
              <a:ext cx="136" cy="85"/>
            </a:xfrm>
            <a:prstGeom prst="ellipse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97322" name="Line 70"/>
            <p:cNvSpPr>
              <a:spLocks noChangeShapeType="1"/>
            </p:cNvSpPr>
            <p:nvPr/>
          </p:nvSpPr>
          <p:spPr bwMode="auto">
            <a:xfrm flipV="1">
              <a:off x="2603" y="854"/>
              <a:ext cx="409" cy="47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Line 71"/>
            <p:cNvSpPr>
              <a:spLocks noChangeShapeType="1"/>
            </p:cNvSpPr>
            <p:nvPr/>
          </p:nvSpPr>
          <p:spPr bwMode="auto">
            <a:xfrm>
              <a:off x="2623" y="900"/>
              <a:ext cx="408" cy="63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Line 72"/>
            <p:cNvSpPr>
              <a:spLocks noChangeShapeType="1"/>
            </p:cNvSpPr>
            <p:nvPr/>
          </p:nvSpPr>
          <p:spPr bwMode="auto">
            <a:xfrm>
              <a:off x="2623" y="900"/>
              <a:ext cx="311" cy="233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5" name="Text Box 73"/>
            <p:cNvSpPr txBox="1">
              <a:spLocks noChangeArrowheads="1"/>
            </p:cNvSpPr>
            <p:nvPr/>
          </p:nvSpPr>
          <p:spPr bwMode="auto">
            <a:xfrm>
              <a:off x="1761" y="841"/>
              <a:ext cx="875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FF"/>
                  </a:solidFill>
                  <a:latin typeface="Calibri" pitchFamily="34" charset="0"/>
                </a:rPr>
                <a:t>Primary vertex</a:t>
              </a:r>
            </a:p>
          </p:txBody>
        </p:sp>
      </p:grpSp>
      <p:pic>
        <p:nvPicPr>
          <p:cNvPr id="97296" name="Picture 7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0"/>
            <a:ext cx="2557463" cy="237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7297" name="Oval 75"/>
          <p:cNvSpPr>
            <a:spLocks noChangeArrowheads="1"/>
          </p:cNvSpPr>
          <p:nvPr/>
        </p:nvSpPr>
        <p:spPr bwMode="auto">
          <a:xfrm>
            <a:off x="3429000" y="2895600"/>
            <a:ext cx="2514600" cy="2438400"/>
          </a:xfrm>
          <a:prstGeom prst="ellipse">
            <a:avLst/>
          </a:prstGeom>
          <a:noFill/>
          <a:ln w="28440">
            <a:solidFill>
              <a:srgbClr val="262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7298" name="Oval 76"/>
          <p:cNvSpPr>
            <a:spLocks noChangeArrowheads="1"/>
          </p:cNvSpPr>
          <p:nvPr/>
        </p:nvSpPr>
        <p:spPr bwMode="auto">
          <a:xfrm rot="-2520000">
            <a:off x="4991100" y="120650"/>
            <a:ext cx="914400" cy="1509713"/>
          </a:xfrm>
          <a:prstGeom prst="ellipse">
            <a:avLst/>
          </a:prstGeom>
          <a:noFill/>
          <a:ln w="31680">
            <a:solidFill>
              <a:srgbClr val="8585E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7299" name="AutoShape 77"/>
          <p:cNvSpPr>
            <a:spLocks noChangeArrowheads="1"/>
          </p:cNvSpPr>
          <p:nvPr/>
        </p:nvSpPr>
        <p:spPr bwMode="auto">
          <a:xfrm>
            <a:off x="5541963" y="158750"/>
            <a:ext cx="639762" cy="188913"/>
          </a:xfrm>
          <a:custGeom>
            <a:avLst/>
            <a:gdLst>
              <a:gd name="T0" fmla="*/ 0 w 640080"/>
              <a:gd name="T1" fmla="*/ 188850 h 188976"/>
              <a:gd name="T2" fmla="*/ 210103 w 640080"/>
              <a:gd name="T3" fmla="*/ 15230 h 188976"/>
              <a:gd name="T4" fmla="*/ 575500 w 640080"/>
              <a:gd name="T5" fmla="*/ 97470 h 188976"/>
              <a:gd name="T6" fmla="*/ 593770 w 640080"/>
              <a:gd name="T7" fmla="*/ 106608 h 188976"/>
              <a:gd name="T8" fmla="*/ 0 60000 65536"/>
              <a:gd name="T9" fmla="*/ 0 60000 65536"/>
              <a:gd name="T10" fmla="*/ 0 60000 65536"/>
              <a:gd name="T11" fmla="*/ 0 60000 65536"/>
              <a:gd name="T12" fmla="*/ 0 w 640080"/>
              <a:gd name="T13" fmla="*/ 0 h 188976"/>
              <a:gd name="T14" fmla="*/ 640080 w 640080"/>
              <a:gd name="T15" fmla="*/ 188976 h 1889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0080" h="188976">
                <a:moveTo>
                  <a:pt x="0" y="188976"/>
                </a:moveTo>
                <a:cubicBezTo>
                  <a:pt x="57150" y="109728"/>
                  <a:pt x="114300" y="30480"/>
                  <a:pt x="210312" y="15240"/>
                </a:cubicBezTo>
                <a:cubicBezTo>
                  <a:pt x="306324" y="0"/>
                  <a:pt x="512064" y="82296"/>
                  <a:pt x="576072" y="97536"/>
                </a:cubicBezTo>
                <a:cubicBezTo>
                  <a:pt x="640080" y="112776"/>
                  <a:pt x="617220" y="109728"/>
                  <a:pt x="594360" y="106680"/>
                </a:cubicBezTo>
              </a:path>
            </a:pathLst>
          </a:custGeom>
          <a:noFill/>
          <a:ln w="28440">
            <a:solidFill>
              <a:srgbClr val="8585E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7300" name="Text Box 78"/>
          <p:cNvSpPr txBox="1">
            <a:spLocks noChangeArrowheads="1"/>
          </p:cNvSpPr>
          <p:nvPr/>
        </p:nvSpPr>
        <p:spPr bwMode="auto">
          <a:xfrm>
            <a:off x="2362200" y="228600"/>
            <a:ext cx="1714500" cy="642938"/>
          </a:xfrm>
          <a:prstGeom prst="rect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  <a:latin typeface="Calibri" pitchFamily="34" charset="0"/>
              </a:rPr>
              <a:t>Mass  resolution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</a:t>
            </a:r>
            <a:r>
              <a:rPr lang="en-GB" sz="1800">
                <a:solidFill>
                  <a:srgbClr val="000000"/>
                </a:solidFill>
                <a:latin typeface="Calibri" pitchFamily="34" charset="0"/>
              </a:rPr>
              <a:t> ~14 MeV</a:t>
            </a:r>
          </a:p>
        </p:txBody>
      </p:sp>
      <p:cxnSp>
        <p:nvCxnSpPr>
          <p:cNvPr id="97301" name="AutoShape 79"/>
          <p:cNvCxnSpPr>
            <a:cxnSpLocks noChangeShapeType="1"/>
          </p:cNvCxnSpPr>
          <p:nvPr/>
        </p:nvCxnSpPr>
        <p:spPr bwMode="auto">
          <a:xfrm>
            <a:off x="1265238" y="4454525"/>
            <a:ext cx="276225" cy="65088"/>
          </a:xfrm>
          <a:prstGeom prst="straightConnector1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</p:spPr>
      </p:cxnSp>
      <p:sp>
        <p:nvSpPr>
          <p:cNvPr id="97302" name="Text Box 80"/>
          <p:cNvSpPr txBox="1">
            <a:spLocks noChangeArrowheads="1"/>
          </p:cNvSpPr>
          <p:nvPr/>
        </p:nvSpPr>
        <p:spPr bwMode="auto">
          <a:xfrm>
            <a:off x="790575" y="3654425"/>
            <a:ext cx="11239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Outer Tracker</a:t>
            </a:r>
          </a:p>
        </p:txBody>
      </p:sp>
      <p:sp>
        <p:nvSpPr>
          <p:cNvPr id="97303" name="Text Box 8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82D180E-DAEA-4BCF-B0C2-471BB191A200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32A8DAE-897F-4F61-B1BE-F0B7F790CAF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414713" y="0"/>
            <a:ext cx="3124200" cy="274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575"/>
              </a:spcBef>
              <a:spcAft>
                <a:spcPts val="575"/>
              </a:spcAft>
              <a:buClr>
                <a:srgbClr val="000000"/>
              </a:buClr>
              <a:buSzPct val="45000"/>
              <a:buFont typeface="Symbol" pitchFamily="18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17375E"/>
                </a:solidFill>
              </a:rPr>
              <a:t>Tracker Turicensis </a:t>
            </a:r>
            <a:r>
              <a:rPr lang="en-GB" sz="1800" u="sng">
                <a:solidFill>
                  <a:srgbClr val="17375E"/>
                </a:solidFill>
              </a:rPr>
              <a:t>Silicon </a:t>
            </a:r>
            <a:r>
              <a:rPr lang="en-GB" sz="1800" u="sng">
                <a:solidFill>
                  <a:srgbClr val="262699"/>
                </a:solidFill>
              </a:rPr>
              <a:t>sensors</a:t>
            </a:r>
            <a:r>
              <a:rPr lang="en-GB" sz="1800">
                <a:solidFill>
                  <a:srgbClr val="262699"/>
                </a:solidFill>
              </a:rPr>
              <a:t>:</a:t>
            </a:r>
          </a:p>
          <a:p>
            <a:pPr>
              <a:lnSpc>
                <a:spcPct val="150000"/>
              </a:lnSpc>
              <a:spcBef>
                <a:spcPts val="575"/>
              </a:spcBef>
              <a:spcAft>
                <a:spcPts val="57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262699"/>
                </a:solidFill>
              </a:rPr>
              <a:t>4 detection layers </a:t>
            </a:r>
            <a:r>
              <a:rPr lang="en-GB">
                <a:solidFill>
                  <a:srgbClr val="262699"/>
                </a:solidFill>
              </a:rPr>
              <a:t>(0°/+5°/-5°/ 0°)‏</a:t>
            </a:r>
          </a:p>
          <a:p>
            <a:pPr>
              <a:lnSpc>
                <a:spcPct val="150000"/>
              </a:lnSpc>
              <a:spcBef>
                <a:spcPts val="288"/>
              </a:spcBef>
              <a:spcAft>
                <a:spcPts val="288"/>
              </a:spcAft>
              <a:buClr>
                <a:srgbClr val="000080"/>
              </a:buClr>
              <a:buSzPct val="45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262699"/>
                </a:solidFill>
              </a:rPr>
              <a:t>500 μm thick</a:t>
            </a:r>
          </a:p>
          <a:p>
            <a:pPr>
              <a:lnSpc>
                <a:spcPct val="150000"/>
              </a:lnSpc>
              <a:buClr>
                <a:srgbClr val="262699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262699"/>
                </a:solidFill>
              </a:rPr>
              <a:t>~ 8.2 m², 896 silicon sensors,</a:t>
            </a:r>
          </a:p>
          <a:p>
            <a:pPr>
              <a:lnSpc>
                <a:spcPct val="150000"/>
              </a:lnSpc>
              <a:buClr>
                <a:srgbClr val="262699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262699"/>
                </a:solidFill>
              </a:rPr>
              <a:t>280 r/o sectors, 143k r/o strips </a:t>
            </a:r>
          </a:p>
          <a:p>
            <a:pPr>
              <a:lnSpc>
                <a:spcPct val="150000"/>
              </a:lnSpc>
              <a:spcBef>
                <a:spcPts val="288"/>
              </a:spcBef>
              <a:spcAft>
                <a:spcPts val="288"/>
              </a:spcAft>
              <a:buClr>
                <a:srgbClr val="000080"/>
              </a:buClr>
              <a:buSzPct val="45000"/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262699"/>
                </a:solidFill>
              </a:rPr>
              <a:t>91.57 mm long, 183 μm pitch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4513" y="615950"/>
          <a:ext cx="1935162" cy="2970213"/>
        </p:xfrm>
        <a:graphic>
          <a:graphicData uri="http://schemas.openxmlformats.org/presentationml/2006/ole">
            <p:oleObj spid="_x0000_s16387" r:id="rId4" imgW="8304762" imgH="12749206" progId="">
              <p:embed/>
            </p:oleObj>
          </a:graphicData>
        </a:graphic>
      </p:graphicFrame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57200" y="2894013"/>
            <a:ext cx="3700463" cy="3424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2819400"/>
            <a:ext cx="2105025" cy="327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3338513" y="3200400"/>
            <a:ext cx="3200400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50000"/>
              </a:lnSpc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u="sng">
                <a:solidFill>
                  <a:srgbClr val="009973"/>
                </a:solidFill>
              </a:rPr>
              <a:t>Inner Tracker Silicon sensors</a:t>
            </a:r>
            <a:r>
              <a:rPr lang="en-GB" sz="1800">
                <a:solidFill>
                  <a:srgbClr val="009973"/>
                </a:solidFill>
              </a:rPr>
              <a:t>:</a:t>
            </a:r>
          </a:p>
          <a:p>
            <a:pPr>
              <a:lnSpc>
                <a:spcPct val="150000"/>
              </a:lnSpc>
              <a:buClr>
                <a:srgbClr val="008000"/>
              </a:buClr>
              <a:buSzPct val="100000"/>
              <a:buFont typeface="Arial Rounded MT Bold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4 boxes per station</a:t>
            </a:r>
          </a:p>
          <a:p>
            <a:pPr>
              <a:lnSpc>
                <a:spcPct val="150000"/>
              </a:lnSpc>
              <a:buClr>
                <a:srgbClr val="009973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320 μm for 1-sensor ladders</a:t>
            </a:r>
          </a:p>
          <a:p>
            <a:pPr>
              <a:lnSpc>
                <a:spcPct val="150000"/>
              </a:lnSpc>
              <a:buClr>
                <a:srgbClr val="009973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410 μm for 2-sensor ladders</a:t>
            </a:r>
          </a:p>
          <a:p>
            <a:pPr>
              <a:lnSpc>
                <a:spcPct val="150000"/>
              </a:lnSpc>
              <a:buClr>
                <a:srgbClr val="009973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~ 4.2 m², 504 silicon sensors,</a:t>
            </a:r>
          </a:p>
          <a:p>
            <a:pPr>
              <a:lnSpc>
                <a:spcPct val="150000"/>
              </a:lnSpc>
              <a:buClr>
                <a:srgbClr val="009973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336 modules, 130k readout strips </a:t>
            </a:r>
          </a:p>
          <a:p>
            <a:pPr>
              <a:lnSpc>
                <a:spcPct val="150000"/>
              </a:lnSpc>
              <a:buClr>
                <a:srgbClr val="009973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73"/>
                </a:solidFill>
              </a:rPr>
              <a:t>108 mm long, 198 μm pitch</a:t>
            </a:r>
            <a:r>
              <a:rPr lang="en-GB">
                <a:solidFill>
                  <a:srgbClr val="009973"/>
                </a:solidFill>
              </a:rPr>
              <a:t> </a:t>
            </a: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5562600"/>
            <a:ext cx="1676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2% of area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20% of tracks</a:t>
            </a:r>
          </a:p>
        </p:txBody>
      </p:sp>
      <p:pic>
        <p:nvPicPr>
          <p:cNvPr id="1639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152400"/>
            <a:ext cx="2262188" cy="301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0" y="0"/>
            <a:ext cx="2084388" cy="73342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Tracking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Silicon Tracker</a:t>
            </a:r>
          </a:p>
        </p:txBody>
      </p:sp>
      <p:sp>
        <p:nvSpPr>
          <p:cNvPr id="16396" name="Text Box 10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5C2709A-6366-408F-86E9-D16E9075AD00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3413"/>
            <a:ext cx="48768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286000"/>
            <a:ext cx="4837113" cy="3627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58750" y="4316413"/>
            <a:ext cx="4054475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chemeClr val="tx1"/>
                </a:solidFill>
              </a:rPr>
              <a:t>Tracker Turicensis</a:t>
            </a:r>
            <a:r>
              <a:rPr lang="en-GB" sz="1600">
                <a:solidFill>
                  <a:srgbClr val="000000"/>
                </a:solidFill>
              </a:rPr>
              <a:t>, one side with cover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588125" y="1884363"/>
            <a:ext cx="21431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Inner tracker modules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0" y="0"/>
            <a:ext cx="2084388" cy="73342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Tracking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Silicon Tracker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2ED3A97-9359-48F4-85B6-E5800673A79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3751263" y="1524000"/>
            <a:ext cx="4581525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>
                <a:solidFill>
                  <a:srgbClr val="000000"/>
                </a:solidFill>
              </a:rPr>
              <a:t>Outer Tracker/inner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>
                <a:solidFill>
                  <a:srgbClr val="000000"/>
                </a:solidFill>
              </a:rPr>
              <a:t>Fully installed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8661400" cy="575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5178425" y="152400"/>
            <a:ext cx="360203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Outer and Inner Tracker, seen through the magnet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E6EB2F9-02D7-4266-BD9B-D66DCB9615C2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lum bright="20000" contrast="40000"/>
          </a:blip>
          <a:srcRect/>
          <a:stretch>
            <a:fillRect/>
          </a:stretch>
        </p:blipFill>
        <p:spPr bwMode="auto">
          <a:xfrm>
            <a:off x="762000" y="1524000"/>
            <a:ext cx="4878388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2" name="Group 1"/>
          <p:cNvGrpSpPr>
            <a:grpSpLocks/>
          </p:cNvGrpSpPr>
          <p:nvPr/>
        </p:nvGrpSpPr>
        <p:grpSpPr bwMode="auto">
          <a:xfrm>
            <a:off x="5368925" y="3082925"/>
            <a:ext cx="3260725" cy="3263900"/>
            <a:chOff x="3382" y="1942"/>
            <a:chExt cx="2054" cy="2056"/>
          </a:xfrm>
        </p:grpSpPr>
        <p:pic>
          <p:nvPicPr>
            <p:cNvPr id="19485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82" y="1942"/>
              <a:ext cx="2055" cy="20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86" name="Rectangle 3"/>
            <p:cNvSpPr>
              <a:spLocks noChangeArrowheads="1"/>
            </p:cNvSpPr>
            <p:nvPr/>
          </p:nvSpPr>
          <p:spPr bwMode="auto">
            <a:xfrm>
              <a:off x="3871" y="3253"/>
              <a:ext cx="913" cy="359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908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7" name="Rectangle 4"/>
            <p:cNvSpPr>
              <a:spLocks noChangeArrowheads="1"/>
            </p:cNvSpPr>
            <p:nvPr/>
          </p:nvSpPr>
          <p:spPr bwMode="auto">
            <a:xfrm>
              <a:off x="3780" y="2632"/>
              <a:ext cx="448" cy="929"/>
            </a:xfrm>
            <a:prstGeom prst="rect">
              <a:avLst/>
            </a:prstGeom>
            <a:solidFill>
              <a:srgbClr val="CCFFFF">
                <a:alpha val="50195"/>
              </a:srgbClr>
            </a:solidFill>
            <a:ln w="19080">
              <a:solidFill>
                <a:srgbClr val="33CC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8" name="Rectangle 5"/>
            <p:cNvSpPr>
              <a:spLocks noChangeArrowheads="1"/>
            </p:cNvSpPr>
            <p:nvPr/>
          </p:nvSpPr>
          <p:spPr bwMode="auto">
            <a:xfrm>
              <a:off x="3747" y="2635"/>
              <a:ext cx="45" cy="914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1908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9" name="Text Box 6"/>
            <p:cNvSpPr txBox="1">
              <a:spLocks noChangeArrowheads="1"/>
            </p:cNvSpPr>
            <p:nvPr/>
          </p:nvSpPr>
          <p:spPr bwMode="auto">
            <a:xfrm>
              <a:off x="3722" y="2298"/>
              <a:ext cx="1374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Lucida Sans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>
                  <a:solidFill>
                    <a:srgbClr val="000000"/>
                  </a:solidFill>
                  <a:latin typeface="Lucida Sans" pitchFamily="34" charset="0"/>
                </a:rPr>
                <a:t>All charged tracks in b-events</a:t>
              </a:r>
            </a:p>
          </p:txBody>
        </p:sp>
      </p:grpSp>
      <p:sp>
        <p:nvSpPr>
          <p:cNvPr id="19473" name="Text Box 7"/>
          <p:cNvSpPr txBox="1">
            <a:spLocks noChangeArrowheads="1"/>
          </p:cNvSpPr>
          <p:nvPr/>
        </p:nvSpPr>
        <p:spPr bwMode="auto">
          <a:xfrm>
            <a:off x="95250" y="0"/>
            <a:ext cx="2400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RICH Detectors </a:t>
            </a:r>
          </a:p>
        </p:txBody>
      </p:sp>
      <p:sp>
        <p:nvSpPr>
          <p:cNvPr id="19474" name="AutoShape 8"/>
          <p:cNvSpPr>
            <a:spLocks noChangeArrowheads="1"/>
          </p:cNvSpPr>
          <p:nvPr/>
        </p:nvSpPr>
        <p:spPr bwMode="auto">
          <a:xfrm>
            <a:off x="762000" y="1619250"/>
            <a:ext cx="1143000" cy="2038350"/>
          </a:xfrm>
          <a:custGeom>
            <a:avLst/>
            <a:gdLst>
              <a:gd name="T0" fmla="*/ 218301 w 1673352"/>
              <a:gd name="T1" fmla="*/ 2432 h 2542032"/>
              <a:gd name="T2" fmla="*/ 218301 w 1673352"/>
              <a:gd name="T3" fmla="*/ 493575 h 2542032"/>
              <a:gd name="T4" fmla="*/ 146727 w 1673352"/>
              <a:gd name="T5" fmla="*/ 493575 h 2542032"/>
              <a:gd name="T6" fmla="*/ 147920 w 1673352"/>
              <a:gd name="T7" fmla="*/ 675931 h 2542032"/>
              <a:gd name="T8" fmla="*/ 15508 w 1673352"/>
              <a:gd name="T9" fmla="*/ 675931 h 2542032"/>
              <a:gd name="T10" fmla="*/ 13122 w 1673352"/>
              <a:gd name="T11" fmla="*/ 337965 h 2542032"/>
              <a:gd name="T12" fmla="*/ 0 w 1673352"/>
              <a:gd name="T13" fmla="*/ 337965 h 2542032"/>
              <a:gd name="T14" fmla="*/ 1193 w 1673352"/>
              <a:gd name="T15" fmla="*/ 184787 h 2542032"/>
              <a:gd name="T16" fmla="*/ 16700 w 1673352"/>
              <a:gd name="T17" fmla="*/ 187218 h 2542032"/>
              <a:gd name="T18" fmla="*/ 14315 w 1673352"/>
              <a:gd name="T19" fmla="*/ 0 h 2542032"/>
              <a:gd name="T20" fmla="*/ 218301 w 1673352"/>
              <a:gd name="T21" fmla="*/ 2432 h 25420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73352"/>
              <a:gd name="T34" fmla="*/ 0 h 2542032"/>
              <a:gd name="T35" fmla="*/ 1673352 w 1673352"/>
              <a:gd name="T36" fmla="*/ 2542032 h 25420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73352" h="2542032">
                <a:moveTo>
                  <a:pt x="1673352" y="9144"/>
                </a:moveTo>
                <a:lnTo>
                  <a:pt x="1673352" y="1856232"/>
                </a:lnTo>
                <a:lnTo>
                  <a:pt x="1124712" y="1856232"/>
                </a:lnTo>
                <a:lnTo>
                  <a:pt x="1133856" y="2542032"/>
                </a:lnTo>
                <a:lnTo>
                  <a:pt x="118872" y="2542032"/>
                </a:lnTo>
                <a:lnTo>
                  <a:pt x="100584" y="1271016"/>
                </a:lnTo>
                <a:lnTo>
                  <a:pt x="0" y="1271016"/>
                </a:lnTo>
                <a:lnTo>
                  <a:pt x="9144" y="694944"/>
                </a:lnTo>
                <a:lnTo>
                  <a:pt x="128016" y="704088"/>
                </a:lnTo>
                <a:lnTo>
                  <a:pt x="109728" y="0"/>
                </a:lnTo>
                <a:lnTo>
                  <a:pt x="1673352" y="9144"/>
                </a:lnTo>
                <a:close/>
              </a:path>
            </a:pathLst>
          </a:custGeom>
          <a:solidFill>
            <a:srgbClr val="FFFFFF">
              <a:alpha val="78038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9475" name="Text Box 9"/>
          <p:cNvSpPr txBox="1">
            <a:spLocks noChangeArrowheads="1"/>
          </p:cNvSpPr>
          <p:nvPr/>
        </p:nvSpPr>
        <p:spPr bwMode="auto">
          <a:xfrm>
            <a:off x="0" y="609600"/>
            <a:ext cx="7920038" cy="661988"/>
          </a:xfrm>
          <a:prstGeom prst="rect">
            <a:avLst/>
          </a:prstGeom>
          <a:solidFill>
            <a:srgbClr val="85FFE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Two </a:t>
            </a:r>
            <a:r>
              <a:rPr lang="en-GB" sz="1600" b="1">
                <a:solidFill>
                  <a:srgbClr val="000000"/>
                </a:solidFill>
              </a:rPr>
              <a:t>Cherenkov</a:t>
            </a:r>
            <a:r>
              <a:rPr lang="en-GB" sz="1600">
                <a:solidFill>
                  <a:srgbClr val="000000"/>
                </a:solidFill>
              </a:rPr>
              <a:t> detectors (RICH) for charged hadron identification</a:t>
            </a: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Symbol" pitchFamily="18" charset="2"/>
              </a:rPr>
              <a:t></a:t>
            </a:r>
            <a:r>
              <a:rPr lang="en-GB" sz="1600">
                <a:solidFill>
                  <a:srgbClr val="000000"/>
                </a:solidFill>
              </a:rPr>
              <a:t> excellent 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</a:t>
            </a:r>
            <a:r>
              <a:rPr lang="en-GB" sz="1600">
                <a:solidFill>
                  <a:srgbClr val="000000"/>
                </a:solidFill>
              </a:rPr>
              <a:t>–</a:t>
            </a:r>
            <a:r>
              <a:rPr lang="en-GB" sz="1600" i="1">
                <a:solidFill>
                  <a:srgbClr val="000000"/>
                </a:solidFill>
              </a:rPr>
              <a:t>K</a:t>
            </a:r>
            <a:r>
              <a:rPr lang="en-GB" sz="1600">
                <a:solidFill>
                  <a:srgbClr val="000000"/>
                </a:solidFill>
              </a:rPr>
              <a:t> separation for momenta</a:t>
            </a:r>
            <a:r>
              <a:rPr lang="en-GB" sz="1600" i="1">
                <a:solidFill>
                  <a:srgbClr val="000000"/>
                </a:solidFill>
              </a:rPr>
              <a:t> </a:t>
            </a:r>
            <a:r>
              <a:rPr lang="en-GB" sz="1600">
                <a:solidFill>
                  <a:srgbClr val="000000"/>
                </a:solidFill>
              </a:rPr>
              <a:t>up to 100 GeV/c</a:t>
            </a:r>
          </a:p>
        </p:txBody>
      </p:sp>
      <p:grpSp>
        <p:nvGrpSpPr>
          <p:cNvPr id="19476" name="Group 10"/>
          <p:cNvGrpSpPr>
            <a:grpSpLocks/>
          </p:cNvGrpSpPr>
          <p:nvPr/>
        </p:nvGrpSpPr>
        <p:grpSpPr bwMode="auto">
          <a:xfrm>
            <a:off x="6294438" y="1296988"/>
            <a:ext cx="2646362" cy="2306637"/>
            <a:chOff x="3965" y="817"/>
            <a:chExt cx="1667" cy="1453"/>
          </a:xfrm>
        </p:grpSpPr>
        <p:pic>
          <p:nvPicPr>
            <p:cNvPr id="19483" name="Picture 11"/>
            <p:cNvPicPr>
              <a:picLocks noChangeAspect="1" noChangeArrowheads="1"/>
            </p:cNvPicPr>
            <p:nvPr/>
          </p:nvPicPr>
          <p:blipFill>
            <a:blip r:embed="rId5"/>
            <a:srcRect l="436" t="401" r="29715" b="44588"/>
            <a:stretch>
              <a:fillRect/>
            </a:stretch>
          </p:blipFill>
          <p:spPr bwMode="auto">
            <a:xfrm>
              <a:off x="3965" y="817"/>
              <a:ext cx="1668" cy="14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</p:pic>
        <p:sp>
          <p:nvSpPr>
            <p:cNvPr id="19484" name="Text Box 12"/>
            <p:cNvSpPr txBox="1">
              <a:spLocks noChangeArrowheads="1"/>
            </p:cNvSpPr>
            <p:nvPr/>
          </p:nvSpPr>
          <p:spPr bwMode="auto">
            <a:xfrm>
              <a:off x="4344" y="1386"/>
              <a:ext cx="1164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875"/>
                </a:spcBef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π–K separation</a:t>
              </a:r>
            </a:p>
          </p:txBody>
        </p:sp>
      </p:grpSp>
      <p:sp>
        <p:nvSpPr>
          <p:cNvPr id="19477" name="Text Box 13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FF2E88-2A4E-45FF-8D19-E33CF272503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9478" name="Group 14"/>
          <p:cNvGrpSpPr>
            <a:grpSpLocks/>
          </p:cNvGrpSpPr>
          <p:nvPr/>
        </p:nvGrpSpPr>
        <p:grpSpPr bwMode="auto">
          <a:xfrm>
            <a:off x="0" y="1890713"/>
            <a:ext cx="5389563" cy="3476625"/>
            <a:chOff x="0" y="1191"/>
            <a:chExt cx="3395" cy="2190"/>
          </a:xfrm>
        </p:grpSpPr>
        <p:graphicFrame>
          <p:nvGraphicFramePr>
            <p:cNvPr id="19471" name="Object 15"/>
            <p:cNvGraphicFramePr>
              <a:graphicFrameLocks noChangeAspect="1"/>
            </p:cNvGraphicFramePr>
            <p:nvPr/>
          </p:nvGraphicFramePr>
          <p:xfrm>
            <a:off x="0" y="1191"/>
            <a:ext cx="3396" cy="2191"/>
          </p:xfrm>
          <a:graphic>
            <a:graphicData uri="http://schemas.openxmlformats.org/presentationml/2006/ole">
              <p:oleObj spid="_x0000_s19471" r:id="rId6" imgW="9533333" imgH="5428571" progId="">
                <p:embed/>
              </p:oleObj>
            </a:graphicData>
          </a:graphic>
        </p:graphicFrame>
        <p:sp>
          <p:nvSpPr>
            <p:cNvPr id="19479" name="AutoShape 16"/>
            <p:cNvSpPr>
              <a:spLocks noChangeArrowheads="1"/>
            </p:cNvSpPr>
            <p:nvPr/>
          </p:nvSpPr>
          <p:spPr bwMode="auto">
            <a:xfrm>
              <a:off x="1811" y="1328"/>
              <a:ext cx="1147" cy="1989"/>
            </a:xfrm>
            <a:custGeom>
              <a:avLst/>
              <a:gdLst>
                <a:gd name="T0" fmla="*/ 0 w 1828800"/>
                <a:gd name="T1" fmla="*/ 165 h 2761488"/>
                <a:gd name="T2" fmla="*/ 426 w 1828800"/>
                <a:gd name="T3" fmla="*/ 0 h 2761488"/>
                <a:gd name="T4" fmla="*/ 423 w 1828800"/>
                <a:gd name="T5" fmla="*/ 941 h 2761488"/>
                <a:gd name="T6" fmla="*/ 0 w 1828800"/>
                <a:gd name="T7" fmla="*/ 935 h 2761488"/>
                <a:gd name="T8" fmla="*/ 0 w 1828800"/>
                <a:gd name="T9" fmla="*/ 165 h 276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8800"/>
                <a:gd name="T16" fmla="*/ 0 h 2761488"/>
                <a:gd name="T17" fmla="*/ 1828800 w 1828800"/>
                <a:gd name="T18" fmla="*/ 2761488 h 2761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8800" h="2761488">
                  <a:moveTo>
                    <a:pt x="0" y="484632"/>
                  </a:moveTo>
                  <a:lnTo>
                    <a:pt x="1828800" y="0"/>
                  </a:lnTo>
                  <a:lnTo>
                    <a:pt x="1819656" y="2761488"/>
                  </a:lnTo>
                  <a:lnTo>
                    <a:pt x="0" y="2743200"/>
                  </a:lnTo>
                  <a:lnTo>
                    <a:pt x="0" y="484632"/>
                  </a:lnTo>
                  <a:close/>
                </a:path>
              </a:pathLst>
            </a:custGeom>
            <a:solidFill>
              <a:srgbClr val="FFFFFF">
                <a:alpha val="85097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0" name="AutoShape 17"/>
            <p:cNvSpPr>
              <a:spLocks noChangeArrowheads="1"/>
            </p:cNvSpPr>
            <p:nvPr/>
          </p:nvSpPr>
          <p:spPr bwMode="auto">
            <a:xfrm>
              <a:off x="121" y="1738"/>
              <a:ext cx="268" cy="1054"/>
            </a:xfrm>
            <a:custGeom>
              <a:avLst/>
              <a:gdLst>
                <a:gd name="T0" fmla="*/ 71 w 457200"/>
                <a:gd name="T1" fmla="*/ 0 h 1463040"/>
                <a:gd name="T2" fmla="*/ 68 w 457200"/>
                <a:gd name="T3" fmla="*/ 498 h 1463040"/>
                <a:gd name="T4" fmla="*/ 0 w 457200"/>
                <a:gd name="T5" fmla="*/ 495 h 1463040"/>
                <a:gd name="T6" fmla="*/ 6 w 457200"/>
                <a:gd name="T7" fmla="*/ 6 h 1463040"/>
                <a:gd name="T8" fmla="*/ 71 w 457200"/>
                <a:gd name="T9" fmla="*/ 0 h 14630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7200"/>
                <a:gd name="T16" fmla="*/ 0 h 1463040"/>
                <a:gd name="T17" fmla="*/ 457200 w 457200"/>
                <a:gd name="T18" fmla="*/ 1463040 h 14630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7200" h="1463040">
                  <a:moveTo>
                    <a:pt x="457200" y="0"/>
                  </a:moveTo>
                  <a:lnTo>
                    <a:pt x="438912" y="1463040"/>
                  </a:lnTo>
                  <a:lnTo>
                    <a:pt x="0" y="1453896"/>
                  </a:lnTo>
                  <a:lnTo>
                    <a:pt x="36576" y="18288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1" name="Rectangle 18"/>
            <p:cNvSpPr>
              <a:spLocks noChangeArrowheads="1"/>
            </p:cNvSpPr>
            <p:nvPr/>
          </p:nvSpPr>
          <p:spPr bwMode="auto">
            <a:xfrm>
              <a:off x="628" y="1436"/>
              <a:ext cx="859" cy="1840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19482" name="Rectangle 19"/>
            <p:cNvSpPr>
              <a:spLocks noChangeArrowheads="1"/>
            </p:cNvSpPr>
            <p:nvPr/>
          </p:nvSpPr>
          <p:spPr bwMode="auto">
            <a:xfrm>
              <a:off x="565" y="2143"/>
              <a:ext cx="106" cy="27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/>
          <a:srcRect l="1338" t="5940" r="2850" b="4221"/>
          <a:stretch>
            <a:fillRect/>
          </a:stretch>
        </p:blipFill>
        <p:spPr bwMode="auto">
          <a:xfrm>
            <a:off x="5343525" y="3030538"/>
            <a:ext cx="3800475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FC407F-A31F-4772-ADF9-D00B5D5FE570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244475" y="931863"/>
            <a:ext cx="6369050" cy="415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u="sng">
                <a:solidFill>
                  <a:srgbClr val="000000"/>
                </a:solidFill>
                <a:latin typeface="Arial" charset="0"/>
              </a:rPr>
              <a:t>Cherenkov light is read out by Hybrid Photon Detectors (HPD)‏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Pixel HPDs developed in collaboration with industry (Photonis-		DEP lead partner)‏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Vacuum tube with silicon pixel readout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75 mm active diameter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484 HPDs to meet the requirements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Factor 5 demagnification @ 20kV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Encapsulated electronics: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8192 pixels logically OR-ed in groups of 8 to form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		 a matrix of 32 x 32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binary output of 1024 channels</a:t>
            </a:r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7151688" y="962025"/>
            <a:ext cx="1674812" cy="2076450"/>
            <a:chOff x="4505" y="606"/>
            <a:chExt cx="1055" cy="1308"/>
          </a:xfrm>
        </p:grpSpPr>
        <p:pic>
          <p:nvPicPr>
            <p:cNvPr id="109574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5" y="606"/>
              <a:ext cx="1056" cy="1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9575" name="Line 6"/>
            <p:cNvSpPr>
              <a:spLocks noChangeShapeType="1"/>
            </p:cNvSpPr>
            <p:nvPr/>
          </p:nvSpPr>
          <p:spPr bwMode="auto">
            <a:xfrm>
              <a:off x="4749" y="802"/>
              <a:ext cx="548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76" name="Rectangle 7"/>
            <p:cNvSpPr>
              <a:spLocks noChangeArrowheads="1"/>
            </p:cNvSpPr>
            <p:nvPr/>
          </p:nvSpPr>
          <p:spPr bwMode="auto">
            <a:xfrm>
              <a:off x="4822" y="606"/>
              <a:ext cx="51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FFFF"/>
                  </a:solidFill>
                  <a:latin typeface="Arial" charset="0"/>
                </a:rPr>
                <a:t>80mm</a:t>
              </a:r>
            </a:p>
          </p:txBody>
        </p:sp>
        <p:sp>
          <p:nvSpPr>
            <p:cNvPr id="109577" name="Line 8"/>
            <p:cNvSpPr>
              <a:spLocks noChangeShapeType="1"/>
            </p:cNvSpPr>
            <p:nvPr/>
          </p:nvSpPr>
          <p:spPr bwMode="auto">
            <a:xfrm>
              <a:off x="4688" y="835"/>
              <a:ext cx="1" cy="818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78" name="Rectangle 9"/>
            <p:cNvSpPr>
              <a:spLocks noChangeArrowheads="1"/>
            </p:cNvSpPr>
            <p:nvPr/>
          </p:nvSpPr>
          <p:spPr bwMode="auto">
            <a:xfrm rot="-5400000">
              <a:off x="4359" y="938"/>
              <a:ext cx="59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FFFF"/>
                  </a:solidFill>
                  <a:latin typeface="Arial" charset="0"/>
                </a:rPr>
                <a:t>120mm</a:t>
              </a:r>
            </a:p>
          </p:txBody>
        </p:sp>
      </p:grpSp>
      <p:sp>
        <p:nvSpPr>
          <p:cNvPr id="109573" name="Text Box 10"/>
          <p:cNvSpPr txBox="1">
            <a:spLocks noChangeArrowheads="1"/>
          </p:cNvSpPr>
          <p:nvPr/>
        </p:nvSpPr>
        <p:spPr bwMode="auto">
          <a:xfrm>
            <a:off x="95250" y="0"/>
            <a:ext cx="2400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RICH Detectors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066800"/>
            <a:ext cx="5410200" cy="9906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162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B810C33-E0E0-407E-8FE6-9A3B997B7306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1000" y="3119438"/>
            <a:ext cx="8229600" cy="2014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333399"/>
                </a:solidFill>
              </a:rPr>
              <a:t>The aim of the </a:t>
            </a:r>
            <a:r>
              <a:rPr lang="en-GB" sz="1800" b="1">
                <a:solidFill>
                  <a:srgbClr val="008000"/>
                </a:solidFill>
              </a:rPr>
              <a:t>LHCb</a:t>
            </a:r>
            <a:r>
              <a:rPr lang="en-GB" sz="1800">
                <a:solidFill>
                  <a:srgbClr val="333399"/>
                </a:solidFill>
              </a:rPr>
              <a:t> experiment is to search for </a:t>
            </a:r>
            <a:r>
              <a:rPr lang="en-GB" sz="1800" b="1">
                <a:solidFill>
                  <a:srgbClr val="333399"/>
                </a:solidFill>
              </a:rPr>
              <a:t>New Physics </a:t>
            </a:r>
            <a:r>
              <a:rPr lang="en-GB" sz="1800">
                <a:solidFill>
                  <a:srgbClr val="333399"/>
                </a:solidFill>
              </a:rPr>
              <a:t>through the 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333399"/>
              </a:solidFill>
            </a:endParaRPr>
          </a:p>
          <a:p>
            <a:pPr>
              <a:buClr>
                <a:srgbClr val="008000"/>
              </a:buClr>
              <a:buSzPct val="100000"/>
              <a:buFont typeface="Arial Rounded MT Bold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8000"/>
                </a:solidFill>
              </a:rPr>
              <a:t>study of CP violation in B decays </a:t>
            </a:r>
            <a:r>
              <a:rPr lang="en-GB" sz="1800">
                <a:solidFill>
                  <a:srgbClr val="333399"/>
                </a:solidFill>
              </a:rPr>
              <a:t>with the precise determination of the 		CKM parameters </a:t>
            </a:r>
          </a:p>
          <a:p>
            <a:pPr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333399"/>
              </a:solidFill>
            </a:endParaRPr>
          </a:p>
          <a:p>
            <a:pPr>
              <a:buClr>
                <a:srgbClr val="008000"/>
              </a:buClr>
              <a:buSzPct val="100000"/>
              <a:buFont typeface="Arial Rounded MT Bold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8000"/>
                </a:solidFill>
              </a:rPr>
              <a:t>search for rare B-decays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333399"/>
                </a:solidFill>
              </a:rPr>
              <a:t>	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1430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949450" y="1055688"/>
            <a:ext cx="5245100" cy="82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~ 50 institutes in 16 countries are participating in the LHCb project </a:t>
            </a:r>
            <a:br>
              <a:rPr lang="en-GB" sz="1600">
                <a:solidFill>
                  <a:srgbClr val="000000"/>
                </a:solidFill>
              </a:rPr>
            </a:br>
            <a:r>
              <a:rPr lang="en-GB" sz="1600">
                <a:solidFill>
                  <a:srgbClr val="000000"/>
                </a:solidFill>
              </a:rPr>
              <a:t>     ~ 700 collaborator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0450"/>
            <a:ext cx="1473200" cy="101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3E046C7-035E-46E7-B941-D7486F6B6E8D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5F4C4CF-E78B-42C7-80DB-F431E7E97AF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12700" y="0"/>
            <a:ext cx="12636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RICH 1 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514350" y="933450"/>
          <a:ext cx="2384425" cy="4470400"/>
        </p:xfrm>
        <a:graphic>
          <a:graphicData uri="http://schemas.openxmlformats.org/presentationml/2006/ole">
            <p:oleObj spid="_x0000_s21507" r:id="rId4" imgW="3034921" imgH="5688889" progId="">
              <p:embed/>
            </p:oleObj>
          </a:graphicData>
        </a:graphic>
      </p:graphicFrame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2836863" y="4953000"/>
            <a:ext cx="17160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Spherical Mirrors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90488" y="5353050"/>
            <a:ext cx="13874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Plane Mirrors</a:t>
            </a: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3095625" y="1362075"/>
            <a:ext cx="3089275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</a:rPr>
              <a:t>Hybrid photon detector (HPD).</a:t>
            </a: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2403475" y="3181350"/>
            <a:ext cx="11747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Beam Pipe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 rot="-5400000">
            <a:off x="-595313" y="3022601"/>
            <a:ext cx="17938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Seal to the Vertex</a:t>
            </a:r>
          </a:p>
        </p:txBody>
      </p:sp>
      <p:sp>
        <p:nvSpPr>
          <p:cNvPr id="21515" name="Line 9"/>
          <p:cNvSpPr>
            <a:spLocks noChangeShapeType="1"/>
          </p:cNvSpPr>
          <p:nvPr/>
        </p:nvSpPr>
        <p:spPr bwMode="auto">
          <a:xfrm flipV="1">
            <a:off x="133350" y="3900488"/>
            <a:ext cx="990600" cy="1381125"/>
          </a:xfrm>
          <a:prstGeom prst="line">
            <a:avLst/>
          </a:prstGeom>
          <a:noFill/>
          <a:ln w="3816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6" name="Line 10"/>
          <p:cNvSpPr>
            <a:spLocks noChangeShapeType="1"/>
          </p:cNvSpPr>
          <p:nvPr/>
        </p:nvSpPr>
        <p:spPr bwMode="auto">
          <a:xfrm flipH="1" flipV="1">
            <a:off x="1519238" y="1766888"/>
            <a:ext cx="2838450" cy="866775"/>
          </a:xfrm>
          <a:prstGeom prst="line">
            <a:avLst/>
          </a:prstGeom>
          <a:noFill/>
          <a:ln w="3816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7" name="Line 11"/>
          <p:cNvSpPr>
            <a:spLocks noChangeShapeType="1"/>
          </p:cNvSpPr>
          <p:nvPr/>
        </p:nvSpPr>
        <p:spPr bwMode="auto">
          <a:xfrm flipH="1" flipV="1">
            <a:off x="1928813" y="3729038"/>
            <a:ext cx="1428750" cy="1200150"/>
          </a:xfrm>
          <a:prstGeom prst="line">
            <a:avLst/>
          </a:prstGeom>
          <a:noFill/>
          <a:ln w="3816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Rectangle 12"/>
          <p:cNvSpPr>
            <a:spLocks noChangeArrowheads="1"/>
          </p:cNvSpPr>
          <p:nvPr/>
        </p:nvSpPr>
        <p:spPr bwMode="auto">
          <a:xfrm>
            <a:off x="0" y="5648325"/>
            <a:ext cx="3600450" cy="641350"/>
          </a:xfrm>
          <a:prstGeom prst="rect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>
                <a:solidFill>
                  <a:srgbClr val="000000"/>
                </a:solidFill>
              </a:rPr>
              <a:t>Acceptance: 	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>
                <a:solidFill>
                  <a:srgbClr val="000000"/>
                </a:solidFill>
              </a:rPr>
              <a:t>	25→250 mrad (vertical)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>
                <a:solidFill>
                  <a:srgbClr val="000000"/>
                </a:solidFill>
              </a:rPr>
              <a:t>	300 mrad (horizontal)‏</a:t>
            </a:r>
          </a:p>
        </p:txBody>
      </p:sp>
      <p:pic>
        <p:nvPicPr>
          <p:cNvPr id="2151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6650" y="1990725"/>
            <a:ext cx="1838325" cy="137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2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9975" y="3549650"/>
            <a:ext cx="1524000" cy="1290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21" name="Line 15"/>
          <p:cNvSpPr>
            <a:spLocks noChangeShapeType="1"/>
          </p:cNvSpPr>
          <p:nvPr/>
        </p:nvSpPr>
        <p:spPr bwMode="auto">
          <a:xfrm flipH="1" flipV="1">
            <a:off x="985838" y="3024188"/>
            <a:ext cx="2705100" cy="742950"/>
          </a:xfrm>
          <a:prstGeom prst="line">
            <a:avLst/>
          </a:prstGeom>
          <a:noFill/>
          <a:ln w="3816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Text Box 16"/>
          <p:cNvSpPr txBox="1">
            <a:spLocks noChangeArrowheads="1"/>
          </p:cNvSpPr>
          <p:nvPr/>
        </p:nvSpPr>
        <p:spPr bwMode="auto">
          <a:xfrm>
            <a:off x="3956050" y="4429125"/>
            <a:ext cx="795338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</a:rPr>
              <a:t>Aerogel</a:t>
            </a:r>
          </a:p>
        </p:txBody>
      </p:sp>
      <p:grpSp>
        <p:nvGrpSpPr>
          <p:cNvPr id="21523" name="Group 17"/>
          <p:cNvGrpSpPr>
            <a:grpSpLocks/>
          </p:cNvGrpSpPr>
          <p:nvPr/>
        </p:nvGrpSpPr>
        <p:grpSpPr bwMode="auto">
          <a:xfrm>
            <a:off x="2592388" y="0"/>
            <a:ext cx="6550025" cy="1035050"/>
            <a:chOff x="1633" y="0"/>
            <a:chExt cx="4126" cy="652"/>
          </a:xfrm>
        </p:grpSpPr>
        <p:sp>
          <p:nvSpPr>
            <p:cNvPr id="21527" name="Rectangle 18"/>
            <p:cNvSpPr>
              <a:spLocks noChangeArrowheads="1"/>
            </p:cNvSpPr>
            <p:nvPr/>
          </p:nvSpPr>
          <p:spPr bwMode="auto">
            <a:xfrm>
              <a:off x="1633" y="0"/>
              <a:ext cx="1375" cy="211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3333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 b="1">
                  <a:solidFill>
                    <a:srgbClr val="333399"/>
                  </a:solidFill>
                </a:rPr>
                <a:t>Two  radiators</a:t>
              </a:r>
            </a:p>
          </p:txBody>
        </p:sp>
        <p:sp>
          <p:nvSpPr>
            <p:cNvPr id="21528" name="Rectangle 19"/>
            <p:cNvSpPr>
              <a:spLocks noChangeArrowheads="1"/>
            </p:cNvSpPr>
            <p:nvPr/>
          </p:nvSpPr>
          <p:spPr bwMode="auto">
            <a:xfrm>
              <a:off x="3008" y="0"/>
              <a:ext cx="1376" cy="211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 b="1">
                  <a:solidFill>
                    <a:srgbClr val="000000"/>
                  </a:solidFill>
                </a:rPr>
                <a:t>Aerogel</a:t>
              </a:r>
            </a:p>
          </p:txBody>
        </p:sp>
        <p:sp>
          <p:nvSpPr>
            <p:cNvPr id="21529" name="Rectangle 20"/>
            <p:cNvSpPr>
              <a:spLocks noChangeArrowheads="1"/>
            </p:cNvSpPr>
            <p:nvPr/>
          </p:nvSpPr>
          <p:spPr bwMode="auto">
            <a:xfrm>
              <a:off x="4384" y="0"/>
              <a:ext cx="1376" cy="211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 b="1">
                  <a:solidFill>
                    <a:srgbClr val="000000"/>
                  </a:solidFill>
                </a:rPr>
                <a:t>C4F10</a:t>
              </a:r>
            </a:p>
          </p:txBody>
        </p:sp>
        <p:sp>
          <p:nvSpPr>
            <p:cNvPr id="21530" name="Rectangle 21"/>
            <p:cNvSpPr>
              <a:spLocks noChangeArrowheads="1"/>
            </p:cNvSpPr>
            <p:nvPr/>
          </p:nvSpPr>
          <p:spPr bwMode="auto">
            <a:xfrm>
              <a:off x="1633" y="211"/>
              <a:ext cx="1375" cy="220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3333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333399"/>
                  </a:solidFill>
                </a:rPr>
                <a:t>π/K separation</a:t>
              </a:r>
            </a:p>
          </p:txBody>
        </p:sp>
        <p:sp>
          <p:nvSpPr>
            <p:cNvPr id="21531" name="Rectangle 22"/>
            <p:cNvSpPr>
              <a:spLocks noChangeArrowheads="1"/>
            </p:cNvSpPr>
            <p:nvPr/>
          </p:nvSpPr>
          <p:spPr bwMode="auto">
            <a:xfrm>
              <a:off x="3008" y="211"/>
              <a:ext cx="1376" cy="220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2→10 GeV/</a:t>
              </a:r>
              <a:r>
                <a:rPr lang="en-GB" sz="1600" i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21532" name="Rectangle 23"/>
            <p:cNvSpPr>
              <a:spLocks noChangeArrowheads="1"/>
            </p:cNvSpPr>
            <p:nvPr/>
          </p:nvSpPr>
          <p:spPr bwMode="auto">
            <a:xfrm>
              <a:off x="4384" y="211"/>
              <a:ext cx="1376" cy="220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up to 70 GeV/</a:t>
              </a:r>
              <a:r>
                <a:rPr lang="en-GB" sz="1600" i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21533" name="Rectangle 24"/>
            <p:cNvSpPr>
              <a:spLocks noChangeArrowheads="1"/>
            </p:cNvSpPr>
            <p:nvPr/>
          </p:nvSpPr>
          <p:spPr bwMode="auto">
            <a:xfrm>
              <a:off x="1633" y="431"/>
              <a:ext cx="1375" cy="222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3333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333399"/>
                  </a:solidFill>
                </a:rPr>
                <a:t>n</a:t>
              </a:r>
            </a:p>
          </p:txBody>
        </p:sp>
        <p:sp>
          <p:nvSpPr>
            <p:cNvPr id="21534" name="Rectangle 25"/>
            <p:cNvSpPr>
              <a:spLocks noChangeArrowheads="1"/>
            </p:cNvSpPr>
            <p:nvPr/>
          </p:nvSpPr>
          <p:spPr bwMode="auto">
            <a:xfrm>
              <a:off x="3008" y="431"/>
              <a:ext cx="1376" cy="222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spcBef>
                  <a:spcPts val="400"/>
                </a:spcBef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1.03</a:t>
              </a:r>
            </a:p>
          </p:txBody>
        </p:sp>
        <p:sp>
          <p:nvSpPr>
            <p:cNvPr id="21535" name="Rectangle 26"/>
            <p:cNvSpPr>
              <a:spLocks noChangeArrowheads="1"/>
            </p:cNvSpPr>
            <p:nvPr/>
          </p:nvSpPr>
          <p:spPr bwMode="auto">
            <a:xfrm>
              <a:off x="4384" y="431"/>
              <a:ext cx="1376" cy="222"/>
            </a:xfrm>
            <a:prstGeom prst="rect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1.0014 </a:t>
              </a:r>
            </a:p>
          </p:txBody>
        </p:sp>
        <p:sp>
          <p:nvSpPr>
            <p:cNvPr id="21536" name="Line 27"/>
            <p:cNvSpPr>
              <a:spLocks noChangeShapeType="1"/>
            </p:cNvSpPr>
            <p:nvPr/>
          </p:nvSpPr>
          <p:spPr bwMode="auto">
            <a:xfrm>
              <a:off x="3008" y="0"/>
              <a:ext cx="1" cy="65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28"/>
            <p:cNvSpPr>
              <a:spLocks noChangeShapeType="1"/>
            </p:cNvSpPr>
            <p:nvPr/>
          </p:nvSpPr>
          <p:spPr bwMode="auto">
            <a:xfrm>
              <a:off x="4384" y="0"/>
              <a:ext cx="1" cy="65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29"/>
            <p:cNvSpPr>
              <a:spLocks noChangeShapeType="1"/>
            </p:cNvSpPr>
            <p:nvPr/>
          </p:nvSpPr>
          <p:spPr bwMode="auto">
            <a:xfrm>
              <a:off x="1633" y="211"/>
              <a:ext cx="4127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30"/>
            <p:cNvSpPr>
              <a:spLocks noChangeShapeType="1"/>
            </p:cNvSpPr>
            <p:nvPr/>
          </p:nvSpPr>
          <p:spPr bwMode="auto">
            <a:xfrm>
              <a:off x="1633" y="431"/>
              <a:ext cx="4127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24" name="Picture 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1676400"/>
            <a:ext cx="3352800" cy="4468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25" name="Text Box 32"/>
          <p:cNvSpPr txBox="1">
            <a:spLocks noChangeArrowheads="1"/>
          </p:cNvSpPr>
          <p:nvPr/>
        </p:nvSpPr>
        <p:spPr bwMode="auto">
          <a:xfrm>
            <a:off x="7605713" y="1382713"/>
            <a:ext cx="1489075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</a:rPr>
              <a:t>A full HPD plane</a:t>
            </a:r>
          </a:p>
        </p:txBody>
      </p:sp>
      <p:sp>
        <p:nvSpPr>
          <p:cNvPr id="21526" name="Text Box 33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428B26C-551A-4413-A672-87437022E23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8534400" cy="563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4014788" y="304800"/>
            <a:ext cx="453548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Inside of RICH 1 gas enclosure, Quartz window, HPD and mirror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3010A0A-B674-4ECE-846B-19738941D2A9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E626BCE-EFDD-487C-902E-59C939CD3A10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16738" name="Group 2"/>
          <p:cNvGrpSpPr>
            <a:grpSpLocks/>
          </p:cNvGrpSpPr>
          <p:nvPr/>
        </p:nvGrpSpPr>
        <p:grpSpPr bwMode="auto">
          <a:xfrm>
            <a:off x="0" y="1252538"/>
            <a:ext cx="3495675" cy="4949825"/>
            <a:chOff x="0" y="789"/>
            <a:chExt cx="2202" cy="3118"/>
          </a:xfrm>
        </p:grpSpPr>
        <p:sp>
          <p:nvSpPr>
            <p:cNvPr id="116747" name="Text Box 3"/>
            <p:cNvSpPr txBox="1">
              <a:spLocks noChangeArrowheads="1"/>
            </p:cNvSpPr>
            <p:nvPr/>
          </p:nvSpPr>
          <p:spPr bwMode="auto">
            <a:xfrm>
              <a:off x="516" y="789"/>
              <a:ext cx="71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imes New Roman" pitchFamily="18" charset="0"/>
                </a:rPr>
                <a:t>Flat mirrors</a:t>
              </a:r>
            </a:p>
          </p:txBody>
        </p:sp>
        <p:pic>
          <p:nvPicPr>
            <p:cNvPr id="11674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224"/>
              <a:ext cx="2113" cy="24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6749" name="Text Box 5"/>
            <p:cNvSpPr txBox="1">
              <a:spLocks noChangeArrowheads="1"/>
            </p:cNvSpPr>
            <p:nvPr/>
          </p:nvSpPr>
          <p:spPr bwMode="auto">
            <a:xfrm>
              <a:off x="787" y="1020"/>
              <a:ext cx="101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imes New Roman" pitchFamily="18" charset="0"/>
                </a:rPr>
                <a:t>Spherical Mirrors</a:t>
              </a:r>
            </a:p>
          </p:txBody>
        </p:sp>
        <p:sp>
          <p:nvSpPr>
            <p:cNvPr id="116750" name="Line 6"/>
            <p:cNvSpPr>
              <a:spLocks noChangeShapeType="1"/>
            </p:cNvSpPr>
            <p:nvPr/>
          </p:nvSpPr>
          <p:spPr bwMode="auto">
            <a:xfrm flipH="1">
              <a:off x="978" y="1229"/>
              <a:ext cx="171" cy="90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1" name="Text Box 7"/>
            <p:cNvSpPr txBox="1">
              <a:spLocks noChangeArrowheads="1"/>
            </p:cNvSpPr>
            <p:nvPr/>
          </p:nvSpPr>
          <p:spPr bwMode="auto">
            <a:xfrm>
              <a:off x="443" y="3695"/>
              <a:ext cx="1492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imes New Roman" pitchFamily="18" charset="0"/>
                </a:rPr>
                <a:t>Photon Funnel + Shielding</a:t>
              </a:r>
            </a:p>
          </p:txBody>
        </p:sp>
        <p:sp>
          <p:nvSpPr>
            <p:cNvPr id="116752" name="Line 8"/>
            <p:cNvSpPr>
              <a:spLocks noChangeShapeType="1"/>
            </p:cNvSpPr>
            <p:nvPr/>
          </p:nvSpPr>
          <p:spPr bwMode="auto">
            <a:xfrm flipV="1">
              <a:off x="1244" y="2870"/>
              <a:ext cx="554" cy="80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3" name="Text Box 9"/>
            <p:cNvSpPr txBox="1">
              <a:spLocks noChangeArrowheads="1"/>
            </p:cNvSpPr>
            <p:nvPr/>
          </p:nvSpPr>
          <p:spPr bwMode="auto">
            <a:xfrm>
              <a:off x="211" y="3302"/>
              <a:ext cx="785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imes New Roman" pitchFamily="18" charset="0"/>
                </a:rPr>
                <a:t>Central Tube</a:t>
              </a:r>
            </a:p>
          </p:txBody>
        </p:sp>
        <p:sp>
          <p:nvSpPr>
            <p:cNvPr id="116754" name="Text Box 10"/>
            <p:cNvSpPr txBox="1">
              <a:spLocks noChangeArrowheads="1"/>
            </p:cNvSpPr>
            <p:nvPr/>
          </p:nvSpPr>
          <p:spPr bwMode="auto">
            <a:xfrm>
              <a:off x="1183" y="1253"/>
              <a:ext cx="1020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Times New Roman" pitchFamily="18" charset="0"/>
                </a:rPr>
                <a:t>Support Structure</a:t>
              </a:r>
            </a:p>
          </p:txBody>
        </p:sp>
        <p:sp>
          <p:nvSpPr>
            <p:cNvPr id="116755" name="Line 11"/>
            <p:cNvSpPr>
              <a:spLocks noChangeShapeType="1"/>
            </p:cNvSpPr>
            <p:nvPr/>
          </p:nvSpPr>
          <p:spPr bwMode="auto">
            <a:xfrm>
              <a:off x="1566" y="1502"/>
              <a:ext cx="1" cy="209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6" name="Line 12"/>
            <p:cNvSpPr>
              <a:spLocks noChangeShapeType="1"/>
            </p:cNvSpPr>
            <p:nvPr/>
          </p:nvSpPr>
          <p:spPr bwMode="auto">
            <a:xfrm flipH="1">
              <a:off x="523" y="997"/>
              <a:ext cx="172" cy="890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Line 13"/>
            <p:cNvSpPr>
              <a:spLocks noChangeShapeType="1"/>
            </p:cNvSpPr>
            <p:nvPr/>
          </p:nvSpPr>
          <p:spPr bwMode="auto">
            <a:xfrm flipV="1">
              <a:off x="342" y="2441"/>
              <a:ext cx="696" cy="973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739" name="Text Box 14"/>
          <p:cNvSpPr txBox="1">
            <a:spLocks noChangeArrowheads="1"/>
          </p:cNvSpPr>
          <p:nvPr/>
        </p:nvSpPr>
        <p:spPr bwMode="auto">
          <a:xfrm>
            <a:off x="12700" y="0"/>
            <a:ext cx="12636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RICH 2 </a:t>
            </a:r>
          </a:p>
        </p:txBody>
      </p:sp>
      <p:sp>
        <p:nvSpPr>
          <p:cNvPr id="116740" name="Text Box 15"/>
          <p:cNvSpPr txBox="1">
            <a:spLocks noChangeArrowheads="1"/>
          </p:cNvSpPr>
          <p:nvPr/>
        </p:nvSpPr>
        <p:spPr bwMode="auto">
          <a:xfrm>
            <a:off x="2238375" y="404813"/>
            <a:ext cx="3570288" cy="1076325"/>
          </a:xfrm>
          <a:prstGeom prst="rect">
            <a:avLst/>
          </a:prstGeom>
          <a:solidFill>
            <a:srgbClr val="CCECFF"/>
          </a:solidFill>
          <a:ln w="9360">
            <a:solidFill>
              <a:srgbClr val="009973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marL="338138" indent="-338138"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800" b="1">
                <a:solidFill>
                  <a:srgbClr val="009900"/>
                </a:solidFill>
              </a:rPr>
              <a:t>Radiator</a:t>
            </a:r>
          </a:p>
          <a:p>
            <a:pPr marL="338138" indent="-338138"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333399"/>
                </a:solidFill>
              </a:rPr>
              <a:t>CF</a:t>
            </a:r>
            <a:r>
              <a:rPr lang="en-GB" sz="1600" baseline="-25000">
                <a:solidFill>
                  <a:srgbClr val="333399"/>
                </a:solidFill>
              </a:rPr>
              <a:t>4</a:t>
            </a:r>
            <a:r>
              <a:rPr lang="en-GB" sz="1600">
                <a:solidFill>
                  <a:srgbClr val="000000"/>
                </a:solidFill>
              </a:rPr>
              <a:t>	 → ≥ 100 GeV/c </a:t>
            </a:r>
          </a:p>
          <a:p>
            <a:pPr marL="338138" indent="-338138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000000"/>
                </a:solidFill>
              </a:rPr>
              <a:t>            	n =1.0005 (at 400 nm)‏</a:t>
            </a:r>
          </a:p>
          <a:p>
            <a:pPr marL="338138" indent="-338138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000000"/>
                </a:solidFill>
              </a:rPr>
              <a:t>		Volume: ~ 100m</a:t>
            </a:r>
            <a:r>
              <a:rPr lang="en-GB" sz="1600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6741" name="Rectangle 16"/>
          <p:cNvSpPr>
            <a:spLocks noChangeArrowheads="1"/>
          </p:cNvSpPr>
          <p:nvPr/>
        </p:nvSpPr>
        <p:spPr bwMode="auto">
          <a:xfrm>
            <a:off x="5981700" y="152400"/>
            <a:ext cx="3162300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600" b="1">
                <a:solidFill>
                  <a:srgbClr val="333399"/>
                </a:solidFill>
              </a:rPr>
              <a:t>Acceptance:</a:t>
            </a:r>
            <a:r>
              <a:rPr lang="en-GB" sz="1600">
                <a:solidFill>
                  <a:srgbClr val="000000"/>
                </a:solidFill>
              </a:rPr>
              <a:t> 	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600">
                <a:solidFill>
                  <a:srgbClr val="000000"/>
                </a:solidFill>
              </a:rPr>
              <a:t>15</a:t>
            </a:r>
            <a:r>
              <a:rPr lang="en-GB" sz="160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1600">
                <a:solidFill>
                  <a:srgbClr val="000000"/>
                </a:solidFill>
              </a:rPr>
              <a:t>100 mrad (vertical)‏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600">
                <a:solidFill>
                  <a:srgbClr val="000000"/>
                </a:solidFill>
              </a:rPr>
              <a:t>15 </a:t>
            </a:r>
            <a:r>
              <a:rPr lang="en-GB" sz="160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1600">
                <a:solidFill>
                  <a:srgbClr val="000000"/>
                </a:solidFill>
              </a:rPr>
              <a:t>120 mrad (horizontal)‏</a:t>
            </a:r>
          </a:p>
        </p:txBody>
      </p:sp>
      <p:pic>
        <p:nvPicPr>
          <p:cNvPr id="11674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514600"/>
            <a:ext cx="2849563" cy="31908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6743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7163" y="1108075"/>
            <a:ext cx="2259012" cy="469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6744" name="Text Box 19"/>
          <p:cNvSpPr txBox="1">
            <a:spLocks noChangeArrowheads="1"/>
          </p:cNvSpPr>
          <p:nvPr/>
        </p:nvSpPr>
        <p:spPr bwMode="auto">
          <a:xfrm>
            <a:off x="3251200" y="5719763"/>
            <a:ext cx="28559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RICH 2 transport inside the exp. cavern</a:t>
            </a:r>
          </a:p>
        </p:txBody>
      </p:sp>
      <p:sp>
        <p:nvSpPr>
          <p:cNvPr id="116745" name="Text Box 20"/>
          <p:cNvSpPr txBox="1">
            <a:spLocks noChangeArrowheads="1"/>
          </p:cNvSpPr>
          <p:nvPr/>
        </p:nvSpPr>
        <p:spPr bwMode="auto">
          <a:xfrm>
            <a:off x="6723063" y="5788025"/>
            <a:ext cx="195738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One HPD column of RICH</a:t>
            </a:r>
          </a:p>
        </p:txBody>
      </p:sp>
      <p:sp>
        <p:nvSpPr>
          <p:cNvPr id="116746" name="Text Box 2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A8236FE-59DE-4847-BF8A-5B7948E07FE2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8153400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5692775" y="255588"/>
            <a:ext cx="2420938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View from inside the RICH 2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5727700" y="4306888"/>
            <a:ext cx="10890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Plane mirrors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023938" y="1716088"/>
            <a:ext cx="133508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Spherical mirrors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589088" y="2955925"/>
            <a:ext cx="10144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Central tube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28347D-F630-46E3-A0F0-9EFD518C045B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2632069-90B8-484F-96C0-877D169B316F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Text Box 2"/>
          <p:cNvSpPr txBox="1">
            <a:spLocks noChangeArrowheads="1"/>
          </p:cNvSpPr>
          <p:nvPr/>
        </p:nvSpPr>
        <p:spPr bwMode="auto">
          <a:xfrm>
            <a:off x="219075" y="0"/>
            <a:ext cx="5191125" cy="7651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Calorimeter,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</a:rPr>
              <a:t>PreShower &amp; Scintillator Pad Detector</a:t>
            </a:r>
          </a:p>
        </p:txBody>
      </p:sp>
      <p:sp>
        <p:nvSpPr>
          <p:cNvPr id="25615" name="Rectangle 3"/>
          <p:cNvSpPr>
            <a:spLocks noChangeArrowheads="1"/>
          </p:cNvSpPr>
          <p:nvPr/>
        </p:nvSpPr>
        <p:spPr bwMode="auto">
          <a:xfrm>
            <a:off x="152400" y="787400"/>
            <a:ext cx="5181600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8000"/>
                </a:solidFill>
              </a:rPr>
              <a:t>2.5 X</a:t>
            </a:r>
            <a:r>
              <a:rPr lang="en-GB" sz="1600" baseline="-25000">
                <a:solidFill>
                  <a:srgbClr val="008000"/>
                </a:solidFill>
              </a:rPr>
              <a:t>0 </a:t>
            </a:r>
            <a:r>
              <a:rPr lang="en-GB" sz="1600">
                <a:solidFill>
                  <a:srgbClr val="008000"/>
                </a:solidFill>
              </a:rPr>
              <a:t>lead converter sandwiched between </a:t>
            </a:r>
          </a:p>
          <a:p>
            <a:pPr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8000"/>
                </a:solidFill>
              </a:rPr>
              <a:t>two scintillator planes each with 5952 scintillating pads with thickness of 15 mm</a:t>
            </a:r>
          </a:p>
          <a:p>
            <a:pPr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8000"/>
                </a:solidFill>
              </a:rPr>
              <a:t>Cell design: 40x40 mm</a:t>
            </a:r>
            <a:r>
              <a:rPr lang="en-GB" sz="1600" baseline="30000">
                <a:solidFill>
                  <a:srgbClr val="008000"/>
                </a:solidFill>
              </a:rPr>
              <a:t>2</a:t>
            </a:r>
            <a:r>
              <a:rPr lang="en-GB" sz="1600">
                <a:solidFill>
                  <a:srgbClr val="008000"/>
                </a:solidFill>
              </a:rPr>
              <a:t>, 60x60 mm</a:t>
            </a:r>
            <a:r>
              <a:rPr lang="en-GB" sz="1600" baseline="30000">
                <a:solidFill>
                  <a:srgbClr val="008000"/>
                </a:solidFill>
              </a:rPr>
              <a:t>2</a:t>
            </a:r>
            <a:r>
              <a:rPr lang="en-GB" sz="1600">
                <a:solidFill>
                  <a:srgbClr val="008000"/>
                </a:solidFill>
              </a:rPr>
              <a:t>, 120x120 mm</a:t>
            </a:r>
            <a:r>
              <a:rPr lang="en-GB" sz="1600" baseline="30000">
                <a:solidFill>
                  <a:srgbClr val="008000"/>
                </a:solidFill>
              </a:rPr>
              <a:t>2</a:t>
            </a:r>
          </a:p>
        </p:txBody>
      </p:sp>
      <p:pic>
        <p:nvPicPr>
          <p:cNvPr id="256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19325"/>
            <a:ext cx="5384800" cy="170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343400"/>
            <a:ext cx="2286000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18" name="Text Box 6"/>
          <p:cNvSpPr txBox="1">
            <a:spLocks noChangeArrowheads="1"/>
          </p:cNvSpPr>
          <p:nvPr/>
        </p:nvSpPr>
        <p:spPr bwMode="auto">
          <a:xfrm>
            <a:off x="2514600" y="5181600"/>
            <a:ext cx="3279775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333399"/>
                </a:solidFill>
              </a:rPr>
              <a:t>Scintillating tile</a:t>
            </a:r>
            <a:endParaRPr lang="en-GB" sz="140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>
              <a:solidFill>
                <a:srgbClr val="333399"/>
              </a:solidFill>
            </a:endParaRP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333399"/>
                </a:solidFill>
              </a:rPr>
              <a:t>Here shown with glued fibre</a:t>
            </a:r>
          </a:p>
        </p:txBody>
      </p:sp>
      <p:sp>
        <p:nvSpPr>
          <p:cNvPr id="25619" name="Text Box 7"/>
          <p:cNvSpPr txBox="1">
            <a:spLocks noChangeArrowheads="1"/>
          </p:cNvSpPr>
          <p:nvPr/>
        </p:nvSpPr>
        <p:spPr bwMode="auto">
          <a:xfrm>
            <a:off x="1092200" y="4071938"/>
            <a:ext cx="587375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</a:rPr>
              <a:t>Inner</a:t>
            </a:r>
          </a:p>
        </p:txBody>
      </p:sp>
      <p:sp>
        <p:nvSpPr>
          <p:cNvPr id="25620" name="Text Box 8"/>
          <p:cNvSpPr txBox="1">
            <a:spLocks noChangeArrowheads="1"/>
          </p:cNvSpPr>
          <p:nvPr/>
        </p:nvSpPr>
        <p:spPr bwMode="auto">
          <a:xfrm>
            <a:off x="4141788" y="4071938"/>
            <a:ext cx="627062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</a:rPr>
              <a:t>Outer</a:t>
            </a:r>
          </a:p>
        </p:txBody>
      </p:sp>
      <p:sp>
        <p:nvSpPr>
          <p:cNvPr id="25621" name="Text Box 9"/>
          <p:cNvSpPr txBox="1">
            <a:spLocks noChangeArrowheads="1"/>
          </p:cNvSpPr>
          <p:nvPr/>
        </p:nvSpPr>
        <p:spPr bwMode="auto">
          <a:xfrm>
            <a:off x="2540000" y="4071938"/>
            <a:ext cx="7048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</a:rPr>
              <a:t>Middle</a:t>
            </a:r>
          </a:p>
        </p:txBody>
      </p:sp>
      <p:sp>
        <p:nvSpPr>
          <p:cNvPr id="25622" name="Line 10"/>
          <p:cNvSpPr>
            <a:spLocks noChangeShapeType="1"/>
          </p:cNvSpPr>
          <p:nvPr/>
        </p:nvSpPr>
        <p:spPr bwMode="auto">
          <a:xfrm flipV="1">
            <a:off x="2257425" y="3233738"/>
            <a:ext cx="1819275" cy="14192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623" name="Group 11"/>
          <p:cNvGrpSpPr>
            <a:grpSpLocks/>
          </p:cNvGrpSpPr>
          <p:nvPr/>
        </p:nvGrpSpPr>
        <p:grpSpPr bwMode="auto">
          <a:xfrm>
            <a:off x="6021388" y="914400"/>
            <a:ext cx="2906712" cy="4494213"/>
            <a:chOff x="3793" y="576"/>
            <a:chExt cx="1831" cy="2831"/>
          </a:xfrm>
        </p:grpSpPr>
        <p:graphicFrame>
          <p:nvGraphicFramePr>
            <p:cNvPr id="25612" name="Object 12"/>
            <p:cNvGraphicFramePr>
              <a:graphicFrameLocks noChangeAspect="1"/>
            </p:cNvGraphicFramePr>
            <p:nvPr/>
          </p:nvGraphicFramePr>
          <p:xfrm>
            <a:off x="4416" y="576"/>
            <a:ext cx="1209" cy="2832"/>
          </p:xfrm>
          <a:graphic>
            <a:graphicData uri="http://schemas.openxmlformats.org/presentationml/2006/ole">
              <p:oleObj spid="_x0000_s25612" r:id="rId6" imgW="3758730" imgH="8800000" progId="">
                <p:embed/>
              </p:oleObj>
            </a:graphicData>
          </a:graphic>
        </p:graphicFrame>
        <p:sp>
          <p:nvSpPr>
            <p:cNvPr id="25627" name="Text Box 13"/>
            <p:cNvSpPr txBox="1">
              <a:spLocks noChangeArrowheads="1"/>
            </p:cNvSpPr>
            <p:nvPr/>
          </p:nvSpPr>
          <p:spPr bwMode="auto">
            <a:xfrm>
              <a:off x="3812" y="1632"/>
              <a:ext cx="455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99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9999"/>
                  </a:solidFill>
                </a:rPr>
                <a:t>HCAL</a:t>
              </a:r>
            </a:p>
          </p:txBody>
        </p:sp>
        <p:sp>
          <p:nvSpPr>
            <p:cNvPr id="25628" name="Text Box 14"/>
            <p:cNvSpPr txBox="1">
              <a:spLocks noChangeArrowheads="1"/>
            </p:cNvSpPr>
            <p:nvPr/>
          </p:nvSpPr>
          <p:spPr bwMode="auto">
            <a:xfrm>
              <a:off x="3857" y="2112"/>
              <a:ext cx="44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99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9999"/>
                  </a:solidFill>
                </a:rPr>
                <a:t>ECAL</a:t>
              </a:r>
            </a:p>
          </p:txBody>
        </p:sp>
        <p:sp>
          <p:nvSpPr>
            <p:cNvPr id="25629" name="Text Box 15"/>
            <p:cNvSpPr txBox="1">
              <a:spLocks noChangeArrowheads="1"/>
            </p:cNvSpPr>
            <p:nvPr/>
          </p:nvSpPr>
          <p:spPr bwMode="auto">
            <a:xfrm>
              <a:off x="3793" y="2613"/>
              <a:ext cx="583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9999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9999"/>
                  </a:solidFill>
                </a:rPr>
                <a:t>PS/SPD</a:t>
              </a:r>
            </a:p>
          </p:txBody>
        </p:sp>
        <p:sp>
          <p:nvSpPr>
            <p:cNvPr id="25630" name="Line 16"/>
            <p:cNvSpPr>
              <a:spLocks noChangeShapeType="1"/>
            </p:cNvSpPr>
            <p:nvPr/>
          </p:nvSpPr>
          <p:spPr bwMode="auto">
            <a:xfrm>
              <a:off x="4281" y="1776"/>
              <a:ext cx="336" cy="1"/>
            </a:xfrm>
            <a:prstGeom prst="line">
              <a:avLst/>
            </a:prstGeom>
            <a:noFill/>
            <a:ln w="38160">
              <a:solidFill>
                <a:srgbClr val="99CC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17"/>
            <p:cNvSpPr>
              <a:spLocks noChangeShapeType="1"/>
            </p:cNvSpPr>
            <p:nvPr/>
          </p:nvSpPr>
          <p:spPr bwMode="auto">
            <a:xfrm>
              <a:off x="4233" y="2256"/>
              <a:ext cx="576" cy="1"/>
            </a:xfrm>
            <a:prstGeom prst="line">
              <a:avLst/>
            </a:prstGeom>
            <a:noFill/>
            <a:ln w="38160">
              <a:solidFill>
                <a:srgbClr val="99CC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18"/>
            <p:cNvSpPr>
              <a:spLocks noChangeShapeType="1"/>
            </p:cNvSpPr>
            <p:nvPr/>
          </p:nvSpPr>
          <p:spPr bwMode="auto">
            <a:xfrm flipV="1">
              <a:off x="4329" y="2493"/>
              <a:ext cx="576" cy="246"/>
            </a:xfrm>
            <a:prstGeom prst="line">
              <a:avLst/>
            </a:prstGeom>
            <a:noFill/>
            <a:ln w="38160">
              <a:solidFill>
                <a:srgbClr val="99CC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19"/>
            <p:cNvSpPr>
              <a:spLocks noChangeShapeType="1"/>
            </p:cNvSpPr>
            <p:nvPr/>
          </p:nvSpPr>
          <p:spPr bwMode="auto">
            <a:xfrm flipH="1" flipV="1">
              <a:off x="4173" y="1389"/>
              <a:ext cx="1350" cy="34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24" name="Text Box 20"/>
          <p:cNvSpPr txBox="1">
            <a:spLocks noChangeArrowheads="1"/>
          </p:cNvSpPr>
          <p:nvPr/>
        </p:nvSpPr>
        <p:spPr bwMode="auto">
          <a:xfrm>
            <a:off x="1704975" y="2297113"/>
            <a:ext cx="17510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FFFF"/>
                </a:solidFill>
              </a:rPr>
              <a:t>SPD/PS modules</a:t>
            </a:r>
          </a:p>
        </p:txBody>
      </p:sp>
      <p:sp>
        <p:nvSpPr>
          <p:cNvPr id="25625" name="Rectangle 21"/>
          <p:cNvSpPr>
            <a:spLocks noChangeArrowheads="1"/>
          </p:cNvSpPr>
          <p:nvPr/>
        </p:nvSpPr>
        <p:spPr bwMode="auto">
          <a:xfrm>
            <a:off x="2509838" y="4570413"/>
            <a:ext cx="4572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8000"/>
                </a:solidFill>
              </a:rPr>
              <a:t>Scintillation light is transmitted to a photo-Multiplier by fibres</a:t>
            </a:r>
          </a:p>
        </p:txBody>
      </p:sp>
      <p:sp>
        <p:nvSpPr>
          <p:cNvPr id="25626" name="Text Box 22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BC4671F-8D0E-4FB1-9777-625B27D3C69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38200"/>
            <a:ext cx="7112000" cy="53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739900" y="1981200"/>
            <a:ext cx="144145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FFFFFF"/>
                </a:solidFill>
              </a:rPr>
              <a:t>PreShower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4189413" y="4648200"/>
            <a:ext cx="27813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FFFFFF"/>
                </a:solidFill>
              </a:rPr>
              <a:t>Sintillator Pad Detector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076575" y="3505200"/>
            <a:ext cx="747713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FFFFFF"/>
                </a:solidFill>
              </a:rPr>
              <a:t>Lead</a:t>
            </a:r>
          </a:p>
        </p:txBody>
      </p:sp>
      <p:cxnSp>
        <p:nvCxnSpPr>
          <p:cNvPr id="122885" name="AutoShape 5"/>
          <p:cNvCxnSpPr>
            <a:cxnSpLocks noChangeShapeType="1"/>
          </p:cNvCxnSpPr>
          <p:nvPr/>
        </p:nvCxnSpPr>
        <p:spPr bwMode="auto">
          <a:xfrm flipH="1">
            <a:off x="3503613" y="3963988"/>
            <a:ext cx="3175" cy="685800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</p:spPr>
      </p:cxnSp>
      <p:cxnSp>
        <p:nvCxnSpPr>
          <p:cNvPr id="122886" name="AutoShape 6"/>
          <p:cNvCxnSpPr>
            <a:cxnSpLocks noChangeShapeType="1"/>
          </p:cNvCxnSpPr>
          <p:nvPr/>
        </p:nvCxnSpPr>
        <p:spPr bwMode="auto">
          <a:xfrm flipV="1">
            <a:off x="3427413" y="2820988"/>
            <a:ext cx="3175" cy="609600"/>
          </a:xfrm>
          <a:prstGeom prst="straightConnector1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</p:spPr>
      </p:cxn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19075" y="0"/>
            <a:ext cx="5267325" cy="77152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Calorimeter,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PreShower &amp; Scintillator Pad Detector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5040313" y="946150"/>
            <a:ext cx="2936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Preshower and SPD in  an open position</a:t>
            </a: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7082F64-F203-4B0B-85A4-B470DCCC3BD9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A23024D-3A15-41C1-B3B6-642D12CDC98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7664" name="Group 2"/>
          <p:cNvGrpSpPr>
            <a:grpSpLocks/>
          </p:cNvGrpSpPr>
          <p:nvPr/>
        </p:nvGrpSpPr>
        <p:grpSpPr bwMode="auto">
          <a:xfrm>
            <a:off x="5826125" y="2265363"/>
            <a:ext cx="3513138" cy="3332162"/>
            <a:chOff x="3670" y="1427"/>
            <a:chExt cx="2213" cy="2099"/>
          </a:xfrm>
        </p:grpSpPr>
        <p:pic>
          <p:nvPicPr>
            <p:cNvPr id="2767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70" y="1427"/>
              <a:ext cx="2214" cy="2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675" name="Line 4"/>
            <p:cNvSpPr>
              <a:spLocks noChangeShapeType="1"/>
            </p:cNvSpPr>
            <p:nvPr/>
          </p:nvSpPr>
          <p:spPr bwMode="auto">
            <a:xfrm>
              <a:off x="4061" y="1640"/>
              <a:ext cx="1" cy="1662"/>
            </a:xfrm>
            <a:prstGeom prst="line">
              <a:avLst/>
            </a:prstGeom>
            <a:noFill/>
            <a:ln w="3240">
              <a:solidFill>
                <a:srgbClr val="CCCCFF"/>
              </a:solidFill>
              <a:prstDash val="lg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>
              <a:off x="5625" y="1640"/>
              <a:ext cx="1" cy="1662"/>
            </a:xfrm>
            <a:prstGeom prst="line">
              <a:avLst/>
            </a:prstGeom>
            <a:noFill/>
            <a:ln w="3240">
              <a:solidFill>
                <a:srgbClr val="CCCCFF"/>
              </a:solidFill>
              <a:prstDash val="lgDash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5" name="Text Box 6"/>
          <p:cNvSpPr txBox="1">
            <a:spLocks noChangeArrowheads="1"/>
          </p:cNvSpPr>
          <p:nvPr/>
        </p:nvSpPr>
        <p:spPr bwMode="auto">
          <a:xfrm>
            <a:off x="6165850" y="1976438"/>
            <a:ext cx="3159125" cy="67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33CC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i="1">
                <a:solidFill>
                  <a:srgbClr val="3333CC"/>
                </a:solidFill>
              </a:rPr>
              <a:t>Non-uniformity of response, </a:t>
            </a:r>
          </a:p>
          <a:p>
            <a:pPr>
              <a:buClr>
                <a:srgbClr val="3333CC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3333CC"/>
                </a:solidFill>
              </a:rPr>
              <a:t>50 GeV e-beam parallel to the module axis </a:t>
            </a:r>
          </a:p>
        </p:txBody>
      </p:sp>
      <p:sp>
        <p:nvSpPr>
          <p:cNvPr id="27666" name="Text Box 7"/>
          <p:cNvSpPr txBox="1">
            <a:spLocks noChangeArrowheads="1"/>
          </p:cNvSpPr>
          <p:nvPr/>
        </p:nvSpPr>
        <p:spPr bwMode="auto">
          <a:xfrm>
            <a:off x="6859588" y="4473575"/>
            <a:ext cx="1909762" cy="565150"/>
          </a:xfrm>
          <a:prstGeom prst="rect">
            <a:avLst/>
          </a:prstGeom>
          <a:solidFill>
            <a:srgbClr val="CCFFFF"/>
          </a:solidFill>
          <a:ln w="28440">
            <a:solidFill>
              <a:srgbClr val="3333CC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333399"/>
                </a:solidFill>
              </a:rPr>
              <a:t>A</a:t>
            </a:r>
            <a:r>
              <a:rPr lang="en-GB" sz="1400" b="1" baseline="-25000">
                <a:solidFill>
                  <a:srgbClr val="333399"/>
                </a:solidFill>
              </a:rPr>
              <a:t>global</a:t>
            </a:r>
            <a:r>
              <a:rPr lang="en-GB" sz="1400" b="1">
                <a:solidFill>
                  <a:srgbClr val="333399"/>
                </a:solidFill>
              </a:rPr>
              <a:t> = 0.46 ± 0.03%</a:t>
            </a:r>
            <a:r>
              <a:rPr lang="en-GB" sz="1400" b="1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3333CC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3333CC"/>
                </a:solidFill>
              </a:rPr>
              <a:t>A</a:t>
            </a:r>
            <a:r>
              <a:rPr lang="en-GB" sz="1400" b="1" baseline="-18000">
                <a:solidFill>
                  <a:srgbClr val="3333CC"/>
                </a:solidFill>
              </a:rPr>
              <a:t>local</a:t>
            </a:r>
            <a:r>
              <a:rPr lang="en-GB" sz="1400" b="1">
                <a:solidFill>
                  <a:srgbClr val="3333CC"/>
                </a:solidFill>
              </a:rPr>
              <a:t>   = 0.39 ± 0.01%</a:t>
            </a:r>
          </a:p>
        </p:txBody>
      </p:sp>
      <p:sp>
        <p:nvSpPr>
          <p:cNvPr id="27667" name="Text Box 8"/>
          <p:cNvSpPr txBox="1">
            <a:spLocks noChangeArrowheads="1"/>
          </p:cNvSpPr>
          <p:nvPr/>
        </p:nvSpPr>
        <p:spPr bwMode="auto">
          <a:xfrm>
            <a:off x="8464550" y="5389563"/>
            <a:ext cx="679450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80808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i="1">
                <a:solidFill>
                  <a:srgbClr val="808080"/>
                </a:solidFill>
              </a:rPr>
              <a:t>mm</a:t>
            </a:r>
          </a:p>
        </p:txBody>
      </p:sp>
      <p:graphicFrame>
        <p:nvGraphicFramePr>
          <p:cNvPr id="27657" name="Object 9"/>
          <p:cNvGraphicFramePr>
            <a:graphicFrameLocks noChangeAspect="1"/>
          </p:cNvGraphicFramePr>
          <p:nvPr/>
        </p:nvGraphicFramePr>
        <p:xfrm>
          <a:off x="4572000" y="304800"/>
          <a:ext cx="1403350" cy="1797050"/>
        </p:xfrm>
        <a:graphic>
          <a:graphicData uri="http://schemas.openxmlformats.org/presentationml/2006/ole">
            <p:oleObj spid="_x0000_s27657" r:id="rId5" imgW="4114286" imgH="5269841" progId="">
              <p:embed/>
            </p:oleObj>
          </a:graphicData>
        </a:graphic>
      </p:graphicFrame>
      <p:sp>
        <p:nvSpPr>
          <p:cNvPr id="27668" name="Text Box 10"/>
          <p:cNvSpPr txBox="1">
            <a:spLocks noChangeArrowheads="1"/>
          </p:cNvSpPr>
          <p:nvPr/>
        </p:nvSpPr>
        <p:spPr bwMode="auto">
          <a:xfrm>
            <a:off x="231775" y="0"/>
            <a:ext cx="4568825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Calorimeter, </a:t>
            </a:r>
            <a:r>
              <a:rPr lang="en-GB" sz="2400" i="1">
                <a:solidFill>
                  <a:srgbClr val="000000"/>
                </a:solidFill>
              </a:rPr>
              <a:t>Electromagnetic</a:t>
            </a:r>
          </a:p>
        </p:txBody>
      </p:sp>
      <p:pic>
        <p:nvPicPr>
          <p:cNvPr id="2766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59025"/>
            <a:ext cx="5867400" cy="382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70" name="Rectangle 12"/>
          <p:cNvSpPr>
            <a:spLocks noChangeArrowheads="1"/>
          </p:cNvSpPr>
          <p:nvPr/>
        </p:nvSpPr>
        <p:spPr bwMode="auto">
          <a:xfrm>
            <a:off x="0" y="808038"/>
            <a:ext cx="4876800" cy="158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99"/>
                </a:solidFill>
              </a:rPr>
              <a:t>Segmented in three sections with 9, 4, 1 cell(s)‏</a:t>
            </a:r>
          </a:p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99"/>
                </a:solidFill>
              </a:rPr>
              <a:t>5952 channels, 25 X</a:t>
            </a:r>
            <a:r>
              <a:rPr lang="en-GB" sz="1600" baseline="-25000">
                <a:solidFill>
                  <a:srgbClr val="009999"/>
                </a:solidFill>
              </a:rPr>
              <a:t>0</a:t>
            </a:r>
            <a:r>
              <a:rPr lang="en-GB" sz="1600">
                <a:solidFill>
                  <a:srgbClr val="009999"/>
                </a:solidFill>
              </a:rPr>
              <a:t> “shashlik” type modules</a:t>
            </a:r>
          </a:p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99"/>
                </a:solidFill>
              </a:rPr>
              <a:t>66 layers of 2mm Pb/ 4mm scintillator</a:t>
            </a:r>
          </a:p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>
              <a:solidFill>
                <a:srgbClr val="009999"/>
              </a:solidFill>
            </a:endParaRPr>
          </a:p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99"/>
                </a:solidFill>
              </a:rPr>
              <a:t>Scintillation light  is read out with phototubes through fibre bunches.</a:t>
            </a:r>
          </a:p>
        </p:txBody>
      </p:sp>
      <p:pic>
        <p:nvPicPr>
          <p:cNvPr id="27671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98438"/>
            <a:ext cx="2209800" cy="1666875"/>
          </a:xfrm>
          <a:prstGeom prst="rect">
            <a:avLst/>
          </a:prstGeom>
          <a:noFill/>
          <a:ln w="28440">
            <a:solidFill>
              <a:srgbClr val="009999"/>
            </a:solidFill>
            <a:miter lim="800000"/>
            <a:headEnd/>
            <a:tailEnd/>
          </a:ln>
        </p:spPr>
      </p:pic>
      <p:graphicFrame>
        <p:nvGraphicFramePr>
          <p:cNvPr id="27662" name="Object 14"/>
          <p:cNvGraphicFramePr>
            <a:graphicFrameLocks noChangeAspect="1"/>
          </p:cNvGraphicFramePr>
          <p:nvPr/>
        </p:nvGraphicFramePr>
        <p:xfrm>
          <a:off x="6075363" y="0"/>
          <a:ext cx="654050" cy="1962150"/>
        </p:xfrm>
        <a:graphic>
          <a:graphicData uri="http://schemas.openxmlformats.org/presentationml/2006/ole">
            <p:oleObj spid="_x0000_s27662" r:id="rId8" imgW="1815873" imgH="5447619" progId="">
              <p:embed/>
            </p:oleObj>
          </a:graphicData>
        </a:graphic>
      </p:graphicFrame>
      <p:sp>
        <p:nvSpPr>
          <p:cNvPr id="27672" name="Text Box 1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8BF360-83A1-49DD-AB6C-FCCCCE37C3B2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73" name="Rectangle 16"/>
          <p:cNvSpPr>
            <a:spLocks noChangeArrowheads="1"/>
          </p:cNvSpPr>
          <p:nvPr/>
        </p:nvSpPr>
        <p:spPr bwMode="auto">
          <a:xfrm>
            <a:off x="6049963" y="5692775"/>
            <a:ext cx="29241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Energy resolution :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 (9.4±0.2)%/√E ⊕(0.83±0.02)%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2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6CA6CCB-C160-42D2-AE4C-01CBF1B9D706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23" name="Text Box 2"/>
          <p:cNvSpPr txBox="1">
            <a:spLocks noChangeArrowheads="1"/>
          </p:cNvSpPr>
          <p:nvPr/>
        </p:nvSpPr>
        <p:spPr bwMode="auto">
          <a:xfrm>
            <a:off x="171450" y="0"/>
            <a:ext cx="34861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Calorimeter, </a:t>
            </a:r>
            <a:r>
              <a:rPr lang="en-GB" sz="2400" i="1">
                <a:solidFill>
                  <a:srgbClr val="000000"/>
                </a:solidFill>
              </a:rPr>
              <a:t>Hadronic</a:t>
            </a:r>
          </a:p>
        </p:txBody>
      </p:sp>
      <p:pic>
        <p:nvPicPr>
          <p:cNvPr id="287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9063" y="228600"/>
            <a:ext cx="3944937" cy="371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725" name="Rectangle 4"/>
          <p:cNvSpPr>
            <a:spLocks noChangeArrowheads="1"/>
          </p:cNvSpPr>
          <p:nvPr/>
        </p:nvSpPr>
        <p:spPr bwMode="auto">
          <a:xfrm>
            <a:off x="0" y="533400"/>
            <a:ext cx="5241925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00"/>
                </a:solidFill>
              </a:rPr>
              <a:t>Sampling device made from Fe + scintillating fibres</a:t>
            </a:r>
          </a:p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>
              <a:solidFill>
                <a:srgbClr val="009900"/>
              </a:solidFill>
            </a:endParaRPr>
          </a:p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00"/>
                </a:solidFill>
              </a:rPr>
              <a:t>52 modules, 1468 channels, longitudinal-tiles, 5.6 </a:t>
            </a:r>
            <a:r>
              <a:rPr lang="en-GB" sz="1600">
                <a:solidFill>
                  <a:srgbClr val="009900"/>
                </a:solidFill>
                <a:latin typeface="Symbol" pitchFamily="18" charset="2"/>
              </a:rPr>
              <a:t></a:t>
            </a:r>
            <a:r>
              <a:rPr lang="en-GB" sz="1600" baseline="-25000">
                <a:solidFill>
                  <a:srgbClr val="009900"/>
                </a:solidFill>
              </a:rPr>
              <a:t>l</a:t>
            </a:r>
          </a:p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9900"/>
                </a:solidFill>
              </a:rPr>
              <a:t> 6mm master/4mm spacer, 3mm scintillator</a:t>
            </a:r>
          </a:p>
        </p:txBody>
      </p:sp>
      <p:pic>
        <p:nvPicPr>
          <p:cNvPr id="287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962400"/>
            <a:ext cx="2895600" cy="2171700"/>
          </a:xfrm>
          <a:prstGeom prst="rect">
            <a:avLst/>
          </a:prstGeom>
          <a:noFill/>
          <a:ln w="28440">
            <a:solidFill>
              <a:srgbClr val="009999"/>
            </a:solidFill>
            <a:miter lim="800000"/>
            <a:headEnd/>
            <a:tailEnd/>
          </a:ln>
        </p:spPr>
      </p:pic>
      <p:sp>
        <p:nvSpPr>
          <p:cNvPr id="28727" name="Line 6"/>
          <p:cNvSpPr>
            <a:spLocks noChangeShapeType="1"/>
          </p:cNvSpPr>
          <p:nvPr/>
        </p:nvSpPr>
        <p:spPr bwMode="auto">
          <a:xfrm>
            <a:off x="533400" y="1981200"/>
            <a:ext cx="1524000" cy="1524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28" name="Text Box 7"/>
          <p:cNvSpPr txBox="1">
            <a:spLocks noChangeArrowheads="1"/>
          </p:cNvSpPr>
          <p:nvPr/>
        </p:nvSpPr>
        <p:spPr bwMode="auto">
          <a:xfrm>
            <a:off x="1936750" y="5462588"/>
            <a:ext cx="184150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grpSp>
        <p:nvGrpSpPr>
          <p:cNvPr id="28729" name="Group 8"/>
          <p:cNvGrpSpPr>
            <a:grpSpLocks/>
          </p:cNvGrpSpPr>
          <p:nvPr/>
        </p:nvGrpSpPr>
        <p:grpSpPr bwMode="auto">
          <a:xfrm>
            <a:off x="3352800" y="3505200"/>
            <a:ext cx="2903538" cy="2665413"/>
            <a:chOff x="2112" y="2208"/>
            <a:chExt cx="1829" cy="1679"/>
          </a:xfrm>
        </p:grpSpPr>
        <p:graphicFrame>
          <p:nvGraphicFramePr>
            <p:cNvPr id="28681" name="Object 9"/>
            <p:cNvGraphicFramePr>
              <a:graphicFrameLocks noChangeAspect="1"/>
            </p:cNvGraphicFramePr>
            <p:nvPr/>
          </p:nvGraphicFramePr>
          <p:xfrm>
            <a:off x="2112" y="2208"/>
            <a:ext cx="1830" cy="1680"/>
          </p:xfrm>
          <a:graphic>
            <a:graphicData uri="http://schemas.openxmlformats.org/presentationml/2006/ole">
              <p:oleObj spid="_x0000_s28681" r:id="rId6" imgW="8913600" imgH="6940800" progId="Excel.Sheet.8">
                <p:embed/>
              </p:oleObj>
            </a:graphicData>
          </a:graphic>
        </p:graphicFrame>
        <p:sp>
          <p:nvSpPr>
            <p:cNvPr id="28766" name="Line 10"/>
            <p:cNvSpPr>
              <a:spLocks noChangeShapeType="1"/>
            </p:cNvSpPr>
            <p:nvPr/>
          </p:nvSpPr>
          <p:spPr bwMode="auto">
            <a:xfrm>
              <a:off x="2226" y="3222"/>
              <a:ext cx="35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Line 11"/>
            <p:cNvSpPr>
              <a:spLocks noChangeShapeType="1"/>
            </p:cNvSpPr>
            <p:nvPr/>
          </p:nvSpPr>
          <p:spPr bwMode="auto">
            <a:xfrm flipH="1">
              <a:off x="2967" y="3228"/>
              <a:ext cx="378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3119" y="3045"/>
              <a:ext cx="323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>
                  <a:solidFill>
                    <a:srgbClr val="000000"/>
                  </a:solidFill>
                </a:rPr>
                <a:t>25ns</a:t>
              </a:r>
            </a:p>
          </p:txBody>
        </p:sp>
      </p:grpSp>
      <p:grpSp>
        <p:nvGrpSpPr>
          <p:cNvPr id="28730" name="Group 13"/>
          <p:cNvGrpSpPr>
            <a:grpSpLocks/>
          </p:cNvGrpSpPr>
          <p:nvPr/>
        </p:nvGrpSpPr>
        <p:grpSpPr bwMode="auto">
          <a:xfrm>
            <a:off x="0" y="1628775"/>
            <a:ext cx="3657600" cy="2397125"/>
            <a:chOff x="0" y="1026"/>
            <a:chExt cx="2304" cy="1510"/>
          </a:xfrm>
        </p:grpSpPr>
        <p:sp>
          <p:nvSpPr>
            <p:cNvPr id="28735" name="Rectangle 14"/>
            <p:cNvSpPr>
              <a:spLocks noChangeArrowheads="1"/>
            </p:cNvSpPr>
            <p:nvPr/>
          </p:nvSpPr>
          <p:spPr bwMode="auto">
            <a:xfrm>
              <a:off x="0" y="1026"/>
              <a:ext cx="1978" cy="1456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pic>
          <p:nvPicPr>
            <p:cNvPr id="28736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" y="1177"/>
              <a:ext cx="1359" cy="11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737" name="Line 16"/>
            <p:cNvSpPr>
              <a:spLocks noChangeShapeType="1"/>
            </p:cNvSpPr>
            <p:nvPr/>
          </p:nvSpPr>
          <p:spPr bwMode="auto">
            <a:xfrm flipH="1">
              <a:off x="1697" y="1089"/>
              <a:ext cx="87" cy="173"/>
            </a:xfrm>
            <a:prstGeom prst="line">
              <a:avLst/>
            </a:prstGeom>
            <a:noFill/>
            <a:ln w="38160">
              <a:solidFill>
                <a:srgbClr val="9900CC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Rectangle 17"/>
            <p:cNvSpPr>
              <a:spLocks noChangeArrowheads="1"/>
            </p:cNvSpPr>
            <p:nvPr/>
          </p:nvSpPr>
          <p:spPr bwMode="auto">
            <a:xfrm>
              <a:off x="1323" y="1026"/>
              <a:ext cx="591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7030A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7030A0"/>
                  </a:solidFill>
                </a:rPr>
                <a:t>particles</a:t>
              </a:r>
            </a:p>
          </p:txBody>
        </p:sp>
        <p:sp>
          <p:nvSpPr>
            <p:cNvPr id="28739" name="Rectangle 18"/>
            <p:cNvSpPr>
              <a:spLocks noChangeArrowheads="1"/>
            </p:cNvSpPr>
            <p:nvPr/>
          </p:nvSpPr>
          <p:spPr bwMode="auto">
            <a:xfrm>
              <a:off x="1213" y="2324"/>
              <a:ext cx="384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664D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664D"/>
                  </a:solidFill>
                </a:rPr>
                <a:t>PMT</a:t>
              </a:r>
            </a:p>
          </p:txBody>
        </p:sp>
        <p:sp>
          <p:nvSpPr>
            <p:cNvPr id="28740" name="Line 19"/>
            <p:cNvSpPr>
              <a:spLocks noChangeShapeType="1"/>
            </p:cNvSpPr>
            <p:nvPr/>
          </p:nvSpPr>
          <p:spPr bwMode="auto">
            <a:xfrm flipH="1">
              <a:off x="1354" y="1310"/>
              <a:ext cx="394" cy="695"/>
            </a:xfrm>
            <a:prstGeom prst="line">
              <a:avLst/>
            </a:prstGeom>
            <a:noFill/>
            <a:ln w="19080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Text Box 20"/>
            <p:cNvSpPr txBox="1">
              <a:spLocks noChangeArrowheads="1"/>
            </p:cNvSpPr>
            <p:nvPr/>
          </p:nvSpPr>
          <p:spPr bwMode="auto">
            <a:xfrm>
              <a:off x="672" y="1090"/>
              <a:ext cx="565" cy="1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 anchor="ctr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FF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FF0000"/>
                  </a:solidFill>
                </a:rPr>
                <a:t>spacers</a:t>
              </a:r>
            </a:p>
          </p:txBody>
        </p:sp>
        <p:sp>
          <p:nvSpPr>
            <p:cNvPr id="28742" name="Text Box 21"/>
            <p:cNvSpPr txBox="1">
              <a:spLocks noChangeArrowheads="1"/>
            </p:cNvSpPr>
            <p:nvPr/>
          </p:nvSpPr>
          <p:spPr bwMode="auto">
            <a:xfrm>
              <a:off x="1700" y="1769"/>
              <a:ext cx="430" cy="3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 anchor="ctr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00664D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664D"/>
                  </a:solidFill>
                </a:rPr>
                <a:t>WLS</a:t>
              </a:r>
            </a:p>
            <a:p>
              <a:pPr algn="ctr">
                <a:lnSpc>
                  <a:spcPct val="90000"/>
                </a:lnSpc>
                <a:buClr>
                  <a:srgbClr val="00664D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664D"/>
                  </a:solidFill>
                </a:rPr>
                <a:t>fibers</a:t>
              </a:r>
            </a:p>
          </p:txBody>
        </p:sp>
        <p:sp>
          <p:nvSpPr>
            <p:cNvPr id="28743" name="Line 22"/>
            <p:cNvSpPr>
              <a:spLocks noChangeShapeType="1"/>
            </p:cNvSpPr>
            <p:nvPr/>
          </p:nvSpPr>
          <p:spPr bwMode="auto">
            <a:xfrm flipH="1" flipV="1">
              <a:off x="1461" y="1742"/>
              <a:ext cx="253" cy="142"/>
            </a:xfrm>
            <a:prstGeom prst="line">
              <a:avLst/>
            </a:prstGeom>
            <a:noFill/>
            <a:ln w="12600">
              <a:solidFill>
                <a:srgbClr val="00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Line 23"/>
            <p:cNvSpPr>
              <a:spLocks noChangeShapeType="1"/>
            </p:cNvSpPr>
            <p:nvPr/>
          </p:nvSpPr>
          <p:spPr bwMode="auto">
            <a:xfrm>
              <a:off x="644" y="1216"/>
              <a:ext cx="189" cy="348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Line 24"/>
            <p:cNvSpPr>
              <a:spLocks noChangeShapeType="1"/>
            </p:cNvSpPr>
            <p:nvPr/>
          </p:nvSpPr>
          <p:spPr bwMode="auto">
            <a:xfrm>
              <a:off x="644" y="1216"/>
              <a:ext cx="418" cy="173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Line 25"/>
            <p:cNvSpPr>
              <a:spLocks noChangeShapeType="1"/>
            </p:cNvSpPr>
            <p:nvPr/>
          </p:nvSpPr>
          <p:spPr bwMode="auto">
            <a:xfrm>
              <a:off x="644" y="1216"/>
              <a:ext cx="586" cy="1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Line 26"/>
            <p:cNvSpPr>
              <a:spLocks noChangeShapeType="1"/>
            </p:cNvSpPr>
            <p:nvPr/>
          </p:nvSpPr>
          <p:spPr bwMode="auto">
            <a:xfrm flipH="1">
              <a:off x="1263" y="1287"/>
              <a:ext cx="416" cy="674"/>
            </a:xfrm>
            <a:prstGeom prst="line">
              <a:avLst/>
            </a:prstGeom>
            <a:noFill/>
            <a:ln w="19080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Line 27"/>
            <p:cNvSpPr>
              <a:spLocks noChangeShapeType="1"/>
            </p:cNvSpPr>
            <p:nvPr/>
          </p:nvSpPr>
          <p:spPr bwMode="auto">
            <a:xfrm flipH="1">
              <a:off x="1125" y="1287"/>
              <a:ext cx="466" cy="651"/>
            </a:xfrm>
            <a:prstGeom prst="line">
              <a:avLst/>
            </a:prstGeom>
            <a:noFill/>
            <a:ln w="19080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49" name="Group 28"/>
            <p:cNvGrpSpPr>
              <a:grpSpLocks/>
            </p:cNvGrpSpPr>
            <p:nvPr/>
          </p:nvGrpSpPr>
          <p:grpSpPr bwMode="auto">
            <a:xfrm>
              <a:off x="1067" y="2061"/>
              <a:ext cx="265" cy="403"/>
              <a:chOff x="1067" y="2061"/>
              <a:chExt cx="265" cy="403"/>
            </a:xfrm>
          </p:grpSpPr>
          <p:sp>
            <p:nvSpPr>
              <p:cNvPr id="28764" name="AutoShape 29"/>
              <p:cNvSpPr>
                <a:spLocks noChangeArrowheads="1"/>
              </p:cNvSpPr>
              <p:nvPr/>
            </p:nvSpPr>
            <p:spPr bwMode="auto">
              <a:xfrm rot="-9120000">
                <a:off x="1129" y="2163"/>
                <a:ext cx="125" cy="290"/>
              </a:xfrm>
              <a:prstGeom prst="can">
                <a:avLst>
                  <a:gd name="adj" fmla="val 60417"/>
                </a:avLst>
              </a:prstGeom>
              <a:solidFill>
                <a:srgbClr val="000000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28765" name="AutoShape 30"/>
              <p:cNvSpPr>
                <a:spLocks noChangeArrowheads="1"/>
              </p:cNvSpPr>
              <p:nvPr/>
            </p:nvSpPr>
            <p:spPr bwMode="auto">
              <a:xfrm rot="-9120000">
                <a:off x="1240" y="2061"/>
                <a:ext cx="46" cy="209"/>
              </a:xfrm>
              <a:prstGeom prst="can">
                <a:avLst>
                  <a:gd name="adj" fmla="val 48590"/>
                </a:avLst>
              </a:prstGeom>
              <a:solidFill>
                <a:srgbClr val="66FF33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</p:grpSp>
        <p:sp>
          <p:nvSpPr>
            <p:cNvPr id="28750" name="AutoShape 31"/>
            <p:cNvSpPr>
              <a:spLocks noChangeArrowheads="1"/>
            </p:cNvSpPr>
            <p:nvPr/>
          </p:nvSpPr>
          <p:spPr bwMode="auto">
            <a:xfrm>
              <a:off x="1251" y="1962"/>
              <a:ext cx="43" cy="158"/>
            </a:xfrm>
            <a:custGeom>
              <a:avLst/>
              <a:gdLst>
                <a:gd name="T0" fmla="*/ 14 w 91"/>
                <a:gd name="T1" fmla="*/ 0 h 339"/>
                <a:gd name="T2" fmla="*/ 2 w 91"/>
                <a:gd name="T3" fmla="*/ 45 h 339"/>
                <a:gd name="T4" fmla="*/ 29 w 91"/>
                <a:gd name="T5" fmla="*/ 85 h 339"/>
                <a:gd name="T6" fmla="*/ 42 w 91"/>
                <a:gd name="T7" fmla="*/ 129 h 339"/>
                <a:gd name="T8" fmla="*/ 25 w 91"/>
                <a:gd name="T9" fmla="*/ 1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339"/>
                <a:gd name="T17" fmla="*/ 91 w 91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339">
                  <a:moveTo>
                    <a:pt x="29" y="0"/>
                  </a:moveTo>
                  <a:cubicBezTo>
                    <a:pt x="25" y="16"/>
                    <a:pt x="0" y="66"/>
                    <a:pt x="5" y="96"/>
                  </a:cubicBezTo>
                  <a:cubicBezTo>
                    <a:pt x="10" y="126"/>
                    <a:pt x="48" y="153"/>
                    <a:pt x="62" y="183"/>
                  </a:cubicBezTo>
                  <a:cubicBezTo>
                    <a:pt x="76" y="213"/>
                    <a:pt x="91" y="250"/>
                    <a:pt x="89" y="276"/>
                  </a:cubicBezTo>
                  <a:cubicBezTo>
                    <a:pt x="87" y="302"/>
                    <a:pt x="60" y="326"/>
                    <a:pt x="53" y="339"/>
                  </a:cubicBezTo>
                </a:path>
              </a:pathLst>
            </a:custGeom>
            <a:noFill/>
            <a:ln w="19080">
              <a:solidFill>
                <a:srgbClr val="66FF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28751" name="AutoShape 32"/>
            <p:cNvSpPr>
              <a:spLocks noChangeArrowheads="1"/>
            </p:cNvSpPr>
            <p:nvPr/>
          </p:nvSpPr>
          <p:spPr bwMode="auto">
            <a:xfrm>
              <a:off x="1295" y="1999"/>
              <a:ext cx="62" cy="130"/>
            </a:xfrm>
            <a:custGeom>
              <a:avLst/>
              <a:gdLst>
                <a:gd name="T0" fmla="*/ 62 w 132"/>
                <a:gd name="T1" fmla="*/ 0 h 276"/>
                <a:gd name="T2" fmla="*/ 46 w 132"/>
                <a:gd name="T3" fmla="*/ 33 h 276"/>
                <a:gd name="T4" fmla="*/ 46 w 132"/>
                <a:gd name="T5" fmla="*/ 72 h 276"/>
                <a:gd name="T6" fmla="*/ 20 w 132"/>
                <a:gd name="T7" fmla="*/ 102 h 276"/>
                <a:gd name="T8" fmla="*/ 0 w 132"/>
                <a:gd name="T9" fmla="*/ 13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276"/>
                <a:gd name="T17" fmla="*/ 132 w 132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276">
                  <a:moveTo>
                    <a:pt x="132" y="0"/>
                  </a:moveTo>
                  <a:cubicBezTo>
                    <a:pt x="127" y="11"/>
                    <a:pt x="104" y="44"/>
                    <a:pt x="99" y="69"/>
                  </a:cubicBezTo>
                  <a:cubicBezTo>
                    <a:pt x="94" y="94"/>
                    <a:pt x="108" y="129"/>
                    <a:pt x="99" y="153"/>
                  </a:cubicBezTo>
                  <a:cubicBezTo>
                    <a:pt x="90" y="177"/>
                    <a:pt x="58" y="196"/>
                    <a:pt x="42" y="216"/>
                  </a:cubicBezTo>
                  <a:cubicBezTo>
                    <a:pt x="26" y="236"/>
                    <a:pt x="9" y="264"/>
                    <a:pt x="0" y="276"/>
                  </a:cubicBezTo>
                </a:path>
              </a:pathLst>
            </a:custGeom>
            <a:noFill/>
            <a:ln w="19080">
              <a:solidFill>
                <a:srgbClr val="66FF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28752" name="AutoShape 33"/>
            <p:cNvSpPr>
              <a:spLocks noChangeArrowheads="1"/>
            </p:cNvSpPr>
            <p:nvPr/>
          </p:nvSpPr>
          <p:spPr bwMode="auto">
            <a:xfrm>
              <a:off x="1075" y="1937"/>
              <a:ext cx="52" cy="116"/>
            </a:xfrm>
            <a:custGeom>
              <a:avLst/>
              <a:gdLst>
                <a:gd name="T0" fmla="*/ 52 w 111"/>
                <a:gd name="T1" fmla="*/ 0 h 249"/>
                <a:gd name="T2" fmla="*/ 38 w 111"/>
                <a:gd name="T3" fmla="*/ 31 h 249"/>
                <a:gd name="T4" fmla="*/ 31 w 111"/>
                <a:gd name="T5" fmla="*/ 64 h 249"/>
                <a:gd name="T6" fmla="*/ 18 w 111"/>
                <a:gd name="T7" fmla="*/ 92 h 249"/>
                <a:gd name="T8" fmla="*/ 0 w 111"/>
                <a:gd name="T9" fmla="*/ 11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49"/>
                <a:gd name="T17" fmla="*/ 111 w 111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49">
                  <a:moveTo>
                    <a:pt x="111" y="0"/>
                  </a:moveTo>
                  <a:cubicBezTo>
                    <a:pt x="106" y="11"/>
                    <a:pt x="88" y="43"/>
                    <a:pt x="81" y="66"/>
                  </a:cubicBezTo>
                  <a:cubicBezTo>
                    <a:pt x="74" y="89"/>
                    <a:pt x="73" y="116"/>
                    <a:pt x="66" y="138"/>
                  </a:cubicBezTo>
                  <a:cubicBezTo>
                    <a:pt x="59" y="160"/>
                    <a:pt x="50" y="179"/>
                    <a:pt x="39" y="198"/>
                  </a:cubicBezTo>
                  <a:cubicBezTo>
                    <a:pt x="28" y="217"/>
                    <a:pt x="8" y="239"/>
                    <a:pt x="0" y="249"/>
                  </a:cubicBezTo>
                </a:path>
              </a:pathLst>
            </a:custGeom>
            <a:noFill/>
            <a:ln w="19080">
              <a:solidFill>
                <a:srgbClr val="66FF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grpSp>
          <p:nvGrpSpPr>
            <p:cNvPr id="28753" name="Group 34"/>
            <p:cNvGrpSpPr>
              <a:grpSpLocks/>
            </p:cNvGrpSpPr>
            <p:nvPr/>
          </p:nvGrpSpPr>
          <p:grpSpPr bwMode="auto">
            <a:xfrm>
              <a:off x="860" y="1992"/>
              <a:ext cx="264" cy="401"/>
              <a:chOff x="860" y="1992"/>
              <a:chExt cx="264" cy="401"/>
            </a:xfrm>
          </p:grpSpPr>
          <p:sp>
            <p:nvSpPr>
              <p:cNvPr id="28762" name="AutoShape 35"/>
              <p:cNvSpPr>
                <a:spLocks noChangeArrowheads="1"/>
              </p:cNvSpPr>
              <p:nvPr/>
            </p:nvSpPr>
            <p:spPr bwMode="auto">
              <a:xfrm rot="-9120000">
                <a:off x="920" y="2096"/>
                <a:ext cx="124" cy="287"/>
              </a:xfrm>
              <a:prstGeom prst="can">
                <a:avLst>
                  <a:gd name="adj" fmla="val 60435"/>
                </a:avLst>
              </a:prstGeom>
              <a:solidFill>
                <a:srgbClr val="000000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28763" name="AutoShape 36"/>
              <p:cNvSpPr>
                <a:spLocks noChangeArrowheads="1"/>
              </p:cNvSpPr>
              <p:nvPr/>
            </p:nvSpPr>
            <p:spPr bwMode="auto">
              <a:xfrm rot="-9120000">
                <a:off x="1032" y="1992"/>
                <a:ext cx="46" cy="209"/>
              </a:xfrm>
              <a:prstGeom prst="can">
                <a:avLst>
                  <a:gd name="adj" fmla="val 48990"/>
                </a:avLst>
              </a:prstGeom>
              <a:solidFill>
                <a:srgbClr val="66FF33">
                  <a:alpha val="50195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</p:grpSp>
        <p:sp>
          <p:nvSpPr>
            <p:cNvPr id="28754" name="Rectangle 37"/>
            <p:cNvSpPr>
              <a:spLocks noChangeArrowheads="1"/>
            </p:cNvSpPr>
            <p:nvPr/>
          </p:nvSpPr>
          <p:spPr bwMode="auto">
            <a:xfrm>
              <a:off x="1607" y="2059"/>
              <a:ext cx="69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664D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00664D"/>
                  </a:solidFill>
                </a:rPr>
                <a:t>light guide</a:t>
              </a:r>
            </a:p>
          </p:txBody>
        </p:sp>
        <p:sp>
          <p:nvSpPr>
            <p:cNvPr id="28755" name="Line 38"/>
            <p:cNvSpPr>
              <a:spLocks noChangeShapeType="1"/>
            </p:cNvSpPr>
            <p:nvPr/>
          </p:nvSpPr>
          <p:spPr bwMode="auto">
            <a:xfrm flipH="1">
              <a:off x="1308" y="2118"/>
              <a:ext cx="303" cy="44"/>
            </a:xfrm>
            <a:prstGeom prst="line">
              <a:avLst/>
            </a:prstGeom>
            <a:noFill/>
            <a:ln w="12600">
              <a:solidFill>
                <a:srgbClr val="00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Line 39"/>
            <p:cNvSpPr>
              <a:spLocks noChangeShapeType="1"/>
            </p:cNvSpPr>
            <p:nvPr/>
          </p:nvSpPr>
          <p:spPr bwMode="auto">
            <a:xfrm>
              <a:off x="418" y="1376"/>
              <a:ext cx="251" cy="346"/>
            </a:xfrm>
            <a:prstGeom prst="line">
              <a:avLst/>
            </a:prstGeom>
            <a:noFill/>
            <a:ln w="936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Line 40"/>
            <p:cNvSpPr>
              <a:spLocks noChangeShapeType="1"/>
            </p:cNvSpPr>
            <p:nvPr/>
          </p:nvSpPr>
          <p:spPr bwMode="auto">
            <a:xfrm>
              <a:off x="418" y="1376"/>
              <a:ext cx="566" cy="125"/>
            </a:xfrm>
            <a:prstGeom prst="line">
              <a:avLst/>
            </a:prstGeom>
            <a:noFill/>
            <a:ln w="936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Line 41"/>
            <p:cNvSpPr>
              <a:spLocks noChangeShapeType="1"/>
            </p:cNvSpPr>
            <p:nvPr/>
          </p:nvSpPr>
          <p:spPr bwMode="auto">
            <a:xfrm flipV="1">
              <a:off x="418" y="1309"/>
              <a:ext cx="754" cy="69"/>
            </a:xfrm>
            <a:prstGeom prst="line">
              <a:avLst/>
            </a:prstGeom>
            <a:noFill/>
            <a:ln w="9360">
              <a:solidFill>
                <a:srgbClr val="0000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Text Box 42"/>
            <p:cNvSpPr txBox="1">
              <a:spLocks noChangeArrowheads="1"/>
            </p:cNvSpPr>
            <p:nvPr/>
          </p:nvSpPr>
          <p:spPr bwMode="auto">
            <a:xfrm>
              <a:off x="192" y="2134"/>
              <a:ext cx="490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664D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>
                  <a:solidFill>
                    <a:srgbClr val="00664D"/>
                  </a:solidFill>
                </a:rPr>
                <a:t>master plate</a:t>
              </a:r>
            </a:p>
          </p:txBody>
        </p:sp>
        <p:sp>
          <p:nvSpPr>
            <p:cNvPr id="28760" name="Line 43"/>
            <p:cNvSpPr>
              <a:spLocks noChangeShapeType="1"/>
            </p:cNvSpPr>
            <p:nvPr/>
          </p:nvSpPr>
          <p:spPr bwMode="auto">
            <a:xfrm flipV="1">
              <a:off x="343" y="1941"/>
              <a:ext cx="151" cy="194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Text Box 44"/>
            <p:cNvSpPr txBox="1">
              <a:spLocks noChangeArrowheads="1"/>
            </p:cNvSpPr>
            <p:nvPr/>
          </p:nvSpPr>
          <p:spPr bwMode="auto">
            <a:xfrm>
              <a:off x="48" y="1218"/>
              <a:ext cx="751" cy="1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 anchor="ctr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3333CC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>
                  <a:solidFill>
                    <a:srgbClr val="3333CC"/>
                  </a:solidFill>
                </a:rPr>
                <a:t>scintillators</a:t>
              </a:r>
            </a:p>
          </p:txBody>
        </p:sp>
      </p:grpSp>
      <p:sp>
        <p:nvSpPr>
          <p:cNvPr id="28731" name="Text Box 45"/>
          <p:cNvSpPr txBox="1">
            <a:spLocks noChangeArrowheads="1"/>
          </p:cNvSpPr>
          <p:nvPr/>
        </p:nvSpPr>
        <p:spPr bwMode="auto">
          <a:xfrm>
            <a:off x="5435600" y="5486400"/>
            <a:ext cx="3708400" cy="641350"/>
          </a:xfrm>
          <a:prstGeom prst="rect">
            <a:avLst/>
          </a:prstGeom>
          <a:solidFill>
            <a:srgbClr val="FFFF00"/>
          </a:solidFill>
          <a:ln w="38160">
            <a:solidFill>
              <a:srgbClr val="3333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Comic Sans MS" pitchFamily="66" charset="0"/>
              </a:rPr>
              <a:t>A pulse shape study on 30 GeV electron beam for 6 different layers in depth of the HCAL:    </a:t>
            </a:r>
          </a:p>
          <a:p>
            <a:pPr algn="ctr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Comic Sans MS" pitchFamily="66" charset="0"/>
              </a:rPr>
              <a:t>25 ns pulse shaping</a:t>
            </a:r>
          </a:p>
        </p:txBody>
      </p:sp>
      <p:cxnSp>
        <p:nvCxnSpPr>
          <p:cNvPr id="28732" name="AutoShape 46"/>
          <p:cNvCxnSpPr>
            <a:cxnSpLocks noChangeShapeType="1"/>
          </p:cNvCxnSpPr>
          <p:nvPr/>
        </p:nvCxnSpPr>
        <p:spPr bwMode="auto">
          <a:xfrm>
            <a:off x="255588" y="4284663"/>
            <a:ext cx="2125662" cy="138112"/>
          </a:xfrm>
          <a:prstGeom prst="straightConnector1">
            <a:avLst/>
          </a:prstGeom>
          <a:noFill/>
          <a:ln w="31680">
            <a:solidFill>
              <a:srgbClr val="C00000"/>
            </a:solidFill>
            <a:miter lim="800000"/>
            <a:headEnd/>
            <a:tailEnd type="triangle" w="med" len="med"/>
          </a:ln>
        </p:spPr>
      </p:cxnSp>
      <p:sp>
        <p:nvSpPr>
          <p:cNvPr id="28733" name="Text Box 47"/>
          <p:cNvSpPr txBox="1">
            <a:spLocks noChangeArrowheads="1"/>
          </p:cNvSpPr>
          <p:nvPr/>
        </p:nvSpPr>
        <p:spPr bwMode="auto">
          <a:xfrm>
            <a:off x="760413" y="4284663"/>
            <a:ext cx="12017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Beam direction</a:t>
            </a:r>
          </a:p>
        </p:txBody>
      </p:sp>
      <p:sp>
        <p:nvSpPr>
          <p:cNvPr id="28734" name="Text Box 48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A7B88B-E239-452C-A8E8-7B3447A2DDDA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8721" name="Object 49"/>
          <p:cNvGraphicFramePr>
            <a:graphicFrameLocks noChangeAspect="1"/>
          </p:cNvGraphicFramePr>
          <p:nvPr/>
        </p:nvGraphicFramePr>
        <p:xfrm>
          <a:off x="6461125" y="4410075"/>
          <a:ext cx="2352675" cy="579438"/>
        </p:xfrm>
        <a:graphic>
          <a:graphicData uri="http://schemas.openxmlformats.org/presentationml/2006/ole">
            <p:oleObj spid="_x0000_s28721" r:id="rId8" imgW="1701720" imgH="4190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18A6E7-C167-4DDA-9E40-F7EDE8F7427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62250"/>
            <a:ext cx="3698875" cy="332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4478338" y="533400"/>
          <a:ext cx="4665662" cy="4551363"/>
        </p:xfrm>
        <a:graphic>
          <a:graphicData uri="http://schemas.openxmlformats.org/presentationml/2006/ole">
            <p:oleObj spid="_x0000_s29699" r:id="rId5" imgW="6628571" imgH="6463492" progId="">
              <p:embed/>
            </p:oleObj>
          </a:graphicData>
        </a:graphic>
      </p:graphicFrame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57150" y="0"/>
            <a:ext cx="20447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Muon System</a:t>
            </a:r>
          </a:p>
        </p:txBody>
      </p:sp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0" y="762000"/>
            <a:ext cx="4846638" cy="201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5 stations (M1-M5), each with four regions(R1-R4)‏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435 m</a:t>
            </a:r>
            <a:r>
              <a:rPr lang="en-GB" sz="1400" baseline="30000">
                <a:solidFill>
                  <a:srgbClr val="333399"/>
                </a:solidFill>
              </a:rPr>
              <a:t>2</a:t>
            </a:r>
            <a:r>
              <a:rPr lang="en-GB" sz="1400">
                <a:solidFill>
                  <a:srgbClr val="333399"/>
                </a:solidFill>
              </a:rPr>
              <a:t> Detector area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1368 </a:t>
            </a:r>
            <a:r>
              <a:rPr lang="en-GB" sz="1400">
                <a:solidFill>
                  <a:srgbClr val="009999"/>
                </a:solidFill>
              </a:rPr>
              <a:t>M</a:t>
            </a:r>
            <a:r>
              <a:rPr lang="en-GB" sz="1400">
                <a:solidFill>
                  <a:srgbClr val="333399"/>
                </a:solidFill>
              </a:rPr>
              <a:t>ulti</a:t>
            </a:r>
            <a:r>
              <a:rPr lang="en-GB" sz="1400">
                <a:solidFill>
                  <a:srgbClr val="009999"/>
                </a:solidFill>
              </a:rPr>
              <a:t>W</a:t>
            </a:r>
            <a:r>
              <a:rPr lang="en-GB" sz="1400">
                <a:solidFill>
                  <a:srgbClr val="333399"/>
                </a:solidFill>
              </a:rPr>
              <a:t>ire</a:t>
            </a:r>
            <a:r>
              <a:rPr lang="en-GB" sz="1400">
                <a:solidFill>
                  <a:srgbClr val="009999"/>
                </a:solidFill>
              </a:rPr>
              <a:t>P</a:t>
            </a:r>
            <a:r>
              <a:rPr lang="en-GB" sz="1400">
                <a:solidFill>
                  <a:srgbClr val="333399"/>
                </a:solidFill>
              </a:rPr>
              <a:t>roportional</a:t>
            </a:r>
            <a:r>
              <a:rPr lang="en-GB" sz="1400">
                <a:solidFill>
                  <a:srgbClr val="009999"/>
                </a:solidFill>
              </a:rPr>
              <a:t>C</a:t>
            </a:r>
            <a:r>
              <a:rPr lang="en-GB" sz="1400">
                <a:solidFill>
                  <a:srgbClr val="333399"/>
                </a:solidFill>
              </a:rPr>
              <a:t>hambers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	      4-gap chambers in M2-M5. 2-gap in M1 (R2-R4). 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24 3-GEM (M1, R1) 0.6m</a:t>
            </a:r>
            <a:r>
              <a:rPr lang="en-GB" sz="1400" baseline="30000">
                <a:solidFill>
                  <a:srgbClr val="333399"/>
                </a:solidFill>
              </a:rPr>
              <a:t>2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>
              <a:solidFill>
                <a:srgbClr val="333399"/>
              </a:solidFill>
            </a:endParaRP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Gas mixture: </a:t>
            </a:r>
          </a:p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333399"/>
                </a:solidFill>
              </a:rPr>
              <a:t>	</a:t>
            </a:r>
            <a:r>
              <a:rPr lang="en-GB" sz="1400">
                <a:solidFill>
                  <a:srgbClr val="009999"/>
                </a:solidFill>
              </a:rPr>
              <a:t>MWPC: Ar/CO2/CF4 (40/55/5) </a:t>
            </a:r>
          </a:p>
          <a:p>
            <a:pPr>
              <a:buClr>
                <a:srgbClr val="0099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9999"/>
                </a:solidFill>
              </a:rPr>
              <a:t>	Triple-GEM: Ar/CO2/CF4(45/15/40)‏</a:t>
            </a:r>
          </a:p>
        </p:txBody>
      </p:sp>
      <p:sp>
        <p:nvSpPr>
          <p:cNvPr id="29704" name="Text Box 6"/>
          <p:cNvSpPr txBox="1">
            <a:spLocks noChangeArrowheads="1"/>
          </p:cNvSpPr>
          <p:nvPr/>
        </p:nvSpPr>
        <p:spPr bwMode="auto">
          <a:xfrm>
            <a:off x="5972175" y="5454650"/>
            <a:ext cx="1677988" cy="366713"/>
          </a:xfrm>
          <a:prstGeom prst="rect">
            <a:avLst/>
          </a:prstGeom>
          <a:solidFill>
            <a:srgbClr val="FFFFFF"/>
          </a:solidFill>
          <a:ln w="9360">
            <a:solidFill>
              <a:srgbClr val="009999"/>
            </a:solidFill>
            <a:miter lim="800000"/>
            <a:headEnd/>
            <a:tailEnd/>
          </a:ln>
        </p:spPr>
        <p:txBody>
          <a:bodyPr wrap="none" lIns="92160" tIns="46080" rIns="92160" bIns="4608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  <a:latin typeface="Times New Roman" pitchFamily="18" charset="0"/>
              </a:rPr>
              <a:t>Muon Stations</a:t>
            </a:r>
          </a:p>
        </p:txBody>
      </p:sp>
      <p:sp>
        <p:nvSpPr>
          <p:cNvPr id="29705" name="Line 7"/>
          <p:cNvSpPr>
            <a:spLocks noChangeShapeType="1"/>
          </p:cNvSpPr>
          <p:nvPr/>
        </p:nvSpPr>
        <p:spPr bwMode="auto">
          <a:xfrm flipH="1" flipV="1">
            <a:off x="4938713" y="3521075"/>
            <a:ext cx="1219200" cy="1890713"/>
          </a:xfrm>
          <a:prstGeom prst="line">
            <a:avLst/>
          </a:prstGeom>
          <a:noFill/>
          <a:ln w="2844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Line 8"/>
          <p:cNvSpPr>
            <a:spLocks noChangeShapeType="1"/>
          </p:cNvSpPr>
          <p:nvPr/>
        </p:nvSpPr>
        <p:spPr bwMode="auto">
          <a:xfrm flipV="1">
            <a:off x="6272213" y="2743200"/>
            <a:ext cx="265112" cy="2754313"/>
          </a:xfrm>
          <a:prstGeom prst="line">
            <a:avLst/>
          </a:prstGeom>
          <a:noFill/>
          <a:ln w="2844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7" name="Line 9"/>
          <p:cNvSpPr>
            <a:spLocks noChangeShapeType="1"/>
          </p:cNvSpPr>
          <p:nvPr/>
        </p:nvSpPr>
        <p:spPr bwMode="auto">
          <a:xfrm flipV="1">
            <a:off x="6516688" y="3425825"/>
            <a:ext cx="622300" cy="2014538"/>
          </a:xfrm>
          <a:prstGeom prst="line">
            <a:avLst/>
          </a:prstGeom>
          <a:noFill/>
          <a:ln w="2844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8" name="Line 10"/>
          <p:cNvSpPr>
            <a:spLocks noChangeShapeType="1"/>
          </p:cNvSpPr>
          <p:nvPr/>
        </p:nvSpPr>
        <p:spPr bwMode="auto">
          <a:xfrm flipV="1">
            <a:off x="6707188" y="3587750"/>
            <a:ext cx="1079500" cy="1871663"/>
          </a:xfrm>
          <a:prstGeom prst="line">
            <a:avLst/>
          </a:prstGeom>
          <a:noFill/>
          <a:ln w="2844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9" name="Line 11"/>
          <p:cNvSpPr>
            <a:spLocks noChangeShapeType="1"/>
          </p:cNvSpPr>
          <p:nvPr/>
        </p:nvSpPr>
        <p:spPr bwMode="auto">
          <a:xfrm flipV="1">
            <a:off x="6907213" y="4178300"/>
            <a:ext cx="1498600" cy="1262063"/>
          </a:xfrm>
          <a:prstGeom prst="line">
            <a:avLst/>
          </a:prstGeom>
          <a:noFill/>
          <a:ln w="28440">
            <a:solidFill>
              <a:srgbClr val="009999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Line 12"/>
          <p:cNvSpPr>
            <a:spLocks noChangeShapeType="1"/>
          </p:cNvSpPr>
          <p:nvPr/>
        </p:nvSpPr>
        <p:spPr bwMode="auto">
          <a:xfrm>
            <a:off x="3581400" y="5640388"/>
            <a:ext cx="1588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1" name="Line 13"/>
          <p:cNvSpPr>
            <a:spLocks noChangeShapeType="1"/>
          </p:cNvSpPr>
          <p:nvPr/>
        </p:nvSpPr>
        <p:spPr bwMode="auto">
          <a:xfrm>
            <a:off x="7239000" y="2135188"/>
            <a:ext cx="60325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Rectangle 14"/>
          <p:cNvSpPr>
            <a:spLocks noChangeArrowheads="1"/>
          </p:cNvSpPr>
          <p:nvPr/>
        </p:nvSpPr>
        <p:spPr bwMode="auto">
          <a:xfrm>
            <a:off x="3590925" y="4986338"/>
            <a:ext cx="2047875" cy="82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The logical OR of the two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double gaps ensures that ε &gt; 99.8% per station will be reached.</a:t>
            </a:r>
          </a:p>
        </p:txBody>
      </p:sp>
      <p:sp>
        <p:nvSpPr>
          <p:cNvPr id="29713" name="Line 15"/>
          <p:cNvSpPr>
            <a:spLocks noChangeShapeType="1"/>
          </p:cNvSpPr>
          <p:nvPr/>
        </p:nvSpPr>
        <p:spPr bwMode="auto">
          <a:xfrm>
            <a:off x="2114550" y="4973638"/>
            <a:ext cx="1588" cy="7620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2105025" y="5035550"/>
            <a:ext cx="5080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WP</a:t>
            </a:r>
          </a:p>
        </p:txBody>
      </p:sp>
      <p:sp>
        <p:nvSpPr>
          <p:cNvPr id="29715" name="Text Box 17"/>
          <p:cNvSpPr txBox="1">
            <a:spLocks noChangeArrowheads="1"/>
          </p:cNvSpPr>
          <p:nvPr/>
        </p:nvSpPr>
        <p:spPr bwMode="auto">
          <a:xfrm>
            <a:off x="20638" y="5873750"/>
            <a:ext cx="3846512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333399"/>
                </a:solidFill>
              </a:rPr>
              <a:t>-&gt;  Plateau length is about 350 – 450 V</a:t>
            </a:r>
          </a:p>
        </p:txBody>
      </p:sp>
      <p:sp>
        <p:nvSpPr>
          <p:cNvPr id="29716" name="Rectangle 18"/>
          <p:cNvSpPr>
            <a:spLocks noChangeArrowheads="1"/>
          </p:cNvSpPr>
          <p:nvPr/>
        </p:nvSpPr>
        <p:spPr bwMode="auto">
          <a:xfrm>
            <a:off x="481013" y="2930525"/>
            <a:ext cx="1550987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9900"/>
                </a:solidFill>
              </a:rPr>
              <a:t>Cathode Efficiency</a:t>
            </a:r>
          </a:p>
          <a:p>
            <a:pPr>
              <a:buClr>
                <a:srgbClr val="0099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9900"/>
                </a:solidFill>
              </a:rPr>
              <a:t>MWPC</a:t>
            </a:r>
          </a:p>
        </p:txBody>
      </p:sp>
      <p:sp>
        <p:nvSpPr>
          <p:cNvPr id="29717" name="Text Box 19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366C9E-2E6B-400F-8D53-35BE80ABF23B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9718" name="AutoShape 20"/>
          <p:cNvCxnSpPr>
            <a:cxnSpLocks noChangeShapeType="1"/>
          </p:cNvCxnSpPr>
          <p:nvPr/>
        </p:nvCxnSpPr>
        <p:spPr bwMode="auto">
          <a:xfrm>
            <a:off x="2297113" y="1892300"/>
            <a:ext cx="2306637" cy="7445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85800"/>
            <a:ext cx="7162800" cy="537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976021A-8725-4CEF-B119-10CFD55A3F27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57150" y="0"/>
            <a:ext cx="20447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Muon System</a:t>
            </a:r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" y="3475038"/>
            <a:ext cx="3833813" cy="2728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3130550" y="5791200"/>
            <a:ext cx="6429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FFFF"/>
                </a:solidFill>
              </a:rPr>
              <a:t>GEM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454650" y="304800"/>
            <a:ext cx="32448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Muon station with MWPC in a closed position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8DBC1D-356D-4768-9E2B-2E863CFE9AE5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lum bright="18000" contrast="20000"/>
          </a:blip>
          <a:srcRect/>
          <a:stretch>
            <a:fillRect/>
          </a:stretch>
        </p:blipFill>
        <p:spPr bwMode="auto">
          <a:xfrm>
            <a:off x="104775" y="333375"/>
            <a:ext cx="8932863" cy="591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267200"/>
            <a:ext cx="1023938" cy="70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7825" y="3103563"/>
            <a:ext cx="4572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07413" y="3276600"/>
            <a:ext cx="466725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3625" y="2238375"/>
            <a:ext cx="498475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5257800"/>
            <a:ext cx="1295400" cy="588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1430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-838200" y="1828800"/>
            <a:ext cx="8837613" cy="5408613"/>
            <a:chOff x="-528" y="1152"/>
            <a:chExt cx="5567" cy="3407"/>
          </a:xfrm>
        </p:grpSpPr>
        <p:sp>
          <p:nvSpPr>
            <p:cNvPr id="22538" name="Rectangle 9"/>
            <p:cNvSpPr>
              <a:spLocks noChangeArrowheads="1"/>
            </p:cNvSpPr>
            <p:nvPr/>
          </p:nvSpPr>
          <p:spPr bwMode="auto">
            <a:xfrm>
              <a:off x="-528" y="1152"/>
              <a:ext cx="5568" cy="3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pic>
          <p:nvPicPr>
            <p:cNvPr id="22539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438" y="1211"/>
              <a:ext cx="4468" cy="3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2540" name="Text Box 11"/>
            <p:cNvSpPr txBox="1">
              <a:spLocks noChangeArrowheads="1"/>
            </p:cNvSpPr>
            <p:nvPr/>
          </p:nvSpPr>
          <p:spPr bwMode="auto">
            <a:xfrm>
              <a:off x="198" y="1301"/>
              <a:ext cx="1014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Shielding wall</a:t>
              </a:r>
              <a:br>
                <a:rPr lang="en-GB" sz="1400">
                  <a:solidFill>
                    <a:srgbClr val="009973"/>
                  </a:solidFill>
                </a:rPr>
              </a:br>
              <a:r>
                <a:rPr lang="en-GB" sz="1400">
                  <a:solidFill>
                    <a:srgbClr val="009973"/>
                  </a:solidFill>
                </a:rPr>
                <a:t>(against radiation)‏</a:t>
              </a:r>
            </a:p>
          </p:txBody>
        </p:sp>
        <p:sp>
          <p:nvSpPr>
            <p:cNvPr id="22541" name="Text Box 12"/>
            <p:cNvSpPr txBox="1">
              <a:spLocks noChangeArrowheads="1"/>
            </p:cNvSpPr>
            <p:nvPr/>
          </p:nvSpPr>
          <p:spPr bwMode="auto">
            <a:xfrm>
              <a:off x="-360" y="3154"/>
              <a:ext cx="703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Electronics </a:t>
              </a:r>
              <a:br>
                <a:rPr lang="en-GB" sz="1400">
                  <a:solidFill>
                    <a:srgbClr val="009973"/>
                  </a:solidFill>
                </a:rPr>
              </a:br>
              <a:r>
                <a:rPr lang="en-GB" sz="1400">
                  <a:solidFill>
                    <a:srgbClr val="009973"/>
                  </a:solidFill>
                </a:rPr>
                <a:t>+ CPU farm</a:t>
              </a:r>
            </a:p>
          </p:txBody>
        </p:sp>
        <p:sp>
          <p:nvSpPr>
            <p:cNvPr id="22542" name="Text Box 13"/>
            <p:cNvSpPr txBox="1">
              <a:spLocks noChangeArrowheads="1"/>
            </p:cNvSpPr>
            <p:nvPr/>
          </p:nvSpPr>
          <p:spPr bwMode="auto">
            <a:xfrm>
              <a:off x="1902" y="4046"/>
              <a:ext cx="1620" cy="4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Offset interaction point (to make best use of existing cavern)‏</a:t>
              </a:r>
            </a:p>
          </p:txBody>
        </p:sp>
        <p:sp>
          <p:nvSpPr>
            <p:cNvPr id="22543" name="Text Box 14"/>
            <p:cNvSpPr txBox="1">
              <a:spLocks noChangeArrowheads="1"/>
            </p:cNvSpPr>
            <p:nvPr/>
          </p:nvSpPr>
          <p:spPr bwMode="auto">
            <a:xfrm>
              <a:off x="3536" y="3776"/>
              <a:ext cx="1364" cy="4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Detectors can be moved </a:t>
              </a:r>
              <a:br>
                <a:rPr lang="en-GB" sz="1400">
                  <a:solidFill>
                    <a:srgbClr val="009973"/>
                  </a:solidFill>
                </a:rPr>
              </a:br>
              <a:r>
                <a:rPr lang="en-GB" sz="1400">
                  <a:solidFill>
                    <a:srgbClr val="009973"/>
                  </a:solidFill>
                </a:rPr>
                <a:t>away from beam-line </a:t>
              </a:r>
              <a:br>
                <a:rPr lang="en-GB" sz="1400">
                  <a:solidFill>
                    <a:srgbClr val="009973"/>
                  </a:solidFill>
                </a:rPr>
              </a:br>
              <a:r>
                <a:rPr lang="en-GB" sz="1400">
                  <a:solidFill>
                    <a:srgbClr val="009973"/>
                  </a:solidFill>
                </a:rPr>
                <a:t>for access</a:t>
              </a:r>
            </a:p>
          </p:txBody>
        </p:sp>
        <p:sp>
          <p:nvSpPr>
            <p:cNvPr id="22544" name="Line 15"/>
            <p:cNvSpPr>
              <a:spLocks noChangeShapeType="1"/>
            </p:cNvSpPr>
            <p:nvPr/>
          </p:nvSpPr>
          <p:spPr bwMode="auto">
            <a:xfrm flipH="1" flipV="1">
              <a:off x="2012" y="3115"/>
              <a:ext cx="387" cy="978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Line 16"/>
            <p:cNvSpPr>
              <a:spLocks noChangeShapeType="1"/>
            </p:cNvSpPr>
            <p:nvPr/>
          </p:nvSpPr>
          <p:spPr bwMode="auto">
            <a:xfrm flipV="1">
              <a:off x="-254" y="2480"/>
              <a:ext cx="816" cy="684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17"/>
            <p:cNvSpPr>
              <a:spLocks noChangeShapeType="1"/>
            </p:cNvSpPr>
            <p:nvPr/>
          </p:nvSpPr>
          <p:spPr bwMode="auto">
            <a:xfrm flipH="1" flipV="1">
              <a:off x="2601" y="3115"/>
              <a:ext cx="968" cy="663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18"/>
            <p:cNvSpPr>
              <a:spLocks noChangeShapeType="1"/>
            </p:cNvSpPr>
            <p:nvPr/>
          </p:nvSpPr>
          <p:spPr bwMode="auto">
            <a:xfrm>
              <a:off x="653" y="1710"/>
              <a:ext cx="181" cy="454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Line 19"/>
            <p:cNvSpPr>
              <a:spLocks noChangeShapeType="1"/>
            </p:cNvSpPr>
            <p:nvPr/>
          </p:nvSpPr>
          <p:spPr bwMode="auto">
            <a:xfrm flipV="1">
              <a:off x="1362" y="3279"/>
              <a:ext cx="540" cy="724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20"/>
            <p:cNvSpPr>
              <a:spLocks noChangeShapeType="1"/>
            </p:cNvSpPr>
            <p:nvPr/>
          </p:nvSpPr>
          <p:spPr bwMode="auto">
            <a:xfrm flipH="1">
              <a:off x="2626" y="1661"/>
              <a:ext cx="538" cy="720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Text Box 21"/>
            <p:cNvSpPr txBox="1">
              <a:spLocks noChangeArrowheads="1"/>
            </p:cNvSpPr>
            <p:nvPr/>
          </p:nvSpPr>
          <p:spPr bwMode="auto">
            <a:xfrm>
              <a:off x="1626" y="1336"/>
              <a:ext cx="112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  <a:cs typeface="Times New Roman" pitchFamily="18" charset="0"/>
                </a:rPr>
                <a:t>Cavern ~100m below surface</a:t>
              </a:r>
            </a:p>
          </p:txBody>
        </p:sp>
        <p:sp>
          <p:nvSpPr>
            <p:cNvPr id="22551" name="Text Box 22"/>
            <p:cNvSpPr txBox="1">
              <a:spLocks noChangeArrowheads="1"/>
            </p:cNvSpPr>
            <p:nvPr/>
          </p:nvSpPr>
          <p:spPr bwMode="auto">
            <a:xfrm>
              <a:off x="102" y="4226"/>
              <a:ext cx="1260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Proton beam </a:t>
              </a:r>
            </a:p>
          </p:txBody>
        </p:sp>
        <p:sp>
          <p:nvSpPr>
            <p:cNvPr id="22552" name="Line 23"/>
            <p:cNvSpPr>
              <a:spLocks noChangeShapeType="1"/>
            </p:cNvSpPr>
            <p:nvPr/>
          </p:nvSpPr>
          <p:spPr bwMode="auto">
            <a:xfrm flipV="1">
              <a:off x="957" y="4044"/>
              <a:ext cx="360" cy="229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Text Box 24"/>
            <p:cNvSpPr txBox="1">
              <a:spLocks noChangeArrowheads="1"/>
            </p:cNvSpPr>
            <p:nvPr/>
          </p:nvSpPr>
          <p:spPr bwMode="auto">
            <a:xfrm>
              <a:off x="2850" y="1200"/>
              <a:ext cx="1260" cy="1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>
                  <a:solidFill>
                    <a:srgbClr val="009973"/>
                  </a:solidFill>
                </a:rPr>
                <a:t>Proton beam </a:t>
              </a:r>
            </a:p>
          </p:txBody>
        </p:sp>
        <p:sp>
          <p:nvSpPr>
            <p:cNvPr id="22554" name="Line 25"/>
            <p:cNvSpPr>
              <a:spLocks noChangeShapeType="1"/>
            </p:cNvSpPr>
            <p:nvPr/>
          </p:nvSpPr>
          <p:spPr bwMode="auto">
            <a:xfrm flipH="1">
              <a:off x="3256" y="1380"/>
              <a:ext cx="141" cy="228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Text Box 26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793B024-4F8A-48F5-BB91-C9E440018D6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 -6 -1.11111 -6 L 0.11666 -0.15">
                                      <p:cBhvr additive="repl">
                                        <p:cTn id="10" dur="2000" fill="hold"/>
                                        <p:tgtEl>
                                          <p:spTgt spid="512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288" y="3751263"/>
            <a:ext cx="3033712" cy="2465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75075"/>
            <a:ext cx="3125788" cy="2344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/>
          <a:srcRect b="-752"/>
          <a:stretch>
            <a:fillRect/>
          </a:stretch>
        </p:blipFill>
        <p:spPr bwMode="auto">
          <a:xfrm>
            <a:off x="3160713" y="3429000"/>
            <a:ext cx="2908300" cy="2255838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588" y="0"/>
            <a:ext cx="6399212" cy="398463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</a:rPr>
              <a:t>Metal foil detector and Beam Condition Monitor</a:t>
            </a: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4648200" y="4267200"/>
            <a:ext cx="3048000" cy="457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0" y="5765800"/>
            <a:ext cx="4572000" cy="4587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BCM-U at 2130 mm upstream of IP, inner radius of sensitive area: 48 mm </a:t>
            </a:r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 flipH="1">
            <a:off x="1612900" y="4267200"/>
            <a:ext cx="1892300" cy="67627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0" y="2298700"/>
            <a:ext cx="5964238" cy="76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u="sng">
                <a:solidFill>
                  <a:srgbClr val="000000"/>
                </a:solidFill>
                <a:latin typeface="Arial" charset="0"/>
              </a:rPr>
              <a:t>Beam Condition Monitor</a:t>
            </a:r>
          </a:p>
          <a:p>
            <a:pPr algn="just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Protection against possible adverse LHC beam conditions, particular with hadronic showers caused by misaligned beams or components. 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0" y="3090863"/>
            <a:ext cx="595471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8 CVD diamond sensors symmetrically distributed around the beam pipe.</a:t>
            </a:r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4572000" y="5765800"/>
            <a:ext cx="4572000" cy="4587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BCM-D at 2765 mm downstream of IP, inner radius of sensitive area: 36 mm</a:t>
            </a:r>
          </a:p>
        </p:txBody>
      </p:sp>
      <p:pic>
        <p:nvPicPr>
          <p:cNvPr id="1331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9475" y="0"/>
            <a:ext cx="1914525" cy="3767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479108D-F671-4E72-A745-D25336348CA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0" y="390525"/>
            <a:ext cx="5667375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u="sng">
                <a:solidFill>
                  <a:srgbClr val="000000"/>
                </a:solidFill>
                <a:latin typeface="Arial" charset="0"/>
              </a:rPr>
              <a:t>Metal foil detector</a:t>
            </a:r>
            <a:endParaRPr lang="en-GB" sz="1400" u="sng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On-line measurements of the radiation dose absorbed by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Si-sensors of the Inner Tracker</a:t>
            </a: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0" y="1096963"/>
            <a:ext cx="6230938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The system is based on the Metal Foil Detector (MFD) technology and utilizes the Secondary Electron Emission (SEE):</a:t>
            </a: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0" y="1506538"/>
            <a:ext cx="620871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The SEE generates a positive charge on the foil, integrated by a sensitive Charge Integrator (ChI).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657600"/>
            <a:ext cx="3219450" cy="236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FAF0419-BDF1-48F0-9C1E-7822010927F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743200"/>
            <a:ext cx="5283200" cy="335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9213" y="0"/>
            <a:ext cx="1670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Beam Pipe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6681788" y="2855913"/>
            <a:ext cx="2260600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</a:rPr>
              <a:t>UX85/2: Be beam pipe with the aluminum bellows inside transport protection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7899400" y="71438"/>
            <a:ext cx="1244600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FFFFFF"/>
                </a:solidFill>
              </a:rPr>
              <a:t>Delivery to CERN October ‘05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2062163" y="0"/>
            <a:ext cx="7081837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The beam pipe design is particularly delicate since the LHCb experiment is focused on the high rapidity region.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Shape: 	Conical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Material:	Beryllium for the first 12 m, Stainless Steel for the remaining 7 m, 			Aluminium alloy for the VeLo exit window.</a:t>
            </a:r>
          </a:p>
        </p:txBody>
      </p:sp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64000"/>
            <a:ext cx="2209800" cy="2079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517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79550"/>
            <a:ext cx="2617788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517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75438" y="1479550"/>
            <a:ext cx="2468562" cy="185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5179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68613" y="1573213"/>
            <a:ext cx="3546475" cy="158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35180" name="AutoShape 12"/>
          <p:cNvCxnSpPr>
            <a:cxnSpLocks noChangeShapeType="1"/>
          </p:cNvCxnSpPr>
          <p:nvPr/>
        </p:nvCxnSpPr>
        <p:spPr bwMode="auto">
          <a:xfrm flipV="1">
            <a:off x="3051175" y="2478088"/>
            <a:ext cx="1382713" cy="1296987"/>
          </a:xfrm>
          <a:prstGeom prst="straightConnector1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35181" name="AutoShape 13"/>
          <p:cNvCxnSpPr>
            <a:cxnSpLocks noChangeShapeType="1"/>
          </p:cNvCxnSpPr>
          <p:nvPr/>
        </p:nvCxnSpPr>
        <p:spPr bwMode="auto">
          <a:xfrm>
            <a:off x="6357938" y="4252913"/>
            <a:ext cx="1106487" cy="796925"/>
          </a:xfrm>
          <a:prstGeom prst="straightConnector1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35182" name="AutoShape 14"/>
          <p:cNvCxnSpPr>
            <a:cxnSpLocks noChangeShapeType="1"/>
          </p:cNvCxnSpPr>
          <p:nvPr/>
        </p:nvCxnSpPr>
        <p:spPr bwMode="auto">
          <a:xfrm flipH="1">
            <a:off x="1573213" y="3956050"/>
            <a:ext cx="1946275" cy="1403350"/>
          </a:xfrm>
          <a:prstGeom prst="straightConnector1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35183" name="AutoShape 15"/>
          <p:cNvCxnSpPr>
            <a:cxnSpLocks noChangeShapeType="1"/>
          </p:cNvCxnSpPr>
          <p:nvPr/>
        </p:nvCxnSpPr>
        <p:spPr bwMode="auto">
          <a:xfrm flipV="1">
            <a:off x="4965700" y="2795588"/>
            <a:ext cx="2030413" cy="850900"/>
          </a:xfrm>
          <a:prstGeom prst="straightConnector1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35184" name="AutoShape 16"/>
          <p:cNvCxnSpPr>
            <a:cxnSpLocks noChangeShapeType="1"/>
          </p:cNvCxnSpPr>
          <p:nvPr/>
        </p:nvCxnSpPr>
        <p:spPr bwMode="auto">
          <a:xfrm flipH="1" flipV="1">
            <a:off x="755650" y="2722563"/>
            <a:ext cx="2039938" cy="1009650"/>
          </a:xfrm>
          <a:prstGeom prst="straightConnector1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</p:spPr>
      </p:cxn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36D7417-7652-4FAC-A117-E0CD4DD6BD9E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49213" y="0"/>
            <a:ext cx="1670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Beam Pipe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201613" y="152400"/>
            <a:ext cx="1670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Beam Pipe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B62400-0127-41C7-99B2-E1C28109E393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533400" y="381000"/>
            <a:ext cx="7772400" cy="582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49213" y="0"/>
            <a:ext cx="1670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Beam Pipe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014538" y="5305425"/>
            <a:ext cx="5873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HCAL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7315200" y="1797050"/>
            <a:ext cx="68103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RICH 2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5032375" y="4391025"/>
            <a:ext cx="3841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6223000" y="4019550"/>
            <a:ext cx="12350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LEAD and SPD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3819525" y="5167313"/>
            <a:ext cx="57943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ECAL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735013" y="3571875"/>
            <a:ext cx="6064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Muon 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 rot="180000">
            <a:off x="5399088" y="2168525"/>
            <a:ext cx="11271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Be beam pipe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925513" y="2093913"/>
            <a:ext cx="12271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Inox beam pipe</a:t>
            </a:r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58A1136-2F0F-45BD-871A-C1C8BC6FB9A2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1"/>
          <p:cNvSpPr txBox="1">
            <a:spLocks noChangeArrowheads="1"/>
          </p:cNvSpPr>
          <p:nvPr/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6304BEF-E0C3-49F6-A7B0-3F2B525B769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609600" y="5486400"/>
            <a:ext cx="1709738" cy="3238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219200" y="762000"/>
            <a:ext cx="3886200" cy="2379663"/>
          </a:xfrm>
          <a:prstGeom prst="rect">
            <a:avLst/>
          </a:prstGeom>
          <a:solidFill>
            <a:srgbClr val="009973">
              <a:alpha val="5098"/>
            </a:srgbClr>
          </a:solidFill>
          <a:ln w="28440">
            <a:solidFill>
              <a:srgbClr val="00664D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400"/>
              </a:spcBef>
              <a:buClr>
                <a:srgbClr val="CCCC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00664D"/>
                </a:solidFill>
                <a:latin typeface="Arial" charset="0"/>
              </a:rPr>
              <a:t>Level 0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                 </a:t>
            </a:r>
          </a:p>
          <a:p>
            <a:pPr>
              <a:spcBef>
                <a:spcPts val="400"/>
              </a:spcBef>
              <a:buClr>
                <a:srgbClr val="CCCC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u="sng">
                <a:solidFill>
                  <a:srgbClr val="00664D"/>
                </a:solidFill>
                <a:latin typeface="Arial" charset="0"/>
              </a:rPr>
              <a:t>Custom Electronics</a:t>
            </a:r>
          </a:p>
          <a:p>
            <a:pPr marL="85725" lvl="1"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Fully synchronous (40MHz)‏</a:t>
            </a:r>
          </a:p>
          <a:p>
            <a:pPr marL="85725" lvl="1"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4 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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s fixed latency</a:t>
            </a:r>
          </a:p>
          <a:p>
            <a:pPr>
              <a:spcBef>
                <a:spcPts val="400"/>
              </a:spcBef>
              <a:buClr>
                <a:srgbClr val="00664D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 </a:t>
            </a:r>
            <a:r>
              <a:rPr lang="en-GB" sz="1600" u="sng">
                <a:solidFill>
                  <a:srgbClr val="00664D"/>
                </a:solidFill>
                <a:latin typeface="Arial" charset="0"/>
              </a:rPr>
              <a:t>Pile-up Syustem 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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 </a:t>
            </a:r>
            <a:r>
              <a:rPr lang="en-GB" sz="1600" b="1">
                <a:solidFill>
                  <a:srgbClr val="00664D"/>
                </a:solidFill>
                <a:latin typeface="Arial" charset="0"/>
              </a:rPr>
              <a:t>High p</a:t>
            </a:r>
            <a:r>
              <a:rPr lang="en-GB" sz="1600" b="1" baseline="-25000">
                <a:solidFill>
                  <a:srgbClr val="00664D"/>
                </a:solidFill>
                <a:latin typeface="Arial" charset="0"/>
              </a:rPr>
              <a:t>T</a:t>
            </a:r>
            <a:r>
              <a:rPr lang="en-GB" sz="1600" b="1">
                <a:solidFill>
                  <a:srgbClr val="00664D"/>
                </a:solidFill>
                <a:latin typeface="Arial" charset="0"/>
              </a:rPr>
              <a:t> candidates</a:t>
            </a:r>
          </a:p>
          <a:p>
            <a:pPr marL="85725" lvl="1">
              <a:spcBef>
                <a:spcPts val="400"/>
              </a:spcBef>
              <a:buClr>
                <a:srgbClr val="00664D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from </a:t>
            </a:r>
            <a:r>
              <a:rPr lang="en-GB" sz="1600" u="sng">
                <a:solidFill>
                  <a:srgbClr val="00664D"/>
                </a:solidFill>
                <a:latin typeface="Arial" charset="0"/>
              </a:rPr>
              <a:t>Calorimeter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 (e, 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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, 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</a:t>
            </a:r>
            <a:r>
              <a:rPr lang="en-GB" sz="1600" baseline="30000">
                <a:solidFill>
                  <a:srgbClr val="00664D"/>
                </a:solidFill>
                <a:latin typeface="Arial" charset="0"/>
              </a:rPr>
              <a:t>0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, hadron)‏</a:t>
            </a:r>
          </a:p>
          <a:p>
            <a:pPr marL="85725" lvl="1">
              <a:spcBef>
                <a:spcPts val="400"/>
              </a:spcBef>
              <a:buClr>
                <a:srgbClr val="00664D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and </a:t>
            </a:r>
            <a:r>
              <a:rPr lang="en-GB" sz="1600" u="sng">
                <a:solidFill>
                  <a:srgbClr val="00664D"/>
                </a:solidFill>
                <a:latin typeface="Arial" charset="0"/>
              </a:rPr>
              <a:t>Muon system 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(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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, </a:t>
            </a:r>
            <a:r>
              <a:rPr lang="en-GB" sz="1600">
                <a:solidFill>
                  <a:srgbClr val="00664D"/>
                </a:solidFill>
                <a:latin typeface="Symbol" pitchFamily="18" charset="2"/>
              </a:rPr>
              <a:t></a:t>
            </a:r>
            <a:r>
              <a:rPr lang="en-GB" sz="1600">
                <a:solidFill>
                  <a:srgbClr val="00664D"/>
                </a:solidFill>
                <a:latin typeface="Arial" charset="0"/>
              </a:rPr>
              <a:t>)‏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219200" y="3111500"/>
            <a:ext cx="3886200" cy="2589213"/>
          </a:xfrm>
          <a:prstGeom prst="rect">
            <a:avLst/>
          </a:prstGeom>
          <a:solidFill>
            <a:srgbClr val="FFFF00">
              <a:alpha val="5098"/>
            </a:srgbClr>
          </a:solidFill>
          <a:ln w="28440">
            <a:solidFill>
              <a:srgbClr val="8585E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400"/>
              </a:spcBef>
              <a:buClr>
                <a:srgbClr val="CCCC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Arial" charset="0"/>
              </a:rPr>
              <a:t>High Level Trigger</a:t>
            </a:r>
            <a:r>
              <a:rPr lang="en-GB" sz="160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spcBef>
                <a:spcPts val="400"/>
              </a:spcBef>
              <a:buClr>
                <a:srgbClr val="CCCC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u="sng">
                <a:solidFill>
                  <a:srgbClr val="FF0000"/>
                </a:solidFill>
                <a:latin typeface="Arial" charset="0"/>
              </a:rPr>
              <a:t>PC farm of ~2000 CPUs</a:t>
            </a:r>
          </a:p>
          <a:p>
            <a:pPr marL="85725" lvl="1"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0000"/>
                </a:solidFill>
                <a:latin typeface="Arial" charset="0"/>
              </a:rPr>
              <a:t>Full detector information available</a:t>
            </a:r>
          </a:p>
          <a:p>
            <a:pPr marL="85725" lvl="1"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0000"/>
                </a:solidFill>
                <a:latin typeface="Arial" charset="0"/>
              </a:rPr>
              <a:t>Only limit is CPU time</a:t>
            </a: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0000"/>
                </a:solidFill>
                <a:latin typeface="Arial" charset="0"/>
              </a:rPr>
              <a:t> First uses tracking information to 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confirm L0 objects </a:t>
            </a:r>
            <a:r>
              <a:rPr lang="en-GB" sz="1600" b="1">
                <a:solidFill>
                  <a:srgbClr val="FF0000"/>
                </a:solidFill>
                <a:latin typeface="Symbol" pitchFamily="18" charset="2"/>
              </a:rPr>
              <a:t>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 optional IP Cut</a:t>
            </a:r>
          </a:p>
          <a:p>
            <a:pPr marL="85725" lvl="1"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FF0000"/>
                </a:solidFill>
                <a:latin typeface="Symbol" pitchFamily="18" charset="2"/>
              </a:rPr>
              <a:t></a:t>
            </a:r>
            <a:r>
              <a:rPr lang="en-GB" sz="1600">
                <a:solidFill>
                  <a:srgbClr val="FF0000"/>
                </a:solidFill>
                <a:latin typeface="Arial" charset="0"/>
              </a:rPr>
              <a:t> alleys: rate reduced to 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~30kHz</a:t>
            </a: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1600">
                <a:solidFill>
                  <a:srgbClr val="FF0000"/>
                </a:solidFill>
                <a:latin typeface="Arial" charset="0"/>
              </a:rPr>
              <a:t>Then build 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inclusive</a:t>
            </a:r>
            <a:r>
              <a:rPr lang="en-GB" sz="1600">
                <a:solidFill>
                  <a:srgbClr val="FF0000"/>
                </a:solidFill>
                <a:latin typeface="Arial" charset="0"/>
              </a:rPr>
              <a:t> and </a:t>
            </a:r>
            <a:r>
              <a:rPr lang="en-GB" sz="1600" b="1">
                <a:solidFill>
                  <a:srgbClr val="FF0000"/>
                </a:solidFill>
                <a:latin typeface="Arial" charset="0"/>
              </a:rPr>
              <a:t>exclusive</a:t>
            </a:r>
            <a:r>
              <a:rPr lang="en-GB" sz="1600">
                <a:solidFill>
                  <a:srgbClr val="FF0000"/>
                </a:solidFill>
                <a:latin typeface="Arial" charset="0"/>
              </a:rPr>
              <a:t> selections: full event reconstruction</a:t>
            </a: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1219200" y="5867400"/>
            <a:ext cx="3886200" cy="336550"/>
          </a:xfrm>
          <a:prstGeom prst="rect">
            <a:avLst/>
          </a:prstGeom>
          <a:solidFill>
            <a:srgbClr val="339966">
              <a:alpha val="5098"/>
            </a:srgbClr>
          </a:solidFill>
          <a:ln w="28440">
            <a:solidFill>
              <a:srgbClr val="339966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400"/>
              </a:spcBef>
              <a:buClr>
                <a:srgbClr val="CCCC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339966"/>
                </a:solidFill>
                <a:latin typeface="Arial" charset="0"/>
              </a:rPr>
              <a:t>Storage: </a:t>
            </a:r>
            <a:r>
              <a:rPr lang="en-GB" sz="1600">
                <a:solidFill>
                  <a:srgbClr val="339966"/>
                </a:solidFill>
                <a:latin typeface="Arial" charset="0"/>
              </a:rPr>
              <a:t>event size ~35kB</a:t>
            </a:r>
          </a:p>
        </p:txBody>
      </p:sp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7488" y="96838"/>
            <a:ext cx="3713162" cy="295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124200"/>
            <a:ext cx="3813175" cy="27432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322263" y="762000"/>
            <a:ext cx="8794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40 MHz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393700" y="3124200"/>
            <a:ext cx="76676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1 MHz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403225" y="5638800"/>
            <a:ext cx="73183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~</a:t>
            </a:r>
            <a:r>
              <a:rPr lang="en-GB" sz="1600">
                <a:solidFill>
                  <a:srgbClr val="000000"/>
                </a:solidFill>
              </a:rPr>
              <a:t>2kHz</a:t>
            </a: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 rot="-5400000">
            <a:off x="-288925" y="1812925"/>
            <a:ext cx="18288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Hardware based</a:t>
            </a:r>
          </a:p>
        </p:txBody>
      </p:sp>
      <p:sp>
        <p:nvSpPr>
          <p:cNvPr id="141324" name="Text Box 12"/>
          <p:cNvSpPr txBox="1">
            <a:spLocks noChangeArrowheads="1"/>
          </p:cNvSpPr>
          <p:nvPr/>
        </p:nvSpPr>
        <p:spPr bwMode="auto">
          <a:xfrm rot="-5400000">
            <a:off x="-288925" y="4327525"/>
            <a:ext cx="18288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</a:rPr>
              <a:t>Software based</a:t>
            </a: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107950" y="0"/>
            <a:ext cx="2940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Two-level Trigger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813" y="784225"/>
            <a:ext cx="9144000" cy="409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BE73344-4EAA-4842-8133-B7B5D046076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 Box 1"/>
          <p:cNvSpPr txBox="1">
            <a:spLocks noChangeArrowheads="1"/>
          </p:cNvSpPr>
          <p:nvPr/>
        </p:nvSpPr>
        <p:spPr bwMode="auto">
          <a:xfrm>
            <a:off x="107950" y="0"/>
            <a:ext cx="41592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2513013" y="0"/>
            <a:ext cx="150653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000000"/>
                </a:solidFill>
              </a:rPr>
              <a:t>Strategy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533400" y="838200"/>
            <a:ext cx="8229600" cy="627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39725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 Rounded MT Bold" pitchFamily="34" charset="0"/>
              <a:buAutoNum type="arabicPeriod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800" b="1">
                <a:solidFill>
                  <a:srgbClr val="000000"/>
                </a:solidFill>
              </a:rPr>
              <a:t>Commissioning of each individual detector.</a:t>
            </a:r>
          </a:p>
          <a:p>
            <a:pPr marL="796925" lvl="2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 u="sng">
                <a:solidFill>
                  <a:srgbClr val="000000"/>
                </a:solidFill>
                <a:latin typeface="Arial" charset="0"/>
              </a:rPr>
              <a:t>Define first initial settings 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of time alignment, high voltage and other operating parameters. This work had been done in ‘local’ mode, working close to the detector with a “portable DAQ rack”. </a:t>
            </a:r>
          </a:p>
          <a:p>
            <a:pPr marL="339725" lvl="1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 Rounded MT Bold" pitchFamily="34" charset="0"/>
              <a:buAutoNum type="arabicPeriod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600" b="1">
                <a:solidFill>
                  <a:srgbClr val="000000"/>
                </a:solidFill>
              </a:rPr>
              <a:t>Commissioning of LHCb as a whole without beam.</a:t>
            </a:r>
          </a:p>
          <a:p>
            <a:pPr marL="796925" lvl="2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 u="sng">
                <a:solidFill>
                  <a:srgbClr val="000000"/>
                </a:solidFill>
                <a:latin typeface="Arial" charset="0"/>
              </a:rPr>
              <a:t>Form  LHCb as a single experiment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, instead of a collection of individual detectors. </a:t>
            </a:r>
          </a:p>
          <a:p>
            <a:pPr marL="796925" lvl="2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 u="sng">
                <a:solidFill>
                  <a:srgbClr val="000000"/>
                </a:solidFill>
                <a:latin typeface="Arial" charset="0"/>
              </a:rPr>
              <a:t>Exercise with full load on the system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39725" lvl="1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 Rounded MT Bold" pitchFamily="34" charset="0"/>
              <a:buAutoNum type="arabicPeriod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600" b="1">
                <a:solidFill>
                  <a:srgbClr val="000000"/>
                </a:solidFill>
              </a:rPr>
              <a:t>Commissioning with beam, to insure a proper readout and trigger.</a:t>
            </a:r>
          </a:p>
          <a:p>
            <a:pPr marL="339725" lvl="1" indent="-339725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Start with </a:t>
            </a:r>
            <a:r>
              <a:rPr lang="en-GB" sz="1400" u="sng">
                <a:solidFill>
                  <a:srgbClr val="000000"/>
                </a:solidFill>
                <a:latin typeface="Arial" charset="0"/>
              </a:rPr>
              <a:t>single beam 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at injection energy.</a:t>
            </a:r>
          </a:p>
          <a:p>
            <a:pPr marL="796925" lvl="2" indent="-339725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Particles crossing the detector with a reasonable timing,</a:t>
            </a:r>
          </a:p>
          <a:p>
            <a:pPr marL="796925" lvl="2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Aligning the detector in space.</a:t>
            </a:r>
          </a:p>
          <a:p>
            <a:pPr marL="339725" lvl="1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1600" b="1">
              <a:solidFill>
                <a:srgbClr val="000000"/>
              </a:solidFill>
            </a:endParaRPr>
          </a:p>
          <a:p>
            <a:pPr marL="796925" lvl="2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1600">
              <a:solidFill>
                <a:srgbClr val="000000"/>
              </a:solidFill>
            </a:endParaRPr>
          </a:p>
          <a:p>
            <a:pPr marL="339725" indent="-339725">
              <a:lnSpc>
                <a:spcPct val="2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85B2E15-DCAD-4B0B-9D16-503769AD3399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74688"/>
            <a:ext cx="7858125" cy="557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4052888" y="0"/>
            <a:ext cx="5091112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1" i="1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GB" sz="2000" b="1" i="1" baseline="30000">
                <a:solidFill>
                  <a:srgbClr val="000000"/>
                </a:solidFill>
                <a:latin typeface="Arial" charset="0"/>
                <a:cs typeface="Arial" charset="0"/>
              </a:rPr>
              <a:t>nd</a:t>
            </a:r>
            <a:r>
              <a:rPr lang="en-GB" sz="2000" b="1" i="1">
                <a:solidFill>
                  <a:srgbClr val="000000"/>
                </a:solidFill>
                <a:latin typeface="Arial" charset="0"/>
                <a:cs typeface="Arial" charset="0"/>
              </a:rPr>
              <a:t> July: CALO + Muons + OT + IT + TT</a:t>
            </a:r>
          </a:p>
          <a:p>
            <a:pPr marL="338138" indent="-338138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1" i="1">
                <a:solidFill>
                  <a:srgbClr val="000000"/>
                </a:solidFill>
                <a:latin typeface="Arial" charset="0"/>
                <a:cs typeface="Arial" charset="0"/>
              </a:rPr>
              <a:t>(cosmic events)‏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EE5195F-755F-409D-B0DE-DCD6658AC951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885950" y="3844925"/>
            <a:ext cx="7667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OT/IT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946400" y="3000375"/>
            <a:ext cx="676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Calo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3881438" y="2643188"/>
            <a:ext cx="7921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Muon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5132388" y="3286125"/>
            <a:ext cx="7667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OT/IT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6129338" y="3000375"/>
            <a:ext cx="676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Calo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7218363" y="2714625"/>
            <a:ext cx="7921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Muon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107950" y="0"/>
            <a:ext cx="2559050" cy="463550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674688"/>
            <a:ext cx="9031287" cy="557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25" y="1181100"/>
            <a:ext cx="2738438" cy="278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4110038"/>
            <a:ext cx="2643187" cy="221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0" y="1792288"/>
            <a:ext cx="3783013" cy="88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FFFFFF"/>
                </a:solidFill>
                <a:latin typeface="Times New Roman" pitchFamily="18" charset="0"/>
              </a:rPr>
              <a:t>LHCb sees tracks from the LHC injection tests on August 24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833813"/>
            <a:ext cx="2638425" cy="274637"/>
          </a:xfrm>
          <a:prstGeom prst="rect">
            <a:avLst/>
          </a:prstGeom>
          <a:solidFill>
            <a:srgbClr val="00CC99"/>
          </a:solidFill>
          <a:ln w="12600">
            <a:solidFill>
              <a:srgbClr val="000000"/>
            </a:solidFill>
            <a:miter lim="800000"/>
            <a:headEnd/>
            <a:tailEnd/>
          </a:ln>
          <a:effectLst>
            <a:outerShdw dist="76368" dir="2700000" algn="ctr" rotWithShape="0">
              <a:srgbClr val="808080">
                <a:alpha val="75014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555555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i="1">
                <a:solidFill>
                  <a:srgbClr val="555555"/>
                </a:solidFill>
                <a:latin typeface="Times New Roman" pitchFamily="16" charset="0"/>
                <a:ea typeface="+mn-ea"/>
                <a:cs typeface="Arial Unicode MS" pitchFamily="32" charset="0"/>
              </a:rPr>
              <a:t>Muon chambers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481763" y="5692775"/>
            <a:ext cx="2162175" cy="549275"/>
          </a:xfrm>
          <a:prstGeom prst="rect">
            <a:avLst/>
          </a:prstGeom>
          <a:solidFill>
            <a:srgbClr val="00CC99"/>
          </a:solidFill>
          <a:ln w="12600">
            <a:solidFill>
              <a:srgbClr val="000000"/>
            </a:solidFill>
            <a:miter lim="800000"/>
            <a:headEnd/>
            <a:tailEnd/>
          </a:ln>
          <a:effectLst>
            <a:outerShdw dist="76368" dir="2700000" algn="ctr" rotWithShape="0">
              <a:srgbClr val="808080">
                <a:alpha val="75014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555555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555555"/>
                </a:solidFill>
                <a:latin typeface="Times New Roman" pitchFamily="18" charset="0"/>
              </a:rPr>
              <a:t>VELO</a:t>
            </a:r>
          </a:p>
          <a:p>
            <a:pPr algn="ctr">
              <a:buClr>
                <a:srgbClr val="555555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555555"/>
                </a:solidFill>
                <a:latin typeface="Times New Roman" pitchFamily="18" charset="0"/>
              </a:rPr>
              <a:t>(Run 30933, Event 14)‏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6283325" y="823913"/>
            <a:ext cx="2646363" cy="274637"/>
          </a:xfrm>
          <a:prstGeom prst="rect">
            <a:avLst/>
          </a:prstGeom>
          <a:solidFill>
            <a:srgbClr val="00CC99"/>
          </a:solidFill>
          <a:ln w="12600">
            <a:solidFill>
              <a:srgbClr val="000000"/>
            </a:solidFill>
            <a:miter lim="800000"/>
            <a:headEnd/>
            <a:tailEnd/>
          </a:ln>
          <a:effectLst>
            <a:outerShdw dist="76368" dir="2700000" algn="ctr" rotWithShape="0">
              <a:srgbClr val="808080">
                <a:alpha val="75014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buClr>
                <a:srgbClr val="555555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555555"/>
                </a:solidFill>
                <a:latin typeface="Times New Roman" pitchFamily="18" charset="0"/>
              </a:rPr>
              <a:t>SPD (provided trigger)‏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5846763" y="0"/>
            <a:ext cx="3281362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i="1">
                <a:solidFill>
                  <a:srgbClr val="000000"/>
                </a:solidFill>
                <a:latin typeface="Arial" charset="0"/>
                <a:cs typeface="Arial" charset="0"/>
              </a:rPr>
              <a:t>TED events (stop of Beam 2)‏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2667000" y="304800"/>
            <a:ext cx="62484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</a:rPr>
              <a:t>Muon tracks cross LHCb in the “wrong” direction</a:t>
            </a: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107950" y="0"/>
            <a:ext cx="2559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1763" y="2752725"/>
            <a:ext cx="5202237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50800"/>
            <a:ext cx="3814763" cy="2635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19400"/>
            <a:ext cx="4551363" cy="3419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52400" y="1676400"/>
            <a:ext cx="4606925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000000"/>
                </a:solidFill>
                <a:latin typeface="Arial" charset="0"/>
              </a:rPr>
              <a:t>10 September: Events taken during Beam 1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000000"/>
                </a:solidFill>
                <a:latin typeface="Arial" charset="0"/>
              </a:rPr>
              <a:t>circulation look like either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i="1">
                <a:solidFill>
                  <a:srgbClr val="000000"/>
                </a:solidFill>
                <a:latin typeface="Arial" charset="0"/>
              </a:rPr>
              <a:t>low multiplicity events, or splashes</a:t>
            </a:r>
          </a:p>
        </p:txBody>
      </p:sp>
      <p:cxnSp>
        <p:nvCxnSpPr>
          <p:cNvPr id="151557" name="AutoShape 5"/>
          <p:cNvCxnSpPr>
            <a:cxnSpLocks noChangeShapeType="1"/>
          </p:cNvCxnSpPr>
          <p:nvPr/>
        </p:nvCxnSpPr>
        <p:spPr bwMode="auto">
          <a:xfrm>
            <a:off x="3810000" y="2438400"/>
            <a:ext cx="1227138" cy="333375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51558" name="AutoShape 6"/>
          <p:cNvCxnSpPr>
            <a:cxnSpLocks noChangeShapeType="1"/>
          </p:cNvCxnSpPr>
          <p:nvPr/>
        </p:nvCxnSpPr>
        <p:spPr bwMode="auto">
          <a:xfrm>
            <a:off x="1219200" y="2514600"/>
            <a:ext cx="762000" cy="304800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52400" y="609600"/>
            <a:ext cx="4325938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Beam 1:  - 1 shot every 48 sec. 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               - 5×10</a:t>
            </a:r>
            <a:r>
              <a:rPr lang="en-GB" sz="2000" baseline="30000">
                <a:solidFill>
                  <a:srgbClr val="000000"/>
                </a:solidFill>
                <a:latin typeface="Arial" charset="0"/>
              </a:rPr>
              <a:t>9 </a:t>
            </a:r>
            <a:r>
              <a:rPr lang="en-GB" sz="2000">
                <a:solidFill>
                  <a:srgbClr val="000000"/>
                </a:solidFill>
                <a:latin typeface="Arial" charset="0"/>
              </a:rPr>
              <a:t> protons per shot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6553200" y="57150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6E46A64-6A4C-4433-BAF9-FCA794BDBE0A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1438275" y="3024188"/>
            <a:ext cx="5000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OT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514600" y="3124200"/>
            <a:ext cx="676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Calo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617913" y="2809875"/>
            <a:ext cx="7921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Muon</a:t>
            </a: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5064125" y="3883025"/>
            <a:ext cx="5000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OT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5557838" y="3109913"/>
            <a:ext cx="676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Calo</a:t>
            </a:r>
          </a:p>
        </p:txBody>
      </p: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6546850" y="2967038"/>
            <a:ext cx="7921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Muon</a:t>
            </a: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34925" y="2738438"/>
            <a:ext cx="893763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i="1">
                <a:solidFill>
                  <a:srgbClr val="FFFFFF"/>
                </a:solidFill>
              </a:rPr>
              <a:t>Top view</a:t>
            </a:r>
          </a:p>
        </p:txBody>
      </p: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4570413" y="2824163"/>
            <a:ext cx="944562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i="1">
                <a:solidFill>
                  <a:srgbClr val="FFFFFF"/>
                </a:solidFill>
              </a:rPr>
              <a:t>Side view</a:t>
            </a:r>
          </a:p>
        </p:txBody>
      </p:sp>
      <p:sp>
        <p:nvSpPr>
          <p:cNvPr id="151569" name="Text Box 17"/>
          <p:cNvSpPr txBox="1">
            <a:spLocks noChangeArrowheads="1"/>
          </p:cNvSpPr>
          <p:nvPr/>
        </p:nvSpPr>
        <p:spPr bwMode="auto">
          <a:xfrm>
            <a:off x="107950" y="0"/>
            <a:ext cx="24828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0113" y="1676400"/>
            <a:ext cx="44338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990600"/>
            <a:ext cx="4343400" cy="3810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400" u="sng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design parameters</a:t>
            </a: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-152400" y="1447800"/>
            <a:ext cx="4648200" cy="4800600"/>
          </a:xfrm>
          <a:prstGeom prst="rect">
            <a:avLst/>
          </a:prstGeom>
        </p:spPr>
        <p:txBody>
          <a:bodyPr/>
          <a:lstStyle/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Ring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circumference [m] 26658.883 </a:t>
            </a:r>
            <a:endParaRPr lang="en-US" sz="1600" dirty="0">
              <a:solidFill>
                <a:schemeClr val="tx1"/>
              </a:solidFill>
              <a:latin typeface="+mn-lt"/>
              <a:ea typeface="+mn-ea"/>
              <a:cs typeface="Arial Unicode MS" pitchFamily="32" charset="0"/>
            </a:endParaRP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Proton-Proton </a:t>
            </a:r>
            <a:r>
              <a:rPr lang="en-US" sz="1600" kern="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Collisions </a:t>
            </a:r>
            <a:endParaRPr lang="en-US" sz="16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Center-of-mass energy: 14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TeV</a:t>
            </a:r>
            <a:endParaRPr lang="en-US" sz="16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Total cross-section close approx. 100mb</a:t>
            </a: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Design peak 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Arial Unicode MS" pitchFamily="32" charset="0"/>
              </a:rPr>
              <a:t>Luminosity 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1600" kern="0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34</a:t>
            </a: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cm</a:t>
            </a:r>
            <a:r>
              <a:rPr lang="en-US" sz="1400" kern="0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-2</a:t>
            </a:r>
            <a:r>
              <a:rPr lang="en-US" sz="14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sec</a:t>
            </a:r>
            <a:r>
              <a:rPr lang="en-US" sz="1400" kern="0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-2</a:t>
            </a: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Number of particles per bunch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1,15 x10</a:t>
            </a:r>
            <a:r>
              <a:rPr lang="en-US" sz="1600" baseline="300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11</a:t>
            </a:r>
            <a:r>
              <a:rPr lang="en-US" sz="160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25ns bunch crossing time </a:t>
            </a: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2808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bunches per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beam</a:t>
            </a:r>
          </a:p>
          <a:p>
            <a:pPr marL="738188" lvl="1" indent="-280988" eaLnBrk="0" hangingPunct="0">
              <a:lnSpc>
                <a:spcPct val="80000"/>
              </a:lnSpc>
              <a:spcBef>
                <a:spcPts val="2400"/>
              </a:spcBef>
              <a:buClr>
                <a:srgbClr val="000000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Stored energy: 360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MJ per 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Arial Unicode MS" pitchFamily="32" charset="0"/>
              </a:rPr>
              <a:t>beam</a:t>
            </a:r>
            <a:endParaRPr lang="en-US" sz="16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0"/>
            <a:ext cx="51054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76200" y="533400"/>
            <a:ext cx="3276600" cy="3810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3200" b="1" u="sng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C1D8766-C286-48E1-8927-81485FEF6EED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07950" y="0"/>
            <a:ext cx="2559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350838" y="819150"/>
            <a:ext cx="7783512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Initially , time and space alignment with cosmic data have not been considered because of the horizontal orientation of LHCb.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But it turned out that cosmic data together with muons originated from beam stopper at a distance of 300m in front of LHCb were very useful for the first alignment of sub detectors.</a:t>
            </a:r>
          </a:p>
          <a:p>
            <a:pPr algn="ctr">
              <a:buClr>
                <a:srgbClr val="00664D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664D"/>
                </a:solidFill>
                <a:latin typeface="Arial" charset="0"/>
              </a:rPr>
              <a:t>Time alignment</a:t>
            </a:r>
          </a:p>
          <a:p>
            <a:pPr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1" i="1">
              <a:solidFill>
                <a:srgbClr val="7030A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Muon                 	cosmics &amp; TED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Calorimeters      	cosmics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RICH                 	TED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OT            	         	cosmics &amp;  particles from beam 1 splashes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ST             	        	cosmics &amp; TED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</a:rPr>
              <a:t>VELO                	TED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 i="1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 i="1">
              <a:solidFill>
                <a:srgbClr val="000000"/>
              </a:solidFill>
            </a:endParaRPr>
          </a:p>
          <a:p>
            <a:pPr lvl="1">
              <a:buClr>
                <a:srgbClr val="00664D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 HCAL &amp; ECAL trigger used for cosmic data</a:t>
            </a:r>
          </a:p>
          <a:p>
            <a:pPr lvl="1">
              <a:buClr>
                <a:srgbClr val="00664D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664D"/>
                </a:solidFill>
                <a:latin typeface="Arial" charset="0"/>
              </a:rPr>
              <a:t>SPD multiplicity and Muon triggers for the TED and Beam-1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3" descr="beam1-10-09-08-10_4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971550"/>
            <a:ext cx="72294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60363"/>
            <a:ext cx="7740650" cy="5484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63407D-3D56-43B7-811D-5921EC362D92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3494088" y="0"/>
            <a:ext cx="5613400" cy="33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64D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i="1">
                <a:solidFill>
                  <a:srgbClr val="00664D"/>
                </a:solidFill>
                <a:latin typeface="Arial" charset="0"/>
              </a:rPr>
              <a:t>Muon time alignment </a:t>
            </a:r>
            <a:r>
              <a:rPr lang="en-GB" sz="1600" i="1">
                <a:solidFill>
                  <a:srgbClr val="00664D"/>
                </a:solidFill>
                <a:latin typeface="Arial" charset="0"/>
              </a:rPr>
              <a:t>(using cosmic data taken on Sept.18)‏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0350" y="436563"/>
            <a:ext cx="7459663" cy="579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0" y="1652588"/>
            <a:ext cx="1457325" cy="1189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Calo Trigger: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Time alignment of ~3 ns observed for the forward tracks for all Muon stations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978025" y="708025"/>
            <a:ext cx="15240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i="1">
                <a:solidFill>
                  <a:srgbClr val="7030A0"/>
                </a:solidFill>
              </a:rPr>
              <a:t>Backward </a:t>
            </a:r>
            <a:r>
              <a:rPr lang="en-GB" b="1" i="1">
                <a:solidFill>
                  <a:srgbClr val="7030A0"/>
                </a:solidFill>
              </a:rPr>
              <a:t>tracks</a:t>
            </a:r>
          </a:p>
          <a:p>
            <a:pPr algn="ctr"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7030A0"/>
                </a:solidFill>
              </a:rPr>
              <a:t>Shifted in </a:t>
            </a:r>
            <a:r>
              <a:rPr lang="en-GB" sz="1400" b="1" i="1">
                <a:solidFill>
                  <a:srgbClr val="7030A0"/>
                </a:solidFill>
              </a:rPr>
              <a:t>time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5657850" y="930275"/>
            <a:ext cx="145891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i="1">
                <a:solidFill>
                  <a:srgbClr val="7030A0"/>
                </a:solidFill>
              </a:rPr>
              <a:t>Forward tracks</a:t>
            </a:r>
          </a:p>
          <a:p>
            <a:pPr algn="ctr"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 i="1">
                <a:solidFill>
                  <a:srgbClr val="7030A0"/>
                </a:solidFill>
              </a:rPr>
              <a:t>aligned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74847B-F197-461F-838D-EE4D72B22390}" type="slidenum">
              <a:rPr lang="en-GB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100000"/>
                <a:buFont typeface="Arial Rounded MT Bold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58728" name="Line 8"/>
          <p:cNvSpPr>
            <a:spLocks noChangeShapeType="1"/>
          </p:cNvSpPr>
          <p:nvPr/>
        </p:nvSpPr>
        <p:spPr bwMode="auto">
          <a:xfrm>
            <a:off x="3386138" y="1004888"/>
            <a:ext cx="17462" cy="50736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729" name="Line 9"/>
          <p:cNvSpPr>
            <a:spLocks noChangeShapeType="1"/>
          </p:cNvSpPr>
          <p:nvPr/>
        </p:nvSpPr>
        <p:spPr bwMode="auto">
          <a:xfrm>
            <a:off x="7089775" y="598488"/>
            <a:ext cx="17463" cy="50736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107950" y="0"/>
            <a:ext cx="24828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F56478F-3AE5-46C3-9BC8-82A23E2C14A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4300538" y="769938"/>
            <a:ext cx="4341812" cy="5408612"/>
            <a:chOff x="2709" y="485"/>
            <a:chExt cx="2735" cy="3407"/>
          </a:xfrm>
        </p:grpSpPr>
        <p:pic>
          <p:nvPicPr>
            <p:cNvPr id="16078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09" y="485"/>
              <a:ext cx="2719" cy="8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078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09" y="1359"/>
              <a:ext cx="2736" cy="8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078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9" y="2189"/>
              <a:ext cx="2710" cy="8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078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09" y="3019"/>
              <a:ext cx="2719" cy="8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60771" name="Line 7"/>
          <p:cNvSpPr>
            <a:spLocks noChangeShapeType="1"/>
          </p:cNvSpPr>
          <p:nvPr/>
        </p:nvSpPr>
        <p:spPr bwMode="auto">
          <a:xfrm>
            <a:off x="4757738" y="693738"/>
            <a:ext cx="38100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2" name="Text Box 8"/>
          <p:cNvSpPr txBox="1">
            <a:spLocks noChangeArrowheads="1"/>
          </p:cNvSpPr>
          <p:nvPr/>
        </p:nvSpPr>
        <p:spPr bwMode="auto">
          <a:xfrm>
            <a:off x="5595938" y="465138"/>
            <a:ext cx="2573337" cy="3968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50"/>
              </a:spcBef>
              <a:buClr>
                <a:srgbClr val="C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>
                <a:solidFill>
                  <a:srgbClr val="C00000"/>
                </a:solidFill>
              </a:rPr>
              <a:t>TDC range = 3 BX</a:t>
            </a:r>
          </a:p>
        </p:txBody>
      </p:sp>
      <p:sp>
        <p:nvSpPr>
          <p:cNvPr id="160773" name="Text Box 9"/>
          <p:cNvSpPr txBox="1">
            <a:spLocks noChangeArrowheads="1"/>
          </p:cNvSpPr>
          <p:nvPr/>
        </p:nvSpPr>
        <p:spPr bwMode="auto">
          <a:xfrm>
            <a:off x="7270750" y="1830388"/>
            <a:ext cx="1587500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000000"/>
                </a:solidFill>
              </a:rPr>
              <a:t>BX = n - 2</a:t>
            </a:r>
          </a:p>
        </p:txBody>
      </p:sp>
      <p:sp>
        <p:nvSpPr>
          <p:cNvPr id="160774" name="Text Box 10"/>
          <p:cNvSpPr txBox="1">
            <a:spLocks noChangeArrowheads="1"/>
          </p:cNvSpPr>
          <p:nvPr/>
        </p:nvSpPr>
        <p:spPr bwMode="auto">
          <a:xfrm>
            <a:off x="7270750" y="2928938"/>
            <a:ext cx="1658938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000000"/>
                </a:solidFill>
              </a:rPr>
              <a:t>BX = n - 1</a:t>
            </a:r>
          </a:p>
        </p:txBody>
      </p:sp>
      <p:sp>
        <p:nvSpPr>
          <p:cNvPr id="160775" name="Text Box 11"/>
          <p:cNvSpPr txBox="1">
            <a:spLocks noChangeArrowheads="1"/>
          </p:cNvSpPr>
          <p:nvPr/>
        </p:nvSpPr>
        <p:spPr bwMode="auto">
          <a:xfrm>
            <a:off x="7270750" y="4286250"/>
            <a:ext cx="12954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000000"/>
                </a:solidFill>
              </a:rPr>
              <a:t>BX = n </a:t>
            </a:r>
          </a:p>
        </p:txBody>
      </p:sp>
      <p:sp>
        <p:nvSpPr>
          <p:cNvPr id="160776" name="Text Box 12"/>
          <p:cNvSpPr txBox="1">
            <a:spLocks noChangeArrowheads="1"/>
          </p:cNvSpPr>
          <p:nvPr/>
        </p:nvSpPr>
        <p:spPr bwMode="auto">
          <a:xfrm>
            <a:off x="7270750" y="5643563"/>
            <a:ext cx="1587500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000000"/>
                </a:solidFill>
              </a:rPr>
              <a:t>BX = n + 1 </a:t>
            </a:r>
          </a:p>
        </p:txBody>
      </p:sp>
      <p:sp>
        <p:nvSpPr>
          <p:cNvPr id="160777" name="Text Box 13"/>
          <p:cNvSpPr txBox="1">
            <a:spLocks noChangeArrowheads="1"/>
          </p:cNvSpPr>
          <p:nvPr/>
        </p:nvSpPr>
        <p:spPr bwMode="auto">
          <a:xfrm>
            <a:off x="7270750" y="1071563"/>
            <a:ext cx="1295400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7030A0"/>
                </a:solidFill>
              </a:rPr>
              <a:t>Trigger </a:t>
            </a:r>
          </a:p>
        </p:txBody>
      </p:sp>
      <p:sp>
        <p:nvSpPr>
          <p:cNvPr id="160778" name="Line 14"/>
          <p:cNvSpPr>
            <a:spLocks noChangeShapeType="1"/>
          </p:cNvSpPr>
          <p:nvPr/>
        </p:nvSpPr>
        <p:spPr bwMode="auto">
          <a:xfrm>
            <a:off x="4991100" y="4476750"/>
            <a:ext cx="2363788" cy="1588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779" name="Text Box 15"/>
          <p:cNvSpPr txBox="1">
            <a:spLocks noChangeArrowheads="1"/>
          </p:cNvSpPr>
          <p:nvPr/>
        </p:nvSpPr>
        <p:spPr bwMode="auto">
          <a:xfrm>
            <a:off x="5664200" y="4092575"/>
            <a:ext cx="922338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50"/>
              </a:spcBef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45 ns</a:t>
            </a:r>
          </a:p>
        </p:txBody>
      </p:sp>
      <p:sp>
        <p:nvSpPr>
          <p:cNvPr id="160780" name="Text Box 16"/>
          <p:cNvSpPr txBox="1">
            <a:spLocks noChangeArrowheads="1"/>
          </p:cNvSpPr>
          <p:nvPr/>
        </p:nvSpPr>
        <p:spPr bwMode="auto">
          <a:xfrm>
            <a:off x="4868863" y="879475"/>
            <a:ext cx="15748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</a:rPr>
              <a:t>Drift time</a:t>
            </a:r>
          </a:p>
        </p:txBody>
      </p:sp>
      <p:sp>
        <p:nvSpPr>
          <p:cNvPr id="160781" name="Text Box 17"/>
          <p:cNvSpPr txBox="1">
            <a:spLocks noChangeArrowheads="1"/>
          </p:cNvSpPr>
          <p:nvPr/>
        </p:nvSpPr>
        <p:spPr bwMode="auto">
          <a:xfrm>
            <a:off x="0" y="690563"/>
            <a:ext cx="4008438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50"/>
              </a:spcBef>
              <a:buClr>
                <a:srgbClr val="00664D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664D"/>
                </a:solidFill>
                <a:latin typeface="Arial" charset="0"/>
              </a:rPr>
              <a:t>Outer Tracker time alignment </a:t>
            </a:r>
          </a:p>
          <a:p>
            <a:pPr>
              <a:spcBef>
                <a:spcPts val="875"/>
              </a:spcBef>
              <a:buClr>
                <a:srgbClr val="00664D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664D"/>
                </a:solidFill>
              </a:rPr>
              <a:t>(using 6 Beam1 splash events)‏</a:t>
            </a:r>
          </a:p>
        </p:txBody>
      </p:sp>
      <p:sp>
        <p:nvSpPr>
          <p:cNvPr id="160782" name="Text Box 18"/>
          <p:cNvSpPr txBox="1">
            <a:spLocks noChangeArrowheads="1"/>
          </p:cNvSpPr>
          <p:nvPr/>
        </p:nvSpPr>
        <p:spPr bwMode="auto">
          <a:xfrm>
            <a:off x="1041400" y="2530475"/>
            <a:ext cx="2339975" cy="949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Run 33062: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6 events with  ~50 tracks/event </a:t>
            </a:r>
          </a:p>
        </p:txBody>
      </p:sp>
      <p:sp>
        <p:nvSpPr>
          <p:cNvPr id="160783" name="Text Box 19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BADB28-A885-460B-8ED3-7EF80E63E2C4}" type="slidenum">
              <a:rPr lang="en-GB">
                <a:solidFill>
                  <a:srgbClr val="000000"/>
                </a:solidFill>
                <a:latin typeface="Times New Roman" pitchFamily="18" charset="0"/>
              </a:rPr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84" name="Text Box 20"/>
          <p:cNvSpPr txBox="1">
            <a:spLocks noChangeArrowheads="1"/>
          </p:cNvSpPr>
          <p:nvPr/>
        </p:nvSpPr>
        <p:spPr bwMode="auto">
          <a:xfrm>
            <a:off x="4346575" y="0"/>
            <a:ext cx="3830638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</a:rPr>
              <a:t>TDC spectra of all OT chambers</a:t>
            </a:r>
          </a:p>
        </p:txBody>
      </p:sp>
      <p:sp>
        <p:nvSpPr>
          <p:cNvPr id="160785" name="Text Box 21"/>
          <p:cNvSpPr txBox="1">
            <a:spLocks noChangeArrowheads="1"/>
          </p:cNvSpPr>
          <p:nvPr/>
        </p:nvSpPr>
        <p:spPr bwMode="auto">
          <a:xfrm>
            <a:off x="107950" y="0"/>
            <a:ext cx="2559050" cy="463550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42027DA-48A5-4C2C-B26D-A4D746BB716B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09550" y="606425"/>
            <a:ext cx="7980363" cy="1890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000000"/>
                </a:solidFill>
                <a:latin typeface="Arial" charset="0"/>
              </a:rPr>
              <a:t>Space alignment: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u="sng">
                <a:solidFill>
                  <a:srgbClr val="000000"/>
                </a:solidFill>
                <a:latin typeface="Arial" charset="0"/>
              </a:rPr>
              <a:t>Strategy: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Internal alignment of sub detectors with cosmic data wherever possible.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Final alignment with long tracks reconstructed with VeLo and other tracking detectors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	-&gt; needs collisions (first attempts have been done using TED events)‏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9988" y="2632075"/>
            <a:ext cx="4770437" cy="3524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0" y="3579813"/>
            <a:ext cx="4103688" cy="64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87350" indent="-293688">
              <a:spcBef>
                <a:spcPts val="80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87350" algn="l"/>
                <a:tab pos="835025" algn="l"/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</a:pPr>
            <a:r>
              <a:rPr lang="en-GB" sz="1800" b="1" i="1">
                <a:solidFill>
                  <a:srgbClr val="000000"/>
                </a:solidFill>
                <a:latin typeface="Arial" charset="0"/>
              </a:rPr>
              <a:t>Extrapolation of VELO tracks to IT </a:t>
            </a:r>
            <a:r>
              <a:rPr lang="en-GB" sz="1800" i="1">
                <a:solidFill>
                  <a:srgbClr val="000000"/>
                </a:solidFill>
                <a:latin typeface="Arial" charset="0"/>
              </a:rPr>
              <a:t>(TED events)‏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268913" y="4559300"/>
            <a:ext cx="3001962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Large combinatorial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background due to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very high multiplicity of</a:t>
            </a:r>
          </a:p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i="1">
                <a:solidFill>
                  <a:srgbClr val="000000"/>
                </a:solidFill>
                <a:latin typeface="Arial" charset="0"/>
              </a:rPr>
              <a:t>TED events: ~10 muon per cm</a:t>
            </a:r>
            <a:r>
              <a:rPr lang="en-GB" sz="1600" i="1" baseline="30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07950" y="0"/>
            <a:ext cx="255905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EE7CADB-5AFA-467C-A0A2-9D49B63F497A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4657725" y="0"/>
            <a:ext cx="4486275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i="1">
                <a:solidFill>
                  <a:srgbClr val="00664D"/>
                </a:solidFill>
                <a:latin typeface="Arial" charset="0"/>
              </a:rPr>
              <a:t>TED events: Residuals in TT station 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392113"/>
            <a:ext cx="7664450" cy="5189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157288" y="5486400"/>
            <a:ext cx="7677150" cy="506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NimbusSanL-Regu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i="1">
                <a:solidFill>
                  <a:srgbClr val="000000"/>
                </a:solidFill>
                <a:latin typeface="NimbusSanL-Regu"/>
              </a:rPr>
              <a:t>Distance of TT  clusters to VeLo track for TT layers</a:t>
            </a:r>
          </a:p>
          <a:p>
            <a:pPr lvl="2" algn="ctr">
              <a:lnSpc>
                <a:spcPct val="80000"/>
              </a:lnSpc>
              <a:buClr>
                <a:srgbClr val="7030A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7030A0"/>
                </a:solidFill>
              </a:rPr>
              <a:t>  </a:t>
            </a:r>
            <a:r>
              <a:rPr lang="en-GB" sz="1400" b="1" i="1">
                <a:solidFill>
                  <a:srgbClr val="00664D"/>
                </a:solidFill>
                <a:latin typeface="Arial" charset="0"/>
              </a:rPr>
              <a:t>within ~300 micron of expected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4FD38C-555B-428A-B7FA-0B8B166D76FC}" type="slidenum">
              <a:rPr lang="en-GB">
                <a:solidFill>
                  <a:srgbClr val="FFFFFF"/>
                </a:solidFill>
                <a:latin typeface="Times New Roman" pitchFamily="18" charset="0"/>
              </a:rPr>
              <a:pPr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GB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107950" y="0"/>
            <a:ext cx="2559050" cy="463550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Commissioning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/>
          <p:cNvSpPr txBox="1">
            <a:spLocks noChangeArrowheads="1"/>
          </p:cNvSpPr>
          <p:nvPr/>
        </p:nvSpPr>
        <p:spPr bwMode="auto">
          <a:xfrm>
            <a:off x="568325" y="457200"/>
            <a:ext cx="7981950" cy="539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33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i="1">
                <a:solidFill>
                  <a:srgbClr val="3333CC"/>
                </a:solidFill>
                <a:latin typeface="Arial" charset="0"/>
              </a:rPr>
              <a:t>LHCb key measurements are potentially sensitive</a:t>
            </a:r>
          </a:p>
          <a:p>
            <a:pPr>
              <a:buClr>
                <a:srgbClr val="33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600" b="1" i="1">
                <a:solidFill>
                  <a:srgbClr val="3333CC"/>
                </a:solidFill>
                <a:latin typeface="Arial" charset="0"/>
              </a:rPr>
              <a:t>                to the discovery of </a:t>
            </a:r>
            <a:r>
              <a:rPr lang="en-GB" sz="2600" b="1" i="1" u="sng">
                <a:solidFill>
                  <a:srgbClr val="3333CC"/>
                </a:solidFill>
                <a:latin typeface="Arial" charset="0"/>
              </a:rPr>
              <a:t>New Physics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600" b="1" i="1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664D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664D"/>
                </a:solidFill>
                <a:latin typeface="Arial" charset="0"/>
              </a:rPr>
              <a:t> In CP – violation                        </a:t>
            </a:r>
          </a:p>
          <a:p>
            <a:pPr lvl="1">
              <a:buClr>
                <a:srgbClr val="FF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3200" b="1" i="1">
                <a:solidFill>
                  <a:srgbClr val="FF0000"/>
                </a:solidFill>
                <a:latin typeface="Symbol" pitchFamily="18" charset="2"/>
              </a:rPr>
              <a:t></a:t>
            </a:r>
            <a:r>
              <a:rPr lang="en-GB" sz="2400" b="1" i="1" baseline="-25000">
                <a:solidFill>
                  <a:srgbClr val="FF0000"/>
                </a:solidFill>
                <a:latin typeface="Arial" charset="0"/>
              </a:rPr>
              <a:t>s </a:t>
            </a:r>
            <a:r>
              <a:rPr lang="en-GB" sz="2400" b="1" i="1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3200" b="1" i="1">
                <a:solidFill>
                  <a:srgbClr val="000000"/>
                </a:solidFill>
                <a:latin typeface="Symbol" pitchFamily="18" charset="2"/>
              </a:rPr>
              <a:t></a:t>
            </a:r>
            <a:r>
              <a:rPr lang="en-GB" sz="2400" b="1" i="1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in trees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3200" b="1" i="1">
                <a:solidFill>
                  <a:srgbClr val="000000"/>
                </a:solidFill>
                <a:latin typeface="Symbol" pitchFamily="18" charset="2"/>
              </a:rPr>
              <a:t></a:t>
            </a:r>
            <a:r>
              <a:rPr lang="en-GB" sz="3200" b="1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b="1" i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in loop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i="1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664D"/>
              </a:buClr>
              <a:buSzPct val="100000"/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664D"/>
                </a:solidFill>
                <a:latin typeface="Arial" charset="0"/>
              </a:rPr>
              <a:t> In Rare Decays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i="1">
                <a:solidFill>
                  <a:srgbClr val="000000"/>
                </a:solidFill>
                <a:latin typeface="Arial" charset="0"/>
              </a:rPr>
              <a:t>                           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B </a:t>
            </a:r>
            <a:r>
              <a:rPr lang="en-GB" sz="2000" b="1" i="1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 K*</a:t>
            </a:r>
            <a:r>
              <a:rPr lang="en-GB" sz="2000" b="1" i="1">
                <a:solidFill>
                  <a:srgbClr val="000000"/>
                </a:solidFill>
                <a:latin typeface="Symbol" pitchFamily="18" charset="2"/>
              </a:rPr>
              <a:t>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>
                <a:solidFill>
                  <a:srgbClr val="FF0000"/>
                </a:solidFill>
                <a:latin typeface="Arial" charset="0"/>
              </a:rPr>
              <a:t>B</a:t>
            </a:r>
            <a:r>
              <a:rPr lang="en-GB" sz="2000" b="1" i="1" baseline="-2500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GB" sz="2000" b="1" i="1">
                <a:solidFill>
                  <a:srgbClr val="FF0000"/>
                </a:solidFill>
                <a:latin typeface="Wingdings" pitchFamily="2" charset="2"/>
              </a:rPr>
              <a:t></a:t>
            </a:r>
            <a:r>
              <a:rPr lang="en-GB" sz="2000" b="1" i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b="1" i="1">
                <a:solidFill>
                  <a:srgbClr val="FF0000"/>
                </a:solidFill>
                <a:latin typeface="Symbol" pitchFamily="18" charset="2"/>
              </a:rPr>
              <a:t></a:t>
            </a:r>
            <a:r>
              <a:rPr lang="en-GB" sz="2000" b="1" i="1" baseline="-25000">
                <a:solidFill>
                  <a:srgbClr val="FF0000"/>
                </a:solidFill>
                <a:latin typeface="Arial" charset="0"/>
              </a:rPr>
              <a:t>    </a:t>
            </a:r>
          </a:p>
          <a:p>
            <a:pPr lvl="1">
              <a:lnSpc>
                <a:spcPct val="150000"/>
              </a:lnSpc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Polarization of photon in radiative penguin decays</a:t>
            </a:r>
          </a:p>
        </p:txBody>
      </p:sp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98425" y="0"/>
            <a:ext cx="2873375" cy="463550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Early physics</a:t>
            </a:r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971E281-8BAF-4984-9CF1-691C1DAE2E17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0588" y="3505200"/>
            <a:ext cx="3173412" cy="2746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638175"/>
            <a:ext cx="6230938" cy="554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173038" indent="-173038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 u="sng">
                <a:solidFill>
                  <a:srgbClr val="000000"/>
                </a:solidFill>
                <a:latin typeface="Arial" charset="0"/>
              </a:rPr>
              <a:t>B</a:t>
            </a:r>
            <a:r>
              <a:rPr lang="en-GB" sz="1800" u="sng" baseline="30000">
                <a:solidFill>
                  <a:srgbClr val="000000"/>
                </a:solidFill>
              </a:rPr>
              <a:t>0</a:t>
            </a:r>
            <a:r>
              <a:rPr lang="en-GB" sz="1800" u="sng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 u="sng">
                <a:solidFill>
                  <a:srgbClr val="000000"/>
                </a:solidFill>
                <a:latin typeface="Arial" charset="0"/>
              </a:rPr>
              <a:t> mixing phase </a:t>
            </a:r>
            <a:r>
              <a:rPr lang="en-GB" sz="2400" u="sng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u="sng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 u="sng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is very small in the SM  </a:t>
            </a:r>
          </a:p>
          <a:p>
            <a:pPr marL="630238" lvl="1" indent="-173038">
              <a:lnSpc>
                <a:spcPct val="150000"/>
              </a:lnSpc>
              <a:buClr>
                <a:srgbClr val="000000"/>
              </a:buClr>
              <a:buSzPct val="100000"/>
              <a:buFont typeface="Symbol" pitchFamily="18" charset="2"/>
              <a:buNone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 baseline="30000">
                <a:solidFill>
                  <a:srgbClr val="000000"/>
                </a:solidFill>
                <a:latin typeface="Arial" charset="0"/>
              </a:rPr>
              <a:t>SM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 = –0.037 ± 0.002 		(UT fits) </a:t>
            </a:r>
          </a:p>
          <a:p>
            <a:pPr marL="630238" lvl="1" indent="-173038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Could be much larger if </a:t>
            </a:r>
            <a:r>
              <a:rPr lang="en-GB" sz="1800" b="1">
                <a:solidFill>
                  <a:srgbClr val="000000"/>
                </a:solidFill>
                <a:latin typeface="Arial" charset="0"/>
              </a:rPr>
              <a:t>New Physics 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contribution in the box diagram, </a:t>
            </a:r>
          </a:p>
          <a:p>
            <a:pPr marL="630238" lvl="1" indent="-173038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		</a:t>
            </a:r>
            <a:r>
              <a:rPr lang="en-GB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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 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(SM) + 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(NP) </a:t>
            </a:r>
          </a:p>
          <a:p>
            <a:pPr marL="173038" indent="-173038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Golden b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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ccs mode is B</a:t>
            </a:r>
            <a:r>
              <a:rPr lang="en-GB" sz="1800" baseline="30000">
                <a:solidFill>
                  <a:srgbClr val="000000"/>
                </a:solidFill>
                <a:latin typeface="Arial" charset="0"/>
              </a:rPr>
              <a:t>0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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J/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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630238" lvl="1" indent="-173038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High BR ~ 3x10</a:t>
            </a:r>
            <a:r>
              <a:rPr lang="en-GB" sz="1800" baseline="30000">
                <a:solidFill>
                  <a:srgbClr val="000000"/>
                </a:solidFill>
                <a:latin typeface="Arial" charset="0"/>
              </a:rPr>
              <a:t>-5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and good exp. Signature (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trigger effective)‏</a:t>
            </a:r>
          </a:p>
          <a:p>
            <a:pPr marL="630238" lvl="1" indent="-173038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Expect ~130k B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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J/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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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GB" sz="18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signal events / 2fb</a:t>
            </a:r>
            <a:r>
              <a:rPr lang="en-GB" sz="1800" baseline="30000">
                <a:solidFill>
                  <a:srgbClr val="000000"/>
                </a:solidFill>
                <a:latin typeface="Arial" charset="0"/>
              </a:rPr>
              <a:t>–1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en-GB" sz="1800">
                <a:solidFill>
                  <a:srgbClr val="000000"/>
                </a:solidFill>
                <a:latin typeface="Arial" charset="0"/>
              </a:rPr>
            </a:br>
            <a:r>
              <a:rPr lang="en-GB" sz="1800">
                <a:solidFill>
                  <a:srgbClr val="000000"/>
                </a:solidFill>
                <a:latin typeface="Arial" charset="0"/>
              </a:rPr>
              <a:t>B</a:t>
            </a:r>
            <a:r>
              <a:rPr lang="en-GB" sz="1800" baseline="-25000">
                <a:solidFill>
                  <a:srgbClr val="000000"/>
                </a:solidFill>
                <a:latin typeface="Arial" charset="0"/>
              </a:rPr>
              <a:t>bb</a:t>
            </a:r>
            <a:r>
              <a:rPr lang="en-GB" sz="1800">
                <a:solidFill>
                  <a:srgbClr val="000000"/>
                </a:solidFill>
                <a:latin typeface="Arial" charset="0"/>
              </a:rPr>
              <a:t>/S= 0.12 </a:t>
            </a:r>
          </a:p>
          <a:p>
            <a:pPr marL="630238" lvl="1" indent="-173038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0000"/>
                </a:solidFill>
                <a:latin typeface="Arial" charset="0"/>
              </a:rPr>
              <a:t>Angular analysis needed to separate CP-even and CP-odd contributions</a:t>
            </a:r>
          </a:p>
          <a:p>
            <a:pPr marL="630238" lvl="1" indent="-173038"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endParaRPr lang="en-GB" sz="1800">
              <a:solidFill>
                <a:srgbClr val="000000"/>
              </a:solidFill>
              <a:latin typeface="Arial" charset="0"/>
            </a:endParaRPr>
          </a:p>
          <a:p>
            <a:pPr marL="630238" lvl="1" indent="-173038" algn="r">
              <a:buClr>
                <a:srgbClr val="00664D"/>
              </a:buClr>
              <a:buSzPct val="100000"/>
              <a:buFont typeface="Arial" charset="0"/>
              <a:buNone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 sz="1800">
                <a:solidFill>
                  <a:srgbClr val="00664D"/>
                </a:solidFill>
                <a:latin typeface="Arial" charset="0"/>
              </a:rPr>
              <a:t>Combine CDF and D</a:t>
            </a:r>
            <a:r>
              <a:rPr lang="en-GB" sz="1800">
                <a:solidFill>
                  <a:srgbClr val="00664D"/>
                </a:solidFill>
                <a:latin typeface="Arial" charset="0"/>
                <a:cs typeface="Arial" charset="0"/>
              </a:rPr>
              <a:t>Ø: 	</a:t>
            </a:r>
            <a:r>
              <a:rPr lang="en-GB" sz="1800" i="1">
                <a:solidFill>
                  <a:srgbClr val="000000"/>
                </a:solidFill>
              </a:rPr>
              <a:t> </a:t>
            </a:r>
            <a:r>
              <a:rPr lang="en-GB" sz="2400" i="1">
                <a:solidFill>
                  <a:srgbClr val="00664D"/>
                </a:solidFill>
                <a:latin typeface="Symbol" pitchFamily="18" charset="2"/>
              </a:rPr>
              <a:t></a:t>
            </a:r>
            <a:r>
              <a:rPr lang="en-GB" sz="1800" i="1" baseline="-25000">
                <a:solidFill>
                  <a:srgbClr val="00664D"/>
                </a:solidFill>
              </a:rPr>
              <a:t>S </a:t>
            </a:r>
            <a:r>
              <a:rPr lang="en-GB" sz="1800" i="1">
                <a:solidFill>
                  <a:srgbClr val="00664D"/>
                </a:solidFill>
              </a:rPr>
              <a:t>= </a:t>
            </a:r>
            <a:r>
              <a:rPr lang="en-GB" sz="1800" i="1" baseline="-25000">
                <a:solidFill>
                  <a:srgbClr val="00664D"/>
                </a:solidFill>
              </a:rPr>
              <a:t> </a:t>
            </a:r>
            <a:r>
              <a:rPr lang="en-GB" sz="1800">
                <a:solidFill>
                  <a:srgbClr val="00664D"/>
                </a:solidFill>
                <a:latin typeface="Arial" charset="0"/>
              </a:rPr>
              <a:t>-2.36 + 0.37 - 0.29, </a:t>
            </a:r>
          </a:p>
          <a:p>
            <a:pPr marL="630238" lvl="1" indent="-173038" algn="r">
              <a:buClr>
                <a:srgbClr val="000000"/>
              </a:buClr>
              <a:buSzPct val="100000"/>
              <a:buFont typeface="Arial" charset="0"/>
              <a:buNone/>
              <a:tabLst>
                <a:tab pos="173038" algn="l"/>
                <a:tab pos="620713" algn="l"/>
                <a:tab pos="1069975" algn="l"/>
                <a:tab pos="1519238" algn="l"/>
                <a:tab pos="1968500" algn="l"/>
                <a:tab pos="2417763" algn="l"/>
                <a:tab pos="2867025" algn="l"/>
                <a:tab pos="3316288" algn="l"/>
                <a:tab pos="3765550" algn="l"/>
                <a:tab pos="4214813" algn="l"/>
                <a:tab pos="4664075" algn="l"/>
                <a:tab pos="5113338" algn="l"/>
                <a:tab pos="5562600" algn="l"/>
                <a:tab pos="6011863" algn="l"/>
                <a:tab pos="6461125" algn="l"/>
                <a:tab pos="6910388" algn="l"/>
                <a:tab pos="7359650" algn="l"/>
                <a:tab pos="7808913" algn="l"/>
                <a:tab pos="8258175" algn="l"/>
                <a:tab pos="8707438" algn="l"/>
                <a:tab pos="91567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</a:rPr>
              <a:t>July 25, 2008; approved by CDF, D0		 </a:t>
            </a:r>
            <a:r>
              <a:rPr lang="en-GB" sz="1800">
                <a:solidFill>
                  <a:srgbClr val="00664D"/>
                </a:solidFill>
                <a:latin typeface="Arial" charset="0"/>
              </a:rPr>
              <a:t>-0.77 + 0.29 - 0.37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98425" y="0"/>
            <a:ext cx="2187575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Early physics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2235200" y="0"/>
            <a:ext cx="3335338" cy="611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0000"/>
                </a:solidFill>
              </a:rPr>
              <a:t>LHCb  prospects:   </a:t>
            </a:r>
            <a:r>
              <a:rPr lang="en-GB" sz="3200" i="1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2000" i="1" baseline="-25000">
                <a:solidFill>
                  <a:srgbClr val="000000"/>
                </a:solidFill>
              </a:rPr>
              <a:t>S</a:t>
            </a:r>
            <a:r>
              <a:rPr lang="en-GB" sz="2400" b="1" i="1" baseline="-250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C09191-E40F-4026-89A0-374544060DEC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0"/>
            <a:ext cx="2628900" cy="355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8397875" y="2897188"/>
            <a:ext cx="528638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>
                <a:solidFill>
                  <a:srgbClr val="000000"/>
                </a:solidFill>
              </a:rPr>
              <a:t>0.03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98425" y="0"/>
            <a:ext cx="2263775" cy="463550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Early physics</a:t>
            </a:r>
          </a:p>
        </p:txBody>
      </p:sp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2343150" y="0"/>
            <a:ext cx="42926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>
                <a:solidFill>
                  <a:srgbClr val="000000"/>
                </a:solidFill>
              </a:rPr>
              <a:t>LHCb  prospects :  </a:t>
            </a:r>
            <a:r>
              <a:rPr lang="en-GB" sz="2800" b="1">
                <a:solidFill>
                  <a:srgbClr val="000000"/>
                </a:solidFill>
              </a:rPr>
              <a:t>B</a:t>
            </a:r>
            <a:r>
              <a:rPr lang="en-GB" sz="2800" b="1" baseline="-25000">
                <a:solidFill>
                  <a:srgbClr val="000000"/>
                </a:solidFill>
              </a:rPr>
              <a:t>s</a:t>
            </a:r>
            <a:r>
              <a:rPr lang="en-GB" sz="2800" b="1">
                <a:solidFill>
                  <a:srgbClr val="000000"/>
                </a:solidFill>
              </a:rPr>
              <a:t> </a:t>
            </a:r>
            <a:r>
              <a:rPr lang="en-GB" sz="2800" b="1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2800" b="1">
                <a:solidFill>
                  <a:srgbClr val="000000"/>
                </a:solidFill>
              </a:rPr>
              <a:t> </a:t>
            </a:r>
            <a:r>
              <a:rPr lang="en-GB" sz="2800" b="1">
                <a:solidFill>
                  <a:srgbClr val="000000"/>
                </a:solidFill>
                <a:latin typeface="Symbol" pitchFamily="18" charset="2"/>
              </a:rPr>
              <a:t></a:t>
            </a: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433388" y="2057400"/>
            <a:ext cx="4195762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This decay could be strongly enhanced 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 in some SUSY models. </a:t>
            </a: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1981200" cy="153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93863"/>
            <a:ext cx="4267200" cy="409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25" y="3652838"/>
            <a:ext cx="4016375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42863" y="3486150"/>
            <a:ext cx="914400" cy="398463"/>
          </a:xfrm>
          <a:prstGeom prst="rect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FFFFFF"/>
                </a:solidFill>
              </a:rPr>
              <a:t>LHCb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2184400" y="2892425"/>
            <a:ext cx="2644775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00"/>
                </a:solidFill>
              </a:rPr>
              <a:t>Current limit from CDF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00"/>
                </a:solidFill>
              </a:rPr>
              <a:t>BR(B</a:t>
            </a:r>
            <a:r>
              <a:rPr lang="en-GB" sz="1800" b="1" baseline="-25000">
                <a:solidFill>
                  <a:srgbClr val="000000"/>
                </a:solidFill>
              </a:rPr>
              <a:t>s</a:t>
            </a:r>
            <a:r>
              <a:rPr lang="en-GB" sz="1800" b="1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1800" b="1">
                <a:solidFill>
                  <a:srgbClr val="000000"/>
                </a:solidFill>
                <a:latin typeface="Symbol" pitchFamily="18" charset="2"/>
              </a:rPr>
              <a:t></a:t>
            </a:r>
            <a:r>
              <a:rPr lang="en-GB" sz="1800" b="1">
                <a:solidFill>
                  <a:srgbClr val="000000"/>
                </a:solidFill>
              </a:rPr>
              <a:t>) &lt; 4.7</a:t>
            </a:r>
            <a:r>
              <a:rPr lang="en-GB" sz="1800" b="1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GB" sz="1800" b="1">
                <a:solidFill>
                  <a:srgbClr val="000000"/>
                </a:solidFill>
              </a:rPr>
              <a:t>10</a:t>
            </a:r>
            <a:r>
              <a:rPr lang="en-GB" sz="1800" b="1" baseline="30000">
                <a:solidFill>
                  <a:srgbClr val="000000"/>
                </a:solidFill>
              </a:rPr>
              <a:t>-8</a:t>
            </a: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4695825" y="606425"/>
            <a:ext cx="2138363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000000"/>
                </a:solidFill>
              </a:rPr>
              <a:t>Very small BR in SM</a:t>
            </a:r>
          </a:p>
          <a:p>
            <a:pPr algn="ctr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>
                <a:solidFill>
                  <a:srgbClr val="000000"/>
                </a:solidFill>
              </a:rPr>
              <a:t>(3.4 </a:t>
            </a:r>
            <a:r>
              <a:rPr lang="en-GB" sz="1600" b="1">
                <a:solidFill>
                  <a:srgbClr val="000000"/>
                </a:solidFill>
                <a:cs typeface="Times New Roman" pitchFamily="18" charset="0"/>
              </a:rPr>
              <a:t>± </a:t>
            </a:r>
            <a:r>
              <a:rPr lang="en-GB" sz="1600" b="1">
                <a:solidFill>
                  <a:srgbClr val="000000"/>
                </a:solidFill>
              </a:rPr>
              <a:t>0.5) x 10</a:t>
            </a:r>
            <a:r>
              <a:rPr lang="en-GB" sz="1600" b="1" baseline="30000">
                <a:solidFill>
                  <a:srgbClr val="000000"/>
                </a:solidFill>
              </a:rPr>
              <a:t>-9</a:t>
            </a:r>
          </a:p>
        </p:txBody>
      </p:sp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33500B7-2BE4-45E4-86F1-7D530A26FC6D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CH">
                <a:solidFill>
                  <a:srgbClr val="000000"/>
                </a:solidFill>
                <a:latin typeface="+mn-lt"/>
                <a:ea typeface="+mn-ea"/>
                <a:cs typeface="Arial Unicode MS" charset="0"/>
              </a:rPr>
              <a:t>Luminosity &amp; energy of colliders</a:t>
            </a:r>
            <a:endParaRPr lang="en-US">
              <a:solidFill>
                <a:srgbClr val="000000"/>
              </a:solidFill>
              <a:latin typeface="+mn-lt"/>
              <a:ea typeface="+mn-ea"/>
              <a:cs typeface="Arial Unicode MS" charset="0"/>
            </a:endParaRP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-31750" y="838200"/>
          <a:ext cx="8718550" cy="5430838"/>
        </p:xfrm>
        <a:graphic>
          <a:graphicData uri="http://schemas.openxmlformats.org/presentationml/2006/ole">
            <p:oleObj spid="_x0000_s79874" name="Chart" r:id="rId4" imgW="8305800" imgH="5172151" progId="Excel.Sheet.8">
              <p:embed/>
            </p:oleObj>
          </a:graphicData>
        </a:graphic>
      </p:graphicFrame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477000" y="2133600"/>
            <a:ext cx="1447800" cy="1371600"/>
            <a:chOff x="4128" y="1440"/>
            <a:chExt cx="912" cy="864"/>
          </a:xfrm>
        </p:grpSpPr>
        <p:sp>
          <p:nvSpPr>
            <p:cNvPr id="79882" name="AutoShape 13"/>
            <p:cNvSpPr>
              <a:spLocks noChangeArrowheads="1"/>
            </p:cNvSpPr>
            <p:nvPr/>
          </p:nvSpPr>
          <p:spPr bwMode="auto">
            <a:xfrm>
              <a:off x="4128" y="1440"/>
              <a:ext cx="306" cy="864"/>
            </a:xfrm>
            <a:prstGeom prst="upArrow">
              <a:avLst>
                <a:gd name="adj1" fmla="val 50000"/>
                <a:gd name="adj2" fmla="val 70588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9883" name="Text Box 14"/>
            <p:cNvSpPr txBox="1">
              <a:spLocks noChangeArrowheads="1"/>
            </p:cNvSpPr>
            <p:nvPr/>
          </p:nvSpPr>
          <p:spPr bwMode="auto">
            <a:xfrm>
              <a:off x="4416" y="1776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7000"/>
                </a:lnSpc>
                <a:spcBef>
                  <a:spcPct val="50000"/>
                </a:spcBef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r>
                <a:rPr lang="fr-CH" sz="2400">
                  <a:solidFill>
                    <a:srgbClr val="FF0000"/>
                  </a:solidFill>
                  <a:latin typeface="Arial" charset="0"/>
                </a:rPr>
                <a:t>x 100</a:t>
              </a:r>
              <a:endParaRPr lang="en-US" sz="240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5257800" y="1447800"/>
            <a:ext cx="1281113" cy="790575"/>
            <a:chOff x="3456" y="1056"/>
            <a:chExt cx="807" cy="498"/>
          </a:xfrm>
        </p:grpSpPr>
        <p:sp>
          <p:nvSpPr>
            <p:cNvPr id="79880" name="AutoShape 17"/>
            <p:cNvSpPr>
              <a:spLocks noChangeArrowheads="1"/>
            </p:cNvSpPr>
            <p:nvPr/>
          </p:nvSpPr>
          <p:spPr bwMode="auto">
            <a:xfrm>
              <a:off x="3456" y="1248"/>
              <a:ext cx="807" cy="306"/>
            </a:xfrm>
            <a:prstGeom prst="rightArrow">
              <a:avLst>
                <a:gd name="adj1" fmla="val 50000"/>
                <a:gd name="adj2" fmla="val 65931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79881" name="Text Box 21"/>
            <p:cNvSpPr txBox="1">
              <a:spLocks noChangeArrowheads="1"/>
            </p:cNvSpPr>
            <p:nvPr/>
          </p:nvSpPr>
          <p:spPr bwMode="auto">
            <a:xfrm>
              <a:off x="3600" y="1056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7000"/>
                </a:lnSpc>
                <a:spcBef>
                  <a:spcPct val="50000"/>
                </a:spcBef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r>
                <a:rPr lang="fr-CH" sz="2400">
                  <a:solidFill>
                    <a:srgbClr val="FF0000"/>
                  </a:solidFill>
                  <a:latin typeface="Arial" charset="0"/>
                </a:rPr>
                <a:t>x 7</a:t>
              </a:r>
              <a:endParaRPr lang="en-US" sz="24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79878" name="Text Box 4"/>
          <p:cNvSpPr txBox="1">
            <a:spLocks noChangeArrowheads="1"/>
          </p:cNvSpPr>
          <p:nvPr/>
        </p:nvSpPr>
        <p:spPr bwMode="auto">
          <a:xfrm>
            <a:off x="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14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76200" y="533400"/>
            <a:ext cx="3276600" cy="3810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3200" b="1" u="sng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3">
            <a:lum bright="78000"/>
          </a:blip>
          <a:srcRect/>
          <a:stretch>
            <a:fillRect/>
          </a:stretch>
        </p:blipFill>
        <p:spPr bwMode="auto">
          <a:xfrm>
            <a:off x="0" y="152400"/>
            <a:ext cx="9144000" cy="603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603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92C1DE0-0298-4596-B037-75FC35D1B779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82550" y="0"/>
            <a:ext cx="1684338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701675" y="808038"/>
            <a:ext cx="7964488" cy="44831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262699"/>
                </a:solidFill>
              </a:rPr>
              <a:t>LHCb is a heavy flavour precision experiment searching for </a:t>
            </a:r>
            <a:r>
              <a:rPr lang="en-GB" sz="2000" b="1">
                <a:solidFill>
                  <a:srgbClr val="262699"/>
                </a:solidFill>
              </a:rPr>
              <a:t>New Physics </a:t>
            </a:r>
            <a:r>
              <a:rPr lang="en-GB" sz="2000">
                <a:solidFill>
                  <a:srgbClr val="262699"/>
                </a:solidFill>
              </a:rPr>
              <a:t>in</a:t>
            </a:r>
          </a:p>
          <a:p>
            <a:pPr algn="ctr"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262699"/>
                </a:solidFill>
              </a:rPr>
              <a:t> CP Violation and Rare Decays </a:t>
            </a:r>
          </a:p>
          <a:p>
            <a:pPr algn="ctr"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262699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After more than 10 years of prototyping, production and construction, the LHCb experiment has been installed and commissioned.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First tracks have been seen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Cosmic events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During the LHC beam synchronization tests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With first circulating beams at 450 GeV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Very interesting results will come already with the first 0.5 fb</a:t>
            </a:r>
            <a:r>
              <a:rPr lang="en-GB" sz="1800" baseline="30000">
                <a:solidFill>
                  <a:srgbClr val="000000"/>
                </a:solidFill>
              </a:rPr>
              <a:t>-1</a:t>
            </a:r>
            <a:r>
              <a:rPr lang="en-GB" sz="1800">
                <a:solidFill>
                  <a:srgbClr val="000000"/>
                </a:solidFill>
              </a:rPr>
              <a:t> of data: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B</a:t>
            </a:r>
            <a:r>
              <a:rPr lang="en-GB" sz="1800" baseline="-25000">
                <a:solidFill>
                  <a:srgbClr val="000000"/>
                </a:solidFill>
              </a:rPr>
              <a:t>s</a:t>
            </a:r>
            <a:r>
              <a:rPr lang="en-GB" sz="1800">
                <a:solidFill>
                  <a:srgbClr val="000000"/>
                </a:solidFill>
              </a:rPr>
              <a:t>→ J/ψ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>
                <a:solidFill>
                  <a:srgbClr val="000000"/>
                </a:solidFill>
              </a:rPr>
              <a:t>    	Measurement of 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</a:rPr>
              <a:t>s </a:t>
            </a:r>
            <a:r>
              <a:rPr lang="en-GB" sz="1800">
                <a:solidFill>
                  <a:srgbClr val="000000"/>
                </a:solidFill>
              </a:rPr>
              <a:t>with σ(</a:t>
            </a:r>
            <a:r>
              <a:rPr lang="en-GB" sz="2400">
                <a:solidFill>
                  <a:srgbClr val="000000"/>
                </a:solidFill>
                <a:latin typeface="Symbol" pitchFamily="18" charset="2"/>
              </a:rPr>
              <a:t></a:t>
            </a:r>
            <a:r>
              <a:rPr lang="en-GB" sz="1800" baseline="-25000">
                <a:solidFill>
                  <a:srgbClr val="000000"/>
                </a:solidFill>
              </a:rPr>
              <a:t>s</a:t>
            </a:r>
            <a:r>
              <a:rPr lang="en-GB" sz="1800">
                <a:solidFill>
                  <a:srgbClr val="000000"/>
                </a:solidFill>
              </a:rPr>
              <a:t>)~0.06</a:t>
            </a:r>
          </a:p>
          <a:p>
            <a:pPr lvl="1">
              <a:buClr>
                <a:srgbClr val="000000"/>
              </a:buClr>
              <a:buSzPct val="100000"/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B</a:t>
            </a:r>
            <a:r>
              <a:rPr lang="en-GB" sz="1800" baseline="-25000">
                <a:solidFill>
                  <a:srgbClr val="000000"/>
                </a:solidFill>
              </a:rPr>
              <a:t>s</a:t>
            </a:r>
            <a:r>
              <a:rPr lang="en-GB" sz="1800">
                <a:solidFill>
                  <a:srgbClr val="000000"/>
                </a:solidFill>
              </a:rPr>
              <a:t>→ μμ 		BR limit down to SM value</a:t>
            </a: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9AFB156-6A75-406F-B0FA-24363698A344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6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5" descr="Tun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14488"/>
            <a:ext cx="71120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838200"/>
            <a:ext cx="70580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2" charset="0"/>
              <a:buNone/>
              <a:defRPr/>
            </a:pPr>
            <a:r>
              <a:rPr lang="fr-CH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23 km of </a:t>
            </a:r>
            <a:r>
              <a:rPr lang="fr-CH" sz="2400" dirty="0" err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superconducting</a:t>
            </a:r>
            <a:r>
              <a:rPr lang="fr-CH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 </a:t>
            </a:r>
            <a:r>
              <a:rPr lang="fr-CH" sz="2400" dirty="0" err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magnets</a:t>
            </a:r>
            <a:r>
              <a:rPr lang="fr-CH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/>
            </a:r>
            <a:br>
              <a:rPr lang="fr-CH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</a:br>
            <a:r>
              <a:rPr lang="fr-CH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1232 </a:t>
            </a:r>
            <a:r>
              <a:rPr lang="fr-CH" sz="2000" dirty="0" err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dipoles</a:t>
            </a:r>
            <a:r>
              <a:rPr lang="fr-CH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, 474 </a:t>
            </a:r>
            <a:r>
              <a:rPr lang="fr-CH" sz="2000" dirty="0" err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quadrupoles</a:t>
            </a:r>
            <a:r>
              <a:rPr lang="fr-CH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 Unicode MS" pitchFamily="32" charset="0"/>
              </a:rPr>
              <a:t>, 7612 correctors</a:t>
            </a:r>
            <a:endParaRPr lang="en-US" sz="24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+mn-ea"/>
              <a:cs typeface="Arial Unicode MS" pitchFamily="32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" y="533400"/>
            <a:ext cx="3276600" cy="38100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3200" b="1" u="sng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1"/>
          <p:cNvGrpSpPr>
            <a:grpSpLocks/>
          </p:cNvGrpSpPr>
          <p:nvPr/>
        </p:nvGrpSpPr>
        <p:grpSpPr bwMode="auto">
          <a:xfrm>
            <a:off x="5524500" y="2919413"/>
            <a:ext cx="3617913" cy="3338512"/>
            <a:chOff x="3480" y="1839"/>
            <a:chExt cx="2279" cy="2103"/>
          </a:xfrm>
        </p:grpSpPr>
        <p:grpSp>
          <p:nvGrpSpPr>
            <p:cNvPr id="81933" name="Group 2"/>
            <p:cNvGrpSpPr>
              <a:grpSpLocks/>
            </p:cNvGrpSpPr>
            <p:nvPr/>
          </p:nvGrpSpPr>
          <p:grpSpPr bwMode="auto">
            <a:xfrm>
              <a:off x="4330" y="2671"/>
              <a:ext cx="1429" cy="1117"/>
              <a:chOff x="4330" y="2671"/>
              <a:chExt cx="1429" cy="1117"/>
            </a:xfrm>
          </p:grpSpPr>
          <p:sp>
            <p:nvSpPr>
              <p:cNvPr id="181403" name="AutoShape 3"/>
              <p:cNvSpPr>
                <a:spLocks noChangeArrowheads="1"/>
              </p:cNvSpPr>
              <p:nvPr/>
            </p:nvSpPr>
            <p:spPr bwMode="auto">
              <a:xfrm>
                <a:off x="4330" y="2671"/>
                <a:ext cx="175" cy="1109"/>
              </a:xfrm>
              <a:custGeom>
                <a:avLst/>
                <a:gdLst>
                  <a:gd name="T0" fmla="*/ 0 w 175"/>
                  <a:gd name="T1" fmla="*/ 1074 h 1112"/>
                  <a:gd name="T2" fmla="*/ 5 w 175"/>
                  <a:gd name="T3" fmla="*/ 908 h 1112"/>
                  <a:gd name="T4" fmla="*/ 35 w 175"/>
                  <a:gd name="T5" fmla="*/ 896 h 1112"/>
                  <a:gd name="T6" fmla="*/ 35 w 175"/>
                  <a:gd name="T7" fmla="*/ 15 h 1112"/>
                  <a:gd name="T8" fmla="*/ 82 w 175"/>
                  <a:gd name="T9" fmla="*/ 0 h 1112"/>
                  <a:gd name="T10" fmla="*/ 117 w 175"/>
                  <a:gd name="T11" fmla="*/ 26 h 1112"/>
                  <a:gd name="T12" fmla="*/ 121 w 175"/>
                  <a:gd name="T13" fmla="*/ 905 h 1112"/>
                  <a:gd name="T14" fmla="*/ 140 w 175"/>
                  <a:gd name="T15" fmla="*/ 889 h 1112"/>
                  <a:gd name="T16" fmla="*/ 168 w 175"/>
                  <a:gd name="T17" fmla="*/ 920 h 1112"/>
                  <a:gd name="T18" fmla="*/ 175 w 175"/>
                  <a:gd name="T19" fmla="*/ 1086 h 1112"/>
                  <a:gd name="T20" fmla="*/ 67 w 175"/>
                  <a:gd name="T21" fmla="*/ 1109 h 1112"/>
                  <a:gd name="T22" fmla="*/ 0 w 175"/>
                  <a:gd name="T23" fmla="*/ 1074 h 1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5"/>
                  <a:gd name="T37" fmla="*/ 0 h 1112"/>
                  <a:gd name="T38" fmla="*/ 175 w 175"/>
                  <a:gd name="T39" fmla="*/ 1112 h 11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5" h="1112">
                    <a:moveTo>
                      <a:pt x="0" y="1077"/>
                    </a:moveTo>
                    <a:lnTo>
                      <a:pt x="5" y="910"/>
                    </a:lnTo>
                    <a:lnTo>
                      <a:pt x="35" y="898"/>
                    </a:lnTo>
                    <a:lnTo>
                      <a:pt x="35" y="15"/>
                    </a:lnTo>
                    <a:lnTo>
                      <a:pt x="82" y="0"/>
                    </a:lnTo>
                    <a:lnTo>
                      <a:pt x="117" y="26"/>
                    </a:lnTo>
                    <a:lnTo>
                      <a:pt x="121" y="907"/>
                    </a:lnTo>
                    <a:lnTo>
                      <a:pt x="140" y="891"/>
                    </a:lnTo>
                    <a:lnTo>
                      <a:pt x="168" y="922"/>
                    </a:lnTo>
                    <a:lnTo>
                      <a:pt x="175" y="1089"/>
                    </a:lnTo>
                    <a:lnTo>
                      <a:pt x="67" y="1112"/>
                    </a:lnTo>
                    <a:lnTo>
                      <a:pt x="0" y="1077"/>
                    </a:lnTo>
                    <a:close/>
                  </a:path>
                </a:pathLst>
              </a:custGeom>
              <a:solidFill>
                <a:srgbClr val="F2CC0D"/>
              </a:solidFill>
              <a:ln w="9360">
                <a:solidFill>
                  <a:srgbClr val="F2CC0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04" name="AutoShape 4"/>
              <p:cNvSpPr>
                <a:spLocks noChangeArrowheads="1"/>
              </p:cNvSpPr>
              <p:nvPr/>
            </p:nvSpPr>
            <p:spPr bwMode="auto">
              <a:xfrm>
                <a:off x="4394" y="3774"/>
                <a:ext cx="56" cy="13"/>
              </a:xfrm>
              <a:custGeom>
                <a:avLst/>
                <a:gdLst>
                  <a:gd name="T0" fmla="*/ 0 w 56"/>
                  <a:gd name="T1" fmla="*/ 13 h 13"/>
                  <a:gd name="T2" fmla="*/ 56 w 56"/>
                  <a:gd name="T3" fmla="*/ 0 h 13"/>
                  <a:gd name="T4" fmla="*/ 0 w 56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3"/>
                  <a:gd name="T11" fmla="*/ 56 w 56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3">
                    <a:moveTo>
                      <a:pt x="0" y="13"/>
                    </a:moveTo>
                    <a:lnTo>
                      <a:pt x="5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05" name="Line 5"/>
              <p:cNvSpPr>
                <a:spLocks noChangeShapeType="1"/>
              </p:cNvSpPr>
              <p:nvPr/>
            </p:nvSpPr>
            <p:spPr bwMode="auto">
              <a:xfrm flipV="1">
                <a:off x="4394" y="377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6" name="AutoShape 6"/>
              <p:cNvSpPr>
                <a:spLocks noChangeArrowheads="1"/>
              </p:cNvSpPr>
              <p:nvPr/>
            </p:nvSpPr>
            <p:spPr bwMode="auto">
              <a:xfrm>
                <a:off x="4450" y="2697"/>
                <a:ext cx="1" cy="1077"/>
              </a:xfrm>
              <a:custGeom>
                <a:avLst/>
                <a:gdLst>
                  <a:gd name="T0" fmla="*/ 0 w 1"/>
                  <a:gd name="T1" fmla="*/ 1077 h 1080"/>
                  <a:gd name="T2" fmla="*/ 0 w 1"/>
                  <a:gd name="T3" fmla="*/ 0 h 1080"/>
                  <a:gd name="T4" fmla="*/ 0 w 1"/>
                  <a:gd name="T5" fmla="*/ 1077 h 108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80"/>
                  <a:gd name="T11" fmla="*/ 1 w 1"/>
                  <a:gd name="T12" fmla="*/ 1080 h 10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0" y="108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07" name="Line 7"/>
              <p:cNvSpPr>
                <a:spLocks noChangeShapeType="1"/>
              </p:cNvSpPr>
              <p:nvPr/>
            </p:nvSpPr>
            <p:spPr bwMode="auto">
              <a:xfrm flipV="1">
                <a:off x="4450" y="2693"/>
                <a:ext cx="1" cy="108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8" name="AutoShape 8"/>
              <p:cNvSpPr>
                <a:spLocks noChangeArrowheads="1"/>
              </p:cNvSpPr>
              <p:nvPr/>
            </p:nvSpPr>
            <p:spPr bwMode="auto">
              <a:xfrm>
                <a:off x="4394" y="2697"/>
                <a:ext cx="56" cy="12"/>
              </a:xfrm>
              <a:custGeom>
                <a:avLst/>
                <a:gdLst>
                  <a:gd name="T0" fmla="*/ 0 w 56"/>
                  <a:gd name="T1" fmla="*/ 12 h 12"/>
                  <a:gd name="T2" fmla="*/ 56 w 56"/>
                  <a:gd name="T3" fmla="*/ 0 h 12"/>
                  <a:gd name="T4" fmla="*/ 0 w 5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2"/>
                  <a:gd name="T11" fmla="*/ 56 w 5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2">
                    <a:moveTo>
                      <a:pt x="0" y="12"/>
                    </a:moveTo>
                    <a:lnTo>
                      <a:pt x="5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09" name="Line 9"/>
              <p:cNvSpPr>
                <a:spLocks noChangeShapeType="1"/>
              </p:cNvSpPr>
              <p:nvPr/>
            </p:nvSpPr>
            <p:spPr bwMode="auto">
              <a:xfrm flipV="1">
                <a:off x="4394" y="269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0" name="AutoShape 10"/>
              <p:cNvSpPr>
                <a:spLocks noChangeArrowheads="1"/>
              </p:cNvSpPr>
              <p:nvPr/>
            </p:nvSpPr>
            <p:spPr bwMode="auto">
              <a:xfrm>
                <a:off x="4394" y="2709"/>
                <a:ext cx="1" cy="1078"/>
              </a:xfrm>
              <a:custGeom>
                <a:avLst/>
                <a:gdLst>
                  <a:gd name="T0" fmla="*/ 0 w 1"/>
                  <a:gd name="T1" fmla="*/ 1078 h 1081"/>
                  <a:gd name="T2" fmla="*/ 0 w 1"/>
                  <a:gd name="T3" fmla="*/ 0 h 1081"/>
                  <a:gd name="T4" fmla="*/ 0 w 1"/>
                  <a:gd name="T5" fmla="*/ 1078 h 108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81"/>
                  <a:gd name="T11" fmla="*/ 1 w 1"/>
                  <a:gd name="T12" fmla="*/ 1081 h 10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81">
                    <a:moveTo>
                      <a:pt x="0" y="1081"/>
                    </a:moveTo>
                    <a:lnTo>
                      <a:pt x="0" y="0"/>
                    </a:lnTo>
                    <a:lnTo>
                      <a:pt x="0" y="108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11" name="Line 11"/>
              <p:cNvSpPr>
                <a:spLocks noChangeShapeType="1"/>
              </p:cNvSpPr>
              <p:nvPr/>
            </p:nvSpPr>
            <p:spPr bwMode="auto">
              <a:xfrm flipV="1">
                <a:off x="4394" y="2706"/>
                <a:ext cx="1" cy="108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2" name="AutoShape 12"/>
              <p:cNvSpPr>
                <a:spLocks noChangeArrowheads="1"/>
              </p:cNvSpPr>
              <p:nvPr/>
            </p:nvSpPr>
            <p:spPr bwMode="auto">
              <a:xfrm>
                <a:off x="4364" y="3764"/>
                <a:ext cx="30" cy="23"/>
              </a:xfrm>
              <a:custGeom>
                <a:avLst/>
                <a:gdLst>
                  <a:gd name="T0" fmla="*/ 0 w 30"/>
                  <a:gd name="T1" fmla="*/ 0 h 23"/>
                  <a:gd name="T2" fmla="*/ 30 w 30"/>
                  <a:gd name="T3" fmla="*/ 23 h 23"/>
                  <a:gd name="T4" fmla="*/ 0 w 30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3"/>
                  <a:gd name="T11" fmla="*/ 30 w 30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3">
                    <a:moveTo>
                      <a:pt x="0" y="0"/>
                    </a:moveTo>
                    <a:lnTo>
                      <a:pt x="3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13" name="Line 13"/>
              <p:cNvSpPr>
                <a:spLocks noChangeShapeType="1"/>
              </p:cNvSpPr>
              <p:nvPr/>
            </p:nvSpPr>
            <p:spPr bwMode="auto">
              <a:xfrm>
                <a:off x="4364" y="3764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4" name="AutoShape 14"/>
              <p:cNvSpPr>
                <a:spLocks noChangeArrowheads="1"/>
              </p:cNvSpPr>
              <p:nvPr/>
            </p:nvSpPr>
            <p:spPr bwMode="auto">
              <a:xfrm>
                <a:off x="4364" y="2687"/>
                <a:ext cx="30" cy="22"/>
              </a:xfrm>
              <a:custGeom>
                <a:avLst/>
                <a:gdLst>
                  <a:gd name="T0" fmla="*/ 0 w 30"/>
                  <a:gd name="T1" fmla="*/ 0 h 22"/>
                  <a:gd name="T2" fmla="*/ 30 w 30"/>
                  <a:gd name="T3" fmla="*/ 22 h 22"/>
                  <a:gd name="T4" fmla="*/ 0 w 30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2"/>
                  <a:gd name="T11" fmla="*/ 30 w 30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2">
                    <a:moveTo>
                      <a:pt x="0" y="0"/>
                    </a:moveTo>
                    <a:lnTo>
                      <a:pt x="3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15" name="Line 15"/>
              <p:cNvSpPr>
                <a:spLocks noChangeShapeType="1"/>
              </p:cNvSpPr>
              <p:nvPr/>
            </p:nvSpPr>
            <p:spPr bwMode="auto">
              <a:xfrm>
                <a:off x="4364" y="2687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6" name="AutoShape 16"/>
              <p:cNvSpPr>
                <a:spLocks noChangeArrowheads="1"/>
              </p:cNvSpPr>
              <p:nvPr/>
            </p:nvSpPr>
            <p:spPr bwMode="auto">
              <a:xfrm>
                <a:off x="4364" y="2687"/>
                <a:ext cx="1" cy="1077"/>
              </a:xfrm>
              <a:custGeom>
                <a:avLst/>
                <a:gdLst>
                  <a:gd name="T0" fmla="*/ 0 w 1"/>
                  <a:gd name="T1" fmla="*/ 1077 h 1080"/>
                  <a:gd name="T2" fmla="*/ 0 w 1"/>
                  <a:gd name="T3" fmla="*/ 0 h 1080"/>
                  <a:gd name="T4" fmla="*/ 0 w 1"/>
                  <a:gd name="T5" fmla="*/ 1077 h 108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80"/>
                  <a:gd name="T11" fmla="*/ 1 w 1"/>
                  <a:gd name="T12" fmla="*/ 1080 h 10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80">
                    <a:moveTo>
                      <a:pt x="0" y="1080"/>
                    </a:moveTo>
                    <a:lnTo>
                      <a:pt x="0" y="0"/>
                    </a:lnTo>
                    <a:lnTo>
                      <a:pt x="0" y="108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17" name="Line 17"/>
              <p:cNvSpPr>
                <a:spLocks noChangeShapeType="1"/>
              </p:cNvSpPr>
              <p:nvPr/>
            </p:nvSpPr>
            <p:spPr bwMode="auto">
              <a:xfrm flipV="1">
                <a:off x="4364" y="2683"/>
                <a:ext cx="1" cy="108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18" name="AutoShape 18"/>
              <p:cNvSpPr>
                <a:spLocks noChangeArrowheads="1"/>
              </p:cNvSpPr>
              <p:nvPr/>
            </p:nvSpPr>
            <p:spPr bwMode="auto">
              <a:xfrm>
                <a:off x="4419" y="2674"/>
                <a:ext cx="31" cy="23"/>
              </a:xfrm>
              <a:custGeom>
                <a:avLst/>
                <a:gdLst>
                  <a:gd name="T0" fmla="*/ 0 w 31"/>
                  <a:gd name="T1" fmla="*/ 0 h 23"/>
                  <a:gd name="T2" fmla="*/ 31 w 31"/>
                  <a:gd name="T3" fmla="*/ 23 h 23"/>
                  <a:gd name="T4" fmla="*/ 0 w 31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3"/>
                  <a:gd name="T11" fmla="*/ 31 w 31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3">
                    <a:moveTo>
                      <a:pt x="0" y="0"/>
                    </a:move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19" name="Line 19"/>
              <p:cNvSpPr>
                <a:spLocks noChangeShapeType="1"/>
              </p:cNvSpPr>
              <p:nvPr/>
            </p:nvSpPr>
            <p:spPr bwMode="auto">
              <a:xfrm>
                <a:off x="4419" y="2674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0" name="AutoShape 20"/>
              <p:cNvSpPr>
                <a:spLocks noChangeArrowheads="1"/>
              </p:cNvSpPr>
              <p:nvPr/>
            </p:nvSpPr>
            <p:spPr bwMode="auto">
              <a:xfrm>
                <a:off x="4364" y="2674"/>
                <a:ext cx="55" cy="13"/>
              </a:xfrm>
              <a:custGeom>
                <a:avLst/>
                <a:gdLst>
                  <a:gd name="T0" fmla="*/ 0 w 55"/>
                  <a:gd name="T1" fmla="*/ 13 h 13"/>
                  <a:gd name="T2" fmla="*/ 55 w 55"/>
                  <a:gd name="T3" fmla="*/ 0 h 13"/>
                  <a:gd name="T4" fmla="*/ 0 w 55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3"/>
                  <a:gd name="T11" fmla="*/ 55 w 5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3">
                    <a:moveTo>
                      <a:pt x="0" y="13"/>
                    </a:moveTo>
                    <a:lnTo>
                      <a:pt x="5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21" name="Line 21"/>
              <p:cNvSpPr>
                <a:spLocks noChangeShapeType="1"/>
              </p:cNvSpPr>
              <p:nvPr/>
            </p:nvSpPr>
            <p:spPr bwMode="auto">
              <a:xfrm flipV="1">
                <a:off x="4364" y="267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2" name="AutoShape 22"/>
              <p:cNvSpPr>
                <a:spLocks noChangeArrowheads="1"/>
              </p:cNvSpPr>
              <p:nvPr/>
            </p:nvSpPr>
            <p:spPr bwMode="auto">
              <a:xfrm>
                <a:off x="4450" y="3761"/>
                <a:ext cx="55" cy="13"/>
              </a:xfrm>
              <a:custGeom>
                <a:avLst/>
                <a:gdLst>
                  <a:gd name="T0" fmla="*/ 0 w 55"/>
                  <a:gd name="T1" fmla="*/ 13 h 13"/>
                  <a:gd name="T2" fmla="*/ 55 w 55"/>
                  <a:gd name="T3" fmla="*/ 0 h 13"/>
                  <a:gd name="T4" fmla="*/ 0 w 55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3"/>
                  <a:gd name="T11" fmla="*/ 55 w 5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3">
                    <a:moveTo>
                      <a:pt x="0" y="13"/>
                    </a:moveTo>
                    <a:lnTo>
                      <a:pt x="5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23" name="Line 23"/>
              <p:cNvSpPr>
                <a:spLocks noChangeShapeType="1"/>
              </p:cNvSpPr>
              <p:nvPr/>
            </p:nvSpPr>
            <p:spPr bwMode="auto">
              <a:xfrm flipV="1">
                <a:off x="4450" y="375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4" name="AutoShape 24"/>
              <p:cNvSpPr>
                <a:spLocks noChangeArrowheads="1"/>
              </p:cNvSpPr>
              <p:nvPr/>
            </p:nvSpPr>
            <p:spPr bwMode="auto">
              <a:xfrm>
                <a:off x="4505" y="3591"/>
                <a:ext cx="1" cy="169"/>
              </a:xfrm>
              <a:custGeom>
                <a:avLst/>
                <a:gdLst>
                  <a:gd name="T0" fmla="*/ 0 w 1"/>
                  <a:gd name="T1" fmla="*/ 169 h 170"/>
                  <a:gd name="T2" fmla="*/ 0 w 1"/>
                  <a:gd name="T3" fmla="*/ 0 h 170"/>
                  <a:gd name="T4" fmla="*/ 0 w 1"/>
                  <a:gd name="T5" fmla="*/ 169 h 17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70"/>
                  <a:gd name="T11" fmla="*/ 1 w 1"/>
                  <a:gd name="T12" fmla="*/ 170 h 1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70">
                    <a:moveTo>
                      <a:pt x="0" y="170"/>
                    </a:moveTo>
                    <a:lnTo>
                      <a:pt x="0" y="0"/>
                    </a:lnTo>
                    <a:lnTo>
                      <a:pt x="0" y="17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25" name="Line 25"/>
              <p:cNvSpPr>
                <a:spLocks noChangeShapeType="1"/>
              </p:cNvSpPr>
              <p:nvPr/>
            </p:nvSpPr>
            <p:spPr bwMode="auto">
              <a:xfrm flipV="1">
                <a:off x="4505" y="3588"/>
                <a:ext cx="1" cy="17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6" name="AutoShape 26"/>
              <p:cNvSpPr>
                <a:spLocks noChangeArrowheads="1"/>
              </p:cNvSpPr>
              <p:nvPr/>
            </p:nvSpPr>
            <p:spPr bwMode="auto">
              <a:xfrm>
                <a:off x="4450" y="3591"/>
                <a:ext cx="55" cy="12"/>
              </a:xfrm>
              <a:custGeom>
                <a:avLst/>
                <a:gdLst>
                  <a:gd name="T0" fmla="*/ 0 w 55"/>
                  <a:gd name="T1" fmla="*/ 12 h 12"/>
                  <a:gd name="T2" fmla="*/ 55 w 55"/>
                  <a:gd name="T3" fmla="*/ 0 h 12"/>
                  <a:gd name="T4" fmla="*/ 0 w 55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2"/>
                  <a:gd name="T11" fmla="*/ 55 w 5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2">
                    <a:moveTo>
                      <a:pt x="0" y="12"/>
                    </a:moveTo>
                    <a:lnTo>
                      <a:pt x="5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27" name="Line 27"/>
              <p:cNvSpPr>
                <a:spLocks noChangeShapeType="1"/>
              </p:cNvSpPr>
              <p:nvPr/>
            </p:nvSpPr>
            <p:spPr bwMode="auto">
              <a:xfrm flipV="1">
                <a:off x="4450" y="358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28" name="AutoShape 28"/>
              <p:cNvSpPr>
                <a:spLocks noChangeArrowheads="1"/>
              </p:cNvSpPr>
              <p:nvPr/>
            </p:nvSpPr>
            <p:spPr bwMode="auto">
              <a:xfrm>
                <a:off x="4474" y="3569"/>
                <a:ext cx="31" cy="22"/>
              </a:xfrm>
              <a:custGeom>
                <a:avLst/>
                <a:gdLst>
                  <a:gd name="T0" fmla="*/ 0 w 31"/>
                  <a:gd name="T1" fmla="*/ 0 h 22"/>
                  <a:gd name="T2" fmla="*/ 31 w 31"/>
                  <a:gd name="T3" fmla="*/ 22 h 22"/>
                  <a:gd name="T4" fmla="*/ 0 w 31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2"/>
                  <a:gd name="T11" fmla="*/ 31 w 31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2">
                    <a:moveTo>
                      <a:pt x="0" y="0"/>
                    </a:moveTo>
                    <a:lnTo>
                      <a:pt x="31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29" name="Line 29"/>
              <p:cNvSpPr>
                <a:spLocks noChangeShapeType="1"/>
              </p:cNvSpPr>
              <p:nvPr/>
            </p:nvSpPr>
            <p:spPr bwMode="auto">
              <a:xfrm>
                <a:off x="4474" y="356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0" name="AutoShape 30"/>
              <p:cNvSpPr>
                <a:spLocks noChangeArrowheads="1"/>
              </p:cNvSpPr>
              <p:nvPr/>
            </p:nvSpPr>
            <p:spPr bwMode="auto">
              <a:xfrm>
                <a:off x="4448" y="3569"/>
                <a:ext cx="26" cy="6"/>
              </a:xfrm>
              <a:custGeom>
                <a:avLst/>
                <a:gdLst>
                  <a:gd name="T0" fmla="*/ 0 w 26"/>
                  <a:gd name="T1" fmla="*/ 6 h 6"/>
                  <a:gd name="T2" fmla="*/ 26 w 26"/>
                  <a:gd name="T3" fmla="*/ 0 h 6"/>
                  <a:gd name="T4" fmla="*/ 0 w 2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6"/>
                  <a:gd name="T11" fmla="*/ 26 w 2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6">
                    <a:moveTo>
                      <a:pt x="0" y="6"/>
                    </a:moveTo>
                    <a:lnTo>
                      <a:pt x="2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31" name="Line 31"/>
              <p:cNvSpPr>
                <a:spLocks noChangeShapeType="1"/>
              </p:cNvSpPr>
              <p:nvPr/>
            </p:nvSpPr>
            <p:spPr bwMode="auto">
              <a:xfrm flipV="1">
                <a:off x="4448" y="3566"/>
                <a:ext cx="26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2" name="Line 32"/>
              <p:cNvSpPr>
                <a:spLocks noChangeShapeType="1"/>
              </p:cNvSpPr>
              <p:nvPr/>
            </p:nvSpPr>
            <p:spPr bwMode="auto">
              <a:xfrm flipV="1">
                <a:off x="4505" y="3747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3" name="AutoShape 33"/>
              <p:cNvSpPr>
                <a:spLocks noChangeArrowheads="1"/>
              </p:cNvSpPr>
              <p:nvPr/>
            </p:nvSpPr>
            <p:spPr bwMode="auto">
              <a:xfrm>
                <a:off x="4559" y="3675"/>
                <a:ext cx="1" cy="75"/>
              </a:xfrm>
              <a:custGeom>
                <a:avLst/>
                <a:gdLst>
                  <a:gd name="T0" fmla="*/ 0 w 1"/>
                  <a:gd name="T1" fmla="*/ 75 h 75"/>
                  <a:gd name="T2" fmla="*/ 0 w 1"/>
                  <a:gd name="T3" fmla="*/ 0 h 75"/>
                  <a:gd name="T4" fmla="*/ 0 w 1"/>
                  <a:gd name="T5" fmla="*/ 75 h 7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5"/>
                  <a:gd name="T11" fmla="*/ 1 w 1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5">
                    <a:moveTo>
                      <a:pt x="0" y="75"/>
                    </a:moveTo>
                    <a:lnTo>
                      <a:pt x="0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34" name="Line 34"/>
              <p:cNvSpPr>
                <a:spLocks noChangeShapeType="1"/>
              </p:cNvSpPr>
              <p:nvPr/>
            </p:nvSpPr>
            <p:spPr bwMode="auto">
              <a:xfrm flipV="1">
                <a:off x="4559" y="3672"/>
                <a:ext cx="1" cy="8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5" name="AutoShape 35"/>
              <p:cNvSpPr>
                <a:spLocks noChangeArrowheads="1"/>
              </p:cNvSpPr>
              <p:nvPr/>
            </p:nvSpPr>
            <p:spPr bwMode="auto">
              <a:xfrm>
                <a:off x="4505" y="3675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0 w 5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12"/>
                  <a:gd name="T11" fmla="*/ 54 w 5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36" name="Line 36"/>
              <p:cNvSpPr>
                <a:spLocks noChangeShapeType="1"/>
              </p:cNvSpPr>
              <p:nvPr/>
            </p:nvSpPr>
            <p:spPr bwMode="auto">
              <a:xfrm flipV="1">
                <a:off x="4505" y="367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7" name="AutoShape 37"/>
              <p:cNvSpPr>
                <a:spLocks noChangeArrowheads="1"/>
              </p:cNvSpPr>
              <p:nvPr/>
            </p:nvSpPr>
            <p:spPr bwMode="auto">
              <a:xfrm>
                <a:off x="4527" y="3652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32 w 32"/>
                  <a:gd name="T3" fmla="*/ 23 h 23"/>
                  <a:gd name="T4" fmla="*/ 0 w 32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3"/>
                  <a:gd name="T11" fmla="*/ 32 w 32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3">
                    <a:moveTo>
                      <a:pt x="0" y="0"/>
                    </a:moveTo>
                    <a:lnTo>
                      <a:pt x="3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38" name="Line 38"/>
              <p:cNvSpPr>
                <a:spLocks noChangeShapeType="1"/>
              </p:cNvSpPr>
              <p:nvPr/>
            </p:nvSpPr>
            <p:spPr bwMode="auto">
              <a:xfrm>
                <a:off x="4527" y="365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39" name="AutoShape 39"/>
              <p:cNvSpPr>
                <a:spLocks noChangeArrowheads="1"/>
              </p:cNvSpPr>
              <p:nvPr/>
            </p:nvSpPr>
            <p:spPr bwMode="auto">
              <a:xfrm>
                <a:off x="4503" y="3652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0 w 2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6"/>
                  <a:gd name="T11" fmla="*/ 24 w 2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40" name="Line 40"/>
              <p:cNvSpPr>
                <a:spLocks noChangeShapeType="1"/>
              </p:cNvSpPr>
              <p:nvPr/>
            </p:nvSpPr>
            <p:spPr bwMode="auto">
              <a:xfrm flipV="1">
                <a:off x="4503" y="3649"/>
                <a:ext cx="24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1" name="Line 41"/>
              <p:cNvSpPr>
                <a:spLocks noChangeShapeType="1"/>
              </p:cNvSpPr>
              <p:nvPr/>
            </p:nvSpPr>
            <p:spPr bwMode="auto">
              <a:xfrm flipV="1">
                <a:off x="4559" y="373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2" name="AutoShape 42"/>
              <p:cNvSpPr>
                <a:spLocks noChangeArrowheads="1"/>
              </p:cNvSpPr>
              <p:nvPr/>
            </p:nvSpPr>
            <p:spPr bwMode="auto">
              <a:xfrm>
                <a:off x="4614" y="3690"/>
                <a:ext cx="1" cy="47"/>
              </a:xfrm>
              <a:custGeom>
                <a:avLst/>
                <a:gdLst>
                  <a:gd name="T0" fmla="*/ 0 w 1"/>
                  <a:gd name="T1" fmla="*/ 47 h 47"/>
                  <a:gd name="T2" fmla="*/ 0 w 1"/>
                  <a:gd name="T3" fmla="*/ 0 h 47"/>
                  <a:gd name="T4" fmla="*/ 0 w 1"/>
                  <a:gd name="T5" fmla="*/ 47 h 4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7"/>
                  <a:gd name="T11" fmla="*/ 1 w 1"/>
                  <a:gd name="T12" fmla="*/ 47 h 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7">
                    <a:moveTo>
                      <a:pt x="0" y="47"/>
                    </a:move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43" name="Line 43"/>
              <p:cNvSpPr>
                <a:spLocks noChangeShapeType="1"/>
              </p:cNvSpPr>
              <p:nvPr/>
            </p:nvSpPr>
            <p:spPr bwMode="auto">
              <a:xfrm flipV="1">
                <a:off x="4614" y="3687"/>
                <a:ext cx="1" cy="5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4" name="AutoShape 44"/>
              <p:cNvSpPr>
                <a:spLocks noChangeArrowheads="1"/>
              </p:cNvSpPr>
              <p:nvPr/>
            </p:nvSpPr>
            <p:spPr bwMode="auto">
              <a:xfrm>
                <a:off x="4559" y="3690"/>
                <a:ext cx="55" cy="13"/>
              </a:xfrm>
              <a:custGeom>
                <a:avLst/>
                <a:gdLst>
                  <a:gd name="T0" fmla="*/ 0 w 55"/>
                  <a:gd name="T1" fmla="*/ 13 h 13"/>
                  <a:gd name="T2" fmla="*/ 55 w 55"/>
                  <a:gd name="T3" fmla="*/ 0 h 13"/>
                  <a:gd name="T4" fmla="*/ 0 w 55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3"/>
                  <a:gd name="T11" fmla="*/ 55 w 5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3">
                    <a:moveTo>
                      <a:pt x="0" y="13"/>
                    </a:moveTo>
                    <a:lnTo>
                      <a:pt x="5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45" name="Line 45"/>
              <p:cNvSpPr>
                <a:spLocks noChangeShapeType="1"/>
              </p:cNvSpPr>
              <p:nvPr/>
            </p:nvSpPr>
            <p:spPr bwMode="auto">
              <a:xfrm flipV="1">
                <a:off x="4559" y="368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6" name="AutoShape 46"/>
              <p:cNvSpPr>
                <a:spLocks noChangeArrowheads="1"/>
              </p:cNvSpPr>
              <p:nvPr/>
            </p:nvSpPr>
            <p:spPr bwMode="auto">
              <a:xfrm>
                <a:off x="4582" y="3668"/>
                <a:ext cx="32" cy="22"/>
              </a:xfrm>
              <a:custGeom>
                <a:avLst/>
                <a:gdLst>
                  <a:gd name="T0" fmla="*/ 0 w 32"/>
                  <a:gd name="T1" fmla="*/ 0 h 22"/>
                  <a:gd name="T2" fmla="*/ 32 w 32"/>
                  <a:gd name="T3" fmla="*/ 22 h 22"/>
                  <a:gd name="T4" fmla="*/ 0 w 32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2"/>
                  <a:gd name="T11" fmla="*/ 32 w 32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2">
                    <a:moveTo>
                      <a:pt x="0" y="0"/>
                    </a:moveTo>
                    <a:lnTo>
                      <a:pt x="32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47" name="Line 47"/>
              <p:cNvSpPr>
                <a:spLocks noChangeShapeType="1"/>
              </p:cNvSpPr>
              <p:nvPr/>
            </p:nvSpPr>
            <p:spPr bwMode="auto">
              <a:xfrm>
                <a:off x="4582" y="366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48" name="AutoShape 48"/>
              <p:cNvSpPr>
                <a:spLocks noChangeArrowheads="1"/>
              </p:cNvSpPr>
              <p:nvPr/>
            </p:nvSpPr>
            <p:spPr bwMode="auto">
              <a:xfrm>
                <a:off x="4559" y="3668"/>
                <a:ext cx="23" cy="6"/>
              </a:xfrm>
              <a:custGeom>
                <a:avLst/>
                <a:gdLst>
                  <a:gd name="T0" fmla="*/ 0 w 23"/>
                  <a:gd name="T1" fmla="*/ 6 h 6"/>
                  <a:gd name="T2" fmla="*/ 23 w 23"/>
                  <a:gd name="T3" fmla="*/ 0 h 6"/>
                  <a:gd name="T4" fmla="*/ 0 w 23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6"/>
                  <a:gd name="T11" fmla="*/ 23 w 23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6">
                    <a:moveTo>
                      <a:pt x="0" y="6"/>
                    </a:moveTo>
                    <a:lnTo>
                      <a:pt x="23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449" name="Line 49"/>
              <p:cNvSpPr>
                <a:spLocks noChangeShapeType="1"/>
              </p:cNvSpPr>
              <p:nvPr/>
            </p:nvSpPr>
            <p:spPr bwMode="auto">
              <a:xfrm flipV="1">
                <a:off x="4559" y="3665"/>
                <a:ext cx="23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0" name="Line 50"/>
              <p:cNvSpPr>
                <a:spLocks noChangeShapeType="1"/>
              </p:cNvSpPr>
              <p:nvPr/>
            </p:nvSpPr>
            <p:spPr bwMode="auto">
              <a:xfrm flipV="1">
                <a:off x="4614" y="3719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1" name="Line 51"/>
              <p:cNvSpPr>
                <a:spLocks noChangeShapeType="1"/>
              </p:cNvSpPr>
              <p:nvPr/>
            </p:nvSpPr>
            <p:spPr bwMode="auto">
              <a:xfrm flipV="1">
                <a:off x="4669" y="3690"/>
                <a:ext cx="1" cy="3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2" name="Line 52"/>
              <p:cNvSpPr>
                <a:spLocks noChangeShapeType="1"/>
              </p:cNvSpPr>
              <p:nvPr/>
            </p:nvSpPr>
            <p:spPr bwMode="auto">
              <a:xfrm flipV="1">
                <a:off x="4614" y="369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3" name="Line 53"/>
              <p:cNvSpPr>
                <a:spLocks noChangeShapeType="1"/>
              </p:cNvSpPr>
              <p:nvPr/>
            </p:nvSpPr>
            <p:spPr bwMode="auto">
              <a:xfrm>
                <a:off x="4637" y="367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4" name="Line 54"/>
              <p:cNvSpPr>
                <a:spLocks noChangeShapeType="1"/>
              </p:cNvSpPr>
              <p:nvPr/>
            </p:nvSpPr>
            <p:spPr bwMode="auto">
              <a:xfrm flipV="1">
                <a:off x="4599" y="3668"/>
                <a:ext cx="38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5" name="Line 55"/>
              <p:cNvSpPr>
                <a:spLocks noChangeShapeType="1"/>
              </p:cNvSpPr>
              <p:nvPr/>
            </p:nvSpPr>
            <p:spPr bwMode="auto">
              <a:xfrm flipV="1">
                <a:off x="4669" y="3709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6" name="Line 56"/>
              <p:cNvSpPr>
                <a:spLocks noChangeShapeType="1"/>
              </p:cNvSpPr>
              <p:nvPr/>
            </p:nvSpPr>
            <p:spPr bwMode="auto">
              <a:xfrm flipV="1">
                <a:off x="4720" y="3690"/>
                <a:ext cx="1" cy="2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7" name="Line 57"/>
              <p:cNvSpPr>
                <a:spLocks noChangeShapeType="1"/>
              </p:cNvSpPr>
              <p:nvPr/>
            </p:nvSpPr>
            <p:spPr bwMode="auto">
              <a:xfrm flipV="1">
                <a:off x="4669" y="3690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8" name="Line 58"/>
              <p:cNvSpPr>
                <a:spLocks noChangeShapeType="1"/>
              </p:cNvSpPr>
              <p:nvPr/>
            </p:nvSpPr>
            <p:spPr bwMode="auto">
              <a:xfrm>
                <a:off x="4691" y="3670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59" name="Line 59"/>
              <p:cNvSpPr>
                <a:spLocks noChangeShapeType="1"/>
              </p:cNvSpPr>
              <p:nvPr/>
            </p:nvSpPr>
            <p:spPr bwMode="auto">
              <a:xfrm flipV="1">
                <a:off x="4649" y="3667"/>
                <a:ext cx="42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0" name="Line 60"/>
              <p:cNvSpPr>
                <a:spLocks noChangeShapeType="1"/>
              </p:cNvSpPr>
              <p:nvPr/>
            </p:nvSpPr>
            <p:spPr bwMode="auto">
              <a:xfrm flipV="1">
                <a:off x="4720" y="3696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1" name="Line 61"/>
              <p:cNvSpPr>
                <a:spLocks noChangeShapeType="1"/>
              </p:cNvSpPr>
              <p:nvPr/>
            </p:nvSpPr>
            <p:spPr bwMode="auto">
              <a:xfrm flipV="1">
                <a:off x="4776" y="3681"/>
                <a:ext cx="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2" name="Line 62"/>
              <p:cNvSpPr>
                <a:spLocks noChangeShapeType="1"/>
              </p:cNvSpPr>
              <p:nvPr/>
            </p:nvSpPr>
            <p:spPr bwMode="auto">
              <a:xfrm flipV="1">
                <a:off x="4720" y="368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3" name="Line 63"/>
              <p:cNvSpPr>
                <a:spLocks noChangeShapeType="1"/>
              </p:cNvSpPr>
              <p:nvPr/>
            </p:nvSpPr>
            <p:spPr bwMode="auto">
              <a:xfrm>
                <a:off x="4746" y="366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4" name="Line 64"/>
              <p:cNvSpPr>
                <a:spLocks noChangeShapeType="1"/>
              </p:cNvSpPr>
              <p:nvPr/>
            </p:nvSpPr>
            <p:spPr bwMode="auto">
              <a:xfrm flipV="1">
                <a:off x="4695" y="3661"/>
                <a:ext cx="5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5" name="Line 65"/>
              <p:cNvSpPr>
                <a:spLocks noChangeShapeType="1"/>
              </p:cNvSpPr>
              <p:nvPr/>
            </p:nvSpPr>
            <p:spPr bwMode="auto">
              <a:xfrm flipV="1">
                <a:off x="4776" y="368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6" name="Line 66"/>
              <p:cNvSpPr>
                <a:spLocks noChangeShapeType="1"/>
              </p:cNvSpPr>
              <p:nvPr/>
            </p:nvSpPr>
            <p:spPr bwMode="auto">
              <a:xfrm flipV="1">
                <a:off x="4832" y="3672"/>
                <a:ext cx="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7" name="Line 67"/>
              <p:cNvSpPr>
                <a:spLocks noChangeShapeType="1"/>
              </p:cNvSpPr>
              <p:nvPr/>
            </p:nvSpPr>
            <p:spPr bwMode="auto">
              <a:xfrm flipV="1">
                <a:off x="4776" y="367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8" name="Line 68"/>
              <p:cNvSpPr>
                <a:spLocks noChangeShapeType="1"/>
              </p:cNvSpPr>
              <p:nvPr/>
            </p:nvSpPr>
            <p:spPr bwMode="auto">
              <a:xfrm>
                <a:off x="4800" y="365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69" name="Line 69"/>
              <p:cNvSpPr>
                <a:spLocks noChangeShapeType="1"/>
              </p:cNvSpPr>
              <p:nvPr/>
            </p:nvSpPr>
            <p:spPr bwMode="auto">
              <a:xfrm flipV="1">
                <a:off x="4749" y="3649"/>
                <a:ext cx="51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0" name="Line 70"/>
              <p:cNvSpPr>
                <a:spLocks noChangeShapeType="1"/>
              </p:cNvSpPr>
              <p:nvPr/>
            </p:nvSpPr>
            <p:spPr bwMode="auto">
              <a:xfrm flipV="1">
                <a:off x="4832" y="367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1" name="Line 71"/>
              <p:cNvSpPr>
                <a:spLocks noChangeShapeType="1"/>
              </p:cNvSpPr>
              <p:nvPr/>
            </p:nvSpPr>
            <p:spPr bwMode="auto">
              <a:xfrm flipV="1">
                <a:off x="4886" y="3662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2" name="Line 72"/>
              <p:cNvSpPr>
                <a:spLocks noChangeShapeType="1"/>
              </p:cNvSpPr>
              <p:nvPr/>
            </p:nvSpPr>
            <p:spPr bwMode="auto">
              <a:xfrm flipV="1">
                <a:off x="4832" y="3662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3" name="Line 73"/>
              <p:cNvSpPr>
                <a:spLocks noChangeShapeType="1"/>
              </p:cNvSpPr>
              <p:nvPr/>
            </p:nvSpPr>
            <p:spPr bwMode="auto">
              <a:xfrm>
                <a:off x="4855" y="364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4" name="Line 74"/>
              <p:cNvSpPr>
                <a:spLocks noChangeShapeType="1"/>
              </p:cNvSpPr>
              <p:nvPr/>
            </p:nvSpPr>
            <p:spPr bwMode="auto">
              <a:xfrm flipV="1">
                <a:off x="4803" y="3642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5" name="Line 75"/>
              <p:cNvSpPr>
                <a:spLocks noChangeShapeType="1"/>
              </p:cNvSpPr>
              <p:nvPr/>
            </p:nvSpPr>
            <p:spPr bwMode="auto">
              <a:xfrm flipV="1">
                <a:off x="4886" y="365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6" name="Line 76"/>
              <p:cNvSpPr>
                <a:spLocks noChangeShapeType="1"/>
              </p:cNvSpPr>
              <p:nvPr/>
            </p:nvSpPr>
            <p:spPr bwMode="auto">
              <a:xfrm flipV="1">
                <a:off x="4940" y="3649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7" name="Line 77"/>
              <p:cNvSpPr>
                <a:spLocks noChangeShapeType="1"/>
              </p:cNvSpPr>
              <p:nvPr/>
            </p:nvSpPr>
            <p:spPr bwMode="auto">
              <a:xfrm flipV="1">
                <a:off x="4886" y="364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8" name="Line 78"/>
              <p:cNvSpPr>
                <a:spLocks noChangeShapeType="1"/>
              </p:cNvSpPr>
              <p:nvPr/>
            </p:nvSpPr>
            <p:spPr bwMode="auto">
              <a:xfrm>
                <a:off x="4855" y="364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79" name="Line 79"/>
              <p:cNvSpPr>
                <a:spLocks noChangeShapeType="1"/>
              </p:cNvSpPr>
              <p:nvPr/>
            </p:nvSpPr>
            <p:spPr bwMode="auto">
              <a:xfrm>
                <a:off x="4908" y="363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0" name="Line 80"/>
              <p:cNvSpPr>
                <a:spLocks noChangeShapeType="1"/>
              </p:cNvSpPr>
              <p:nvPr/>
            </p:nvSpPr>
            <p:spPr bwMode="auto">
              <a:xfrm flipV="1">
                <a:off x="4855" y="3627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1" name="Line 81"/>
              <p:cNvSpPr>
                <a:spLocks noChangeShapeType="1"/>
              </p:cNvSpPr>
              <p:nvPr/>
            </p:nvSpPr>
            <p:spPr bwMode="auto">
              <a:xfrm flipV="1">
                <a:off x="4940" y="364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2" name="Line 82"/>
              <p:cNvSpPr>
                <a:spLocks noChangeShapeType="1"/>
              </p:cNvSpPr>
              <p:nvPr/>
            </p:nvSpPr>
            <p:spPr bwMode="auto">
              <a:xfrm flipV="1">
                <a:off x="4995" y="3639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3" name="Line 83"/>
              <p:cNvSpPr>
                <a:spLocks noChangeShapeType="1"/>
              </p:cNvSpPr>
              <p:nvPr/>
            </p:nvSpPr>
            <p:spPr bwMode="auto">
              <a:xfrm flipV="1">
                <a:off x="4940" y="363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4" name="Line 84"/>
              <p:cNvSpPr>
                <a:spLocks noChangeShapeType="1"/>
              </p:cNvSpPr>
              <p:nvPr/>
            </p:nvSpPr>
            <p:spPr bwMode="auto">
              <a:xfrm>
                <a:off x="4962" y="3620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5" name="Line 85"/>
              <p:cNvSpPr>
                <a:spLocks noChangeShapeType="1"/>
              </p:cNvSpPr>
              <p:nvPr/>
            </p:nvSpPr>
            <p:spPr bwMode="auto">
              <a:xfrm flipV="1">
                <a:off x="4911" y="3617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6" name="Line 86"/>
              <p:cNvSpPr>
                <a:spLocks noChangeShapeType="1"/>
              </p:cNvSpPr>
              <p:nvPr/>
            </p:nvSpPr>
            <p:spPr bwMode="auto">
              <a:xfrm flipV="1">
                <a:off x="4995" y="3633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7" name="Line 87"/>
              <p:cNvSpPr>
                <a:spLocks noChangeShapeType="1"/>
              </p:cNvSpPr>
              <p:nvPr/>
            </p:nvSpPr>
            <p:spPr bwMode="auto">
              <a:xfrm flipV="1">
                <a:off x="5048" y="3627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8" name="Line 88"/>
              <p:cNvSpPr>
                <a:spLocks noChangeShapeType="1"/>
              </p:cNvSpPr>
              <p:nvPr/>
            </p:nvSpPr>
            <p:spPr bwMode="auto">
              <a:xfrm flipV="1">
                <a:off x="4995" y="362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89" name="Line 89"/>
              <p:cNvSpPr>
                <a:spLocks noChangeShapeType="1"/>
              </p:cNvSpPr>
              <p:nvPr/>
            </p:nvSpPr>
            <p:spPr bwMode="auto">
              <a:xfrm>
                <a:off x="5017" y="360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0" name="Line 90"/>
              <p:cNvSpPr>
                <a:spLocks noChangeShapeType="1"/>
              </p:cNvSpPr>
              <p:nvPr/>
            </p:nvSpPr>
            <p:spPr bwMode="auto">
              <a:xfrm flipV="1">
                <a:off x="4963" y="360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1" name="Line 91"/>
              <p:cNvSpPr>
                <a:spLocks noChangeShapeType="1"/>
              </p:cNvSpPr>
              <p:nvPr/>
            </p:nvSpPr>
            <p:spPr bwMode="auto">
              <a:xfrm flipV="1">
                <a:off x="5048" y="362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2" name="Line 92"/>
              <p:cNvSpPr>
                <a:spLocks noChangeShapeType="1"/>
              </p:cNvSpPr>
              <p:nvPr/>
            </p:nvSpPr>
            <p:spPr bwMode="auto">
              <a:xfrm flipV="1">
                <a:off x="5103" y="3616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3" name="Line 93"/>
              <p:cNvSpPr>
                <a:spLocks noChangeShapeType="1"/>
              </p:cNvSpPr>
              <p:nvPr/>
            </p:nvSpPr>
            <p:spPr bwMode="auto">
              <a:xfrm flipV="1">
                <a:off x="5048" y="361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4" name="Line 94"/>
              <p:cNvSpPr>
                <a:spLocks noChangeShapeType="1"/>
              </p:cNvSpPr>
              <p:nvPr/>
            </p:nvSpPr>
            <p:spPr bwMode="auto">
              <a:xfrm>
                <a:off x="5072" y="3596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5" name="Line 95"/>
              <p:cNvSpPr>
                <a:spLocks noChangeShapeType="1"/>
              </p:cNvSpPr>
              <p:nvPr/>
            </p:nvSpPr>
            <p:spPr bwMode="auto">
              <a:xfrm flipV="1">
                <a:off x="5019" y="3593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6" name="Line 96"/>
              <p:cNvSpPr>
                <a:spLocks noChangeShapeType="1"/>
              </p:cNvSpPr>
              <p:nvPr/>
            </p:nvSpPr>
            <p:spPr bwMode="auto">
              <a:xfrm flipV="1">
                <a:off x="5103" y="360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7" name="Line 97"/>
              <p:cNvSpPr>
                <a:spLocks noChangeShapeType="1"/>
              </p:cNvSpPr>
              <p:nvPr/>
            </p:nvSpPr>
            <p:spPr bwMode="auto">
              <a:xfrm flipV="1">
                <a:off x="5158" y="3604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8" name="Line 98"/>
              <p:cNvSpPr>
                <a:spLocks noChangeShapeType="1"/>
              </p:cNvSpPr>
              <p:nvPr/>
            </p:nvSpPr>
            <p:spPr bwMode="auto">
              <a:xfrm flipV="1">
                <a:off x="5103" y="360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99" name="Line 99"/>
              <p:cNvSpPr>
                <a:spLocks noChangeShapeType="1"/>
              </p:cNvSpPr>
              <p:nvPr/>
            </p:nvSpPr>
            <p:spPr bwMode="auto">
              <a:xfrm>
                <a:off x="5126" y="3584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0" name="Line 100"/>
              <p:cNvSpPr>
                <a:spLocks noChangeShapeType="1"/>
              </p:cNvSpPr>
              <p:nvPr/>
            </p:nvSpPr>
            <p:spPr bwMode="auto">
              <a:xfrm flipV="1">
                <a:off x="5072" y="3581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1" name="Line 101"/>
              <p:cNvSpPr>
                <a:spLocks noChangeShapeType="1"/>
              </p:cNvSpPr>
              <p:nvPr/>
            </p:nvSpPr>
            <p:spPr bwMode="auto">
              <a:xfrm flipV="1">
                <a:off x="5158" y="359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2" name="Line 102"/>
              <p:cNvSpPr>
                <a:spLocks noChangeShapeType="1"/>
              </p:cNvSpPr>
              <p:nvPr/>
            </p:nvSpPr>
            <p:spPr bwMode="auto">
              <a:xfrm flipV="1">
                <a:off x="5212" y="3591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3" name="Line 103"/>
              <p:cNvSpPr>
                <a:spLocks noChangeShapeType="1"/>
              </p:cNvSpPr>
              <p:nvPr/>
            </p:nvSpPr>
            <p:spPr bwMode="auto">
              <a:xfrm flipV="1">
                <a:off x="5158" y="359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4" name="Line 104"/>
              <p:cNvSpPr>
                <a:spLocks noChangeShapeType="1"/>
              </p:cNvSpPr>
              <p:nvPr/>
            </p:nvSpPr>
            <p:spPr bwMode="auto">
              <a:xfrm>
                <a:off x="5126" y="3584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5" name="Line 105"/>
              <p:cNvSpPr>
                <a:spLocks noChangeShapeType="1"/>
              </p:cNvSpPr>
              <p:nvPr/>
            </p:nvSpPr>
            <p:spPr bwMode="auto">
              <a:xfrm>
                <a:off x="5181" y="357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6" name="Line 106"/>
              <p:cNvSpPr>
                <a:spLocks noChangeShapeType="1"/>
              </p:cNvSpPr>
              <p:nvPr/>
            </p:nvSpPr>
            <p:spPr bwMode="auto">
              <a:xfrm flipV="1">
                <a:off x="5126" y="356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7" name="Line 107"/>
              <p:cNvSpPr>
                <a:spLocks noChangeShapeType="1"/>
              </p:cNvSpPr>
              <p:nvPr/>
            </p:nvSpPr>
            <p:spPr bwMode="auto">
              <a:xfrm flipV="1">
                <a:off x="5212" y="358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8" name="Line 108"/>
              <p:cNvSpPr>
                <a:spLocks noChangeShapeType="1"/>
              </p:cNvSpPr>
              <p:nvPr/>
            </p:nvSpPr>
            <p:spPr bwMode="auto">
              <a:xfrm flipV="1">
                <a:off x="5267" y="3578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09" name="Line 109"/>
              <p:cNvSpPr>
                <a:spLocks noChangeShapeType="1"/>
              </p:cNvSpPr>
              <p:nvPr/>
            </p:nvSpPr>
            <p:spPr bwMode="auto">
              <a:xfrm flipV="1">
                <a:off x="5212" y="357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0" name="Line 110"/>
              <p:cNvSpPr>
                <a:spLocks noChangeShapeType="1"/>
              </p:cNvSpPr>
              <p:nvPr/>
            </p:nvSpPr>
            <p:spPr bwMode="auto">
              <a:xfrm>
                <a:off x="5237" y="3561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1" name="Line 111"/>
              <p:cNvSpPr>
                <a:spLocks noChangeShapeType="1"/>
              </p:cNvSpPr>
              <p:nvPr/>
            </p:nvSpPr>
            <p:spPr bwMode="auto">
              <a:xfrm flipV="1">
                <a:off x="5181" y="3558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2" name="Line 112"/>
              <p:cNvSpPr>
                <a:spLocks noChangeShapeType="1"/>
              </p:cNvSpPr>
              <p:nvPr/>
            </p:nvSpPr>
            <p:spPr bwMode="auto">
              <a:xfrm flipV="1">
                <a:off x="5267" y="356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3" name="Line 113"/>
              <p:cNvSpPr>
                <a:spLocks noChangeShapeType="1"/>
              </p:cNvSpPr>
              <p:nvPr/>
            </p:nvSpPr>
            <p:spPr bwMode="auto">
              <a:xfrm flipV="1">
                <a:off x="5322" y="356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4" name="Line 114"/>
              <p:cNvSpPr>
                <a:spLocks noChangeShapeType="1"/>
              </p:cNvSpPr>
              <p:nvPr/>
            </p:nvSpPr>
            <p:spPr bwMode="auto">
              <a:xfrm flipV="1">
                <a:off x="5267" y="3566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5" name="Line 115"/>
              <p:cNvSpPr>
                <a:spLocks noChangeShapeType="1"/>
              </p:cNvSpPr>
              <p:nvPr/>
            </p:nvSpPr>
            <p:spPr bwMode="auto">
              <a:xfrm>
                <a:off x="5237" y="3561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6" name="Line 116"/>
              <p:cNvSpPr>
                <a:spLocks noChangeShapeType="1"/>
              </p:cNvSpPr>
              <p:nvPr/>
            </p:nvSpPr>
            <p:spPr bwMode="auto">
              <a:xfrm>
                <a:off x="5289" y="3547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7" name="Line 117"/>
              <p:cNvSpPr>
                <a:spLocks noChangeShapeType="1"/>
              </p:cNvSpPr>
              <p:nvPr/>
            </p:nvSpPr>
            <p:spPr bwMode="auto">
              <a:xfrm flipV="1">
                <a:off x="5237" y="3543"/>
                <a:ext cx="5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8" name="Line 118"/>
              <p:cNvSpPr>
                <a:spLocks noChangeShapeType="1"/>
              </p:cNvSpPr>
              <p:nvPr/>
            </p:nvSpPr>
            <p:spPr bwMode="auto">
              <a:xfrm flipV="1">
                <a:off x="5322" y="3558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19" name="Line 119"/>
              <p:cNvSpPr>
                <a:spLocks noChangeShapeType="1"/>
              </p:cNvSpPr>
              <p:nvPr/>
            </p:nvSpPr>
            <p:spPr bwMode="auto">
              <a:xfrm flipV="1">
                <a:off x="5376" y="3553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0" name="Line 120"/>
              <p:cNvSpPr>
                <a:spLocks noChangeShapeType="1"/>
              </p:cNvSpPr>
              <p:nvPr/>
            </p:nvSpPr>
            <p:spPr bwMode="auto">
              <a:xfrm flipV="1">
                <a:off x="5322" y="355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1" name="Line 121"/>
              <p:cNvSpPr>
                <a:spLocks noChangeShapeType="1"/>
              </p:cNvSpPr>
              <p:nvPr/>
            </p:nvSpPr>
            <p:spPr bwMode="auto">
              <a:xfrm>
                <a:off x="5344" y="3536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2" name="Line 122"/>
              <p:cNvSpPr>
                <a:spLocks noChangeShapeType="1"/>
              </p:cNvSpPr>
              <p:nvPr/>
            </p:nvSpPr>
            <p:spPr bwMode="auto">
              <a:xfrm flipV="1">
                <a:off x="5289" y="3532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3" name="Line 123"/>
              <p:cNvSpPr>
                <a:spLocks noChangeShapeType="1"/>
              </p:cNvSpPr>
              <p:nvPr/>
            </p:nvSpPr>
            <p:spPr bwMode="auto">
              <a:xfrm flipV="1">
                <a:off x="5376" y="354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4" name="Line 124"/>
              <p:cNvSpPr>
                <a:spLocks noChangeShapeType="1"/>
              </p:cNvSpPr>
              <p:nvPr/>
            </p:nvSpPr>
            <p:spPr bwMode="auto">
              <a:xfrm flipV="1">
                <a:off x="5431" y="3540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5" name="Line 125"/>
              <p:cNvSpPr>
                <a:spLocks noChangeShapeType="1"/>
              </p:cNvSpPr>
              <p:nvPr/>
            </p:nvSpPr>
            <p:spPr bwMode="auto">
              <a:xfrm flipV="1">
                <a:off x="5376" y="354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6" name="Line 126"/>
              <p:cNvSpPr>
                <a:spLocks noChangeShapeType="1"/>
              </p:cNvSpPr>
              <p:nvPr/>
            </p:nvSpPr>
            <p:spPr bwMode="auto">
              <a:xfrm>
                <a:off x="5344" y="3536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7" name="Line 127"/>
              <p:cNvSpPr>
                <a:spLocks noChangeShapeType="1"/>
              </p:cNvSpPr>
              <p:nvPr/>
            </p:nvSpPr>
            <p:spPr bwMode="auto">
              <a:xfrm>
                <a:off x="5399" y="352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8" name="Line 128"/>
              <p:cNvSpPr>
                <a:spLocks noChangeShapeType="1"/>
              </p:cNvSpPr>
              <p:nvPr/>
            </p:nvSpPr>
            <p:spPr bwMode="auto">
              <a:xfrm flipV="1">
                <a:off x="5344" y="3520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29" name="Line 129"/>
              <p:cNvSpPr>
                <a:spLocks noChangeShapeType="1"/>
              </p:cNvSpPr>
              <p:nvPr/>
            </p:nvSpPr>
            <p:spPr bwMode="auto">
              <a:xfrm flipV="1">
                <a:off x="5431" y="3532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0" name="Line 130"/>
              <p:cNvSpPr>
                <a:spLocks noChangeShapeType="1"/>
              </p:cNvSpPr>
              <p:nvPr/>
            </p:nvSpPr>
            <p:spPr bwMode="auto">
              <a:xfrm flipV="1">
                <a:off x="5487" y="3526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1" name="Line 131"/>
              <p:cNvSpPr>
                <a:spLocks noChangeShapeType="1"/>
              </p:cNvSpPr>
              <p:nvPr/>
            </p:nvSpPr>
            <p:spPr bwMode="auto">
              <a:xfrm flipV="1">
                <a:off x="5431" y="3526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2" name="Line 132"/>
              <p:cNvSpPr>
                <a:spLocks noChangeShapeType="1"/>
              </p:cNvSpPr>
              <p:nvPr/>
            </p:nvSpPr>
            <p:spPr bwMode="auto">
              <a:xfrm>
                <a:off x="5399" y="3521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3" name="Line 133"/>
              <p:cNvSpPr>
                <a:spLocks noChangeShapeType="1"/>
              </p:cNvSpPr>
              <p:nvPr/>
            </p:nvSpPr>
            <p:spPr bwMode="auto">
              <a:xfrm flipV="1">
                <a:off x="5399" y="3517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4" name="Line 134"/>
              <p:cNvSpPr>
                <a:spLocks noChangeShapeType="1"/>
              </p:cNvSpPr>
              <p:nvPr/>
            </p:nvSpPr>
            <p:spPr bwMode="auto">
              <a:xfrm>
                <a:off x="5453" y="3508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5" name="Line 135"/>
              <p:cNvSpPr>
                <a:spLocks noChangeShapeType="1"/>
              </p:cNvSpPr>
              <p:nvPr/>
            </p:nvSpPr>
            <p:spPr bwMode="auto">
              <a:xfrm flipV="1">
                <a:off x="5399" y="3504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6" name="Line 136"/>
              <p:cNvSpPr>
                <a:spLocks noChangeShapeType="1"/>
              </p:cNvSpPr>
              <p:nvPr/>
            </p:nvSpPr>
            <p:spPr bwMode="auto">
              <a:xfrm flipV="1">
                <a:off x="5487" y="3520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7" name="Line 137"/>
              <p:cNvSpPr>
                <a:spLocks noChangeShapeType="1"/>
              </p:cNvSpPr>
              <p:nvPr/>
            </p:nvSpPr>
            <p:spPr bwMode="auto">
              <a:xfrm flipV="1">
                <a:off x="5539" y="3514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8" name="Line 138"/>
              <p:cNvSpPr>
                <a:spLocks noChangeShapeType="1"/>
              </p:cNvSpPr>
              <p:nvPr/>
            </p:nvSpPr>
            <p:spPr bwMode="auto">
              <a:xfrm flipV="1">
                <a:off x="5487" y="3514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39" name="Line 139"/>
              <p:cNvSpPr>
                <a:spLocks noChangeShapeType="1"/>
              </p:cNvSpPr>
              <p:nvPr/>
            </p:nvSpPr>
            <p:spPr bwMode="auto">
              <a:xfrm>
                <a:off x="5508" y="349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0" name="Line 140"/>
              <p:cNvSpPr>
                <a:spLocks noChangeShapeType="1"/>
              </p:cNvSpPr>
              <p:nvPr/>
            </p:nvSpPr>
            <p:spPr bwMode="auto">
              <a:xfrm flipV="1">
                <a:off x="5455" y="3492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1" name="Line 141"/>
              <p:cNvSpPr>
                <a:spLocks noChangeShapeType="1"/>
              </p:cNvSpPr>
              <p:nvPr/>
            </p:nvSpPr>
            <p:spPr bwMode="auto">
              <a:xfrm flipV="1">
                <a:off x="5539" y="350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2" name="Line 142"/>
              <p:cNvSpPr>
                <a:spLocks noChangeShapeType="1"/>
              </p:cNvSpPr>
              <p:nvPr/>
            </p:nvSpPr>
            <p:spPr bwMode="auto">
              <a:xfrm flipV="1">
                <a:off x="5594" y="3501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3" name="Line 143"/>
              <p:cNvSpPr>
                <a:spLocks noChangeShapeType="1"/>
              </p:cNvSpPr>
              <p:nvPr/>
            </p:nvSpPr>
            <p:spPr bwMode="auto">
              <a:xfrm flipV="1">
                <a:off x="5539" y="350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4" name="Line 144"/>
              <p:cNvSpPr>
                <a:spLocks noChangeShapeType="1"/>
              </p:cNvSpPr>
              <p:nvPr/>
            </p:nvSpPr>
            <p:spPr bwMode="auto">
              <a:xfrm>
                <a:off x="5508" y="349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5" name="Line 145"/>
              <p:cNvSpPr>
                <a:spLocks noChangeShapeType="1"/>
              </p:cNvSpPr>
              <p:nvPr/>
            </p:nvSpPr>
            <p:spPr bwMode="auto">
              <a:xfrm>
                <a:off x="5564" y="348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6" name="Line 146"/>
              <p:cNvSpPr>
                <a:spLocks noChangeShapeType="1"/>
              </p:cNvSpPr>
              <p:nvPr/>
            </p:nvSpPr>
            <p:spPr bwMode="auto">
              <a:xfrm flipV="1">
                <a:off x="5508" y="3479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7" name="Line 147"/>
              <p:cNvSpPr>
                <a:spLocks noChangeShapeType="1"/>
              </p:cNvSpPr>
              <p:nvPr/>
            </p:nvSpPr>
            <p:spPr bwMode="auto">
              <a:xfrm flipV="1">
                <a:off x="5594" y="3494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8" name="Line 148"/>
              <p:cNvSpPr>
                <a:spLocks noChangeShapeType="1"/>
              </p:cNvSpPr>
              <p:nvPr/>
            </p:nvSpPr>
            <p:spPr bwMode="auto">
              <a:xfrm flipV="1">
                <a:off x="5650" y="3488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49" name="Line 149"/>
              <p:cNvSpPr>
                <a:spLocks noChangeShapeType="1"/>
              </p:cNvSpPr>
              <p:nvPr/>
            </p:nvSpPr>
            <p:spPr bwMode="auto">
              <a:xfrm flipV="1">
                <a:off x="5594" y="348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0" name="Line 150"/>
              <p:cNvSpPr>
                <a:spLocks noChangeShapeType="1"/>
              </p:cNvSpPr>
              <p:nvPr/>
            </p:nvSpPr>
            <p:spPr bwMode="auto">
              <a:xfrm>
                <a:off x="5564" y="348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1" name="Line 151"/>
              <p:cNvSpPr>
                <a:spLocks noChangeShapeType="1"/>
              </p:cNvSpPr>
              <p:nvPr/>
            </p:nvSpPr>
            <p:spPr bwMode="auto">
              <a:xfrm flipV="1">
                <a:off x="5564" y="3478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2" name="Line 152"/>
              <p:cNvSpPr>
                <a:spLocks noChangeShapeType="1"/>
              </p:cNvSpPr>
              <p:nvPr/>
            </p:nvSpPr>
            <p:spPr bwMode="auto">
              <a:xfrm>
                <a:off x="5618" y="347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3" name="Line 153"/>
              <p:cNvSpPr>
                <a:spLocks noChangeShapeType="1"/>
              </p:cNvSpPr>
              <p:nvPr/>
            </p:nvSpPr>
            <p:spPr bwMode="auto">
              <a:xfrm flipV="1">
                <a:off x="5564" y="346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4" name="Line 154"/>
              <p:cNvSpPr>
                <a:spLocks noChangeShapeType="1"/>
              </p:cNvSpPr>
              <p:nvPr/>
            </p:nvSpPr>
            <p:spPr bwMode="auto">
              <a:xfrm flipV="1">
                <a:off x="5650" y="3482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5" name="Line 155"/>
              <p:cNvSpPr>
                <a:spLocks noChangeShapeType="1"/>
              </p:cNvSpPr>
              <p:nvPr/>
            </p:nvSpPr>
            <p:spPr bwMode="auto">
              <a:xfrm flipV="1">
                <a:off x="5703" y="3470"/>
                <a:ext cx="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6" name="Line 156"/>
              <p:cNvSpPr>
                <a:spLocks noChangeShapeType="1"/>
              </p:cNvSpPr>
              <p:nvPr/>
            </p:nvSpPr>
            <p:spPr bwMode="auto">
              <a:xfrm flipV="1">
                <a:off x="5650" y="3470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7" name="Line 157"/>
              <p:cNvSpPr>
                <a:spLocks noChangeShapeType="1"/>
              </p:cNvSpPr>
              <p:nvPr/>
            </p:nvSpPr>
            <p:spPr bwMode="auto">
              <a:xfrm flipV="1">
                <a:off x="5650" y="3484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8" name="Line 158"/>
              <p:cNvSpPr>
                <a:spLocks noChangeShapeType="1"/>
              </p:cNvSpPr>
              <p:nvPr/>
            </p:nvSpPr>
            <p:spPr bwMode="auto">
              <a:xfrm>
                <a:off x="5618" y="3467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59" name="Line 159"/>
              <p:cNvSpPr>
                <a:spLocks noChangeShapeType="1"/>
              </p:cNvSpPr>
              <p:nvPr/>
            </p:nvSpPr>
            <p:spPr bwMode="auto">
              <a:xfrm flipV="1">
                <a:off x="5618" y="346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0" name="Line 160"/>
              <p:cNvSpPr>
                <a:spLocks noChangeShapeType="1"/>
              </p:cNvSpPr>
              <p:nvPr/>
            </p:nvSpPr>
            <p:spPr bwMode="auto">
              <a:xfrm>
                <a:off x="5673" y="3453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1" name="Line 161"/>
              <p:cNvSpPr>
                <a:spLocks noChangeShapeType="1"/>
              </p:cNvSpPr>
              <p:nvPr/>
            </p:nvSpPr>
            <p:spPr bwMode="auto">
              <a:xfrm flipV="1">
                <a:off x="5618" y="3449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2" name="Line 162"/>
              <p:cNvSpPr>
                <a:spLocks noChangeShapeType="1"/>
              </p:cNvSpPr>
              <p:nvPr/>
            </p:nvSpPr>
            <p:spPr bwMode="auto">
              <a:xfrm flipV="1">
                <a:off x="5703" y="3469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3" name="Line 163"/>
              <p:cNvSpPr>
                <a:spLocks noChangeShapeType="1"/>
              </p:cNvSpPr>
              <p:nvPr/>
            </p:nvSpPr>
            <p:spPr bwMode="auto">
              <a:xfrm flipV="1">
                <a:off x="5759" y="3460"/>
                <a:ext cx="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4" name="Line 164"/>
              <p:cNvSpPr>
                <a:spLocks noChangeShapeType="1"/>
              </p:cNvSpPr>
              <p:nvPr/>
            </p:nvSpPr>
            <p:spPr bwMode="auto">
              <a:xfrm flipV="1">
                <a:off x="5703" y="3460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5" name="Line 165"/>
              <p:cNvSpPr>
                <a:spLocks noChangeShapeType="1"/>
              </p:cNvSpPr>
              <p:nvPr/>
            </p:nvSpPr>
            <p:spPr bwMode="auto">
              <a:xfrm>
                <a:off x="5728" y="344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6" name="Line 166"/>
              <p:cNvSpPr>
                <a:spLocks noChangeShapeType="1"/>
              </p:cNvSpPr>
              <p:nvPr/>
            </p:nvSpPr>
            <p:spPr bwMode="auto">
              <a:xfrm flipV="1">
                <a:off x="5673" y="343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7" name="AutoShape 167"/>
              <p:cNvSpPr>
                <a:spLocks noChangeArrowheads="1"/>
              </p:cNvSpPr>
              <p:nvPr/>
            </p:nvSpPr>
            <p:spPr bwMode="auto">
              <a:xfrm>
                <a:off x="4332" y="3744"/>
                <a:ext cx="32" cy="20"/>
              </a:xfrm>
              <a:custGeom>
                <a:avLst/>
                <a:gdLst>
                  <a:gd name="T0" fmla="*/ 0 w 32"/>
                  <a:gd name="T1" fmla="*/ 0 h 20"/>
                  <a:gd name="T2" fmla="*/ 32 w 32"/>
                  <a:gd name="T3" fmla="*/ 20 h 20"/>
                  <a:gd name="T4" fmla="*/ 0 w 32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0"/>
                  <a:gd name="T11" fmla="*/ 32 w 32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0">
                    <a:moveTo>
                      <a:pt x="0" y="0"/>
                    </a:moveTo>
                    <a:lnTo>
                      <a:pt x="32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568" name="Line 168"/>
              <p:cNvSpPr>
                <a:spLocks noChangeShapeType="1"/>
              </p:cNvSpPr>
              <p:nvPr/>
            </p:nvSpPr>
            <p:spPr bwMode="auto">
              <a:xfrm>
                <a:off x="4332" y="374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69" name="AutoShape 169"/>
              <p:cNvSpPr>
                <a:spLocks noChangeArrowheads="1"/>
              </p:cNvSpPr>
              <p:nvPr/>
            </p:nvSpPr>
            <p:spPr bwMode="auto">
              <a:xfrm>
                <a:off x="4332" y="3577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32 w 32"/>
                  <a:gd name="T3" fmla="*/ 23 h 23"/>
                  <a:gd name="T4" fmla="*/ 0 w 32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3"/>
                  <a:gd name="T11" fmla="*/ 32 w 32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3">
                    <a:moveTo>
                      <a:pt x="0" y="0"/>
                    </a:moveTo>
                    <a:lnTo>
                      <a:pt x="3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570" name="Line 170"/>
              <p:cNvSpPr>
                <a:spLocks noChangeShapeType="1"/>
              </p:cNvSpPr>
              <p:nvPr/>
            </p:nvSpPr>
            <p:spPr bwMode="auto">
              <a:xfrm>
                <a:off x="4332" y="3577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1" name="AutoShape 171"/>
              <p:cNvSpPr>
                <a:spLocks noChangeArrowheads="1"/>
              </p:cNvSpPr>
              <p:nvPr/>
            </p:nvSpPr>
            <p:spPr bwMode="auto">
              <a:xfrm>
                <a:off x="4332" y="3577"/>
                <a:ext cx="1" cy="166"/>
              </a:xfrm>
              <a:custGeom>
                <a:avLst/>
                <a:gdLst>
                  <a:gd name="T0" fmla="*/ 0 w 1"/>
                  <a:gd name="T1" fmla="*/ 166 h 167"/>
                  <a:gd name="T2" fmla="*/ 0 w 1"/>
                  <a:gd name="T3" fmla="*/ 0 h 167"/>
                  <a:gd name="T4" fmla="*/ 0 w 1"/>
                  <a:gd name="T5" fmla="*/ 166 h 16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67"/>
                  <a:gd name="T11" fmla="*/ 1 w 1"/>
                  <a:gd name="T12" fmla="*/ 167 h 1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67">
                    <a:moveTo>
                      <a:pt x="0" y="167"/>
                    </a:moveTo>
                    <a:lnTo>
                      <a:pt x="0" y="0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572" name="Line 172"/>
              <p:cNvSpPr>
                <a:spLocks noChangeShapeType="1"/>
              </p:cNvSpPr>
              <p:nvPr/>
            </p:nvSpPr>
            <p:spPr bwMode="auto">
              <a:xfrm flipV="1">
                <a:off x="4332" y="3575"/>
                <a:ext cx="1" cy="17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3" name="AutoShape 173"/>
              <p:cNvSpPr>
                <a:spLocks noChangeArrowheads="1"/>
              </p:cNvSpPr>
              <p:nvPr/>
            </p:nvSpPr>
            <p:spPr bwMode="auto">
              <a:xfrm>
                <a:off x="4332" y="3571"/>
                <a:ext cx="32" cy="6"/>
              </a:xfrm>
              <a:custGeom>
                <a:avLst/>
                <a:gdLst>
                  <a:gd name="T0" fmla="*/ 0 w 32"/>
                  <a:gd name="T1" fmla="*/ 6 h 6"/>
                  <a:gd name="T2" fmla="*/ 32 w 32"/>
                  <a:gd name="T3" fmla="*/ 0 h 6"/>
                  <a:gd name="T4" fmla="*/ 0 w 3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6"/>
                  <a:gd name="T11" fmla="*/ 32 w 3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6">
                    <a:moveTo>
                      <a:pt x="0" y="6"/>
                    </a:moveTo>
                    <a:lnTo>
                      <a:pt x="3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574" name="Line 174"/>
              <p:cNvSpPr>
                <a:spLocks noChangeShapeType="1"/>
              </p:cNvSpPr>
              <p:nvPr/>
            </p:nvSpPr>
            <p:spPr bwMode="auto">
              <a:xfrm flipV="1">
                <a:off x="4332" y="3568"/>
                <a:ext cx="32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5" name="Line 175"/>
              <p:cNvSpPr>
                <a:spLocks noChangeShapeType="1"/>
              </p:cNvSpPr>
              <p:nvPr/>
            </p:nvSpPr>
            <p:spPr bwMode="auto">
              <a:xfrm>
                <a:off x="4605" y="3665"/>
                <a:ext cx="15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6" name="Line 176"/>
              <p:cNvSpPr>
                <a:spLocks noChangeShapeType="1"/>
              </p:cNvSpPr>
              <p:nvPr/>
            </p:nvSpPr>
            <p:spPr bwMode="auto">
              <a:xfrm flipV="1">
                <a:off x="4582" y="3662"/>
                <a:ext cx="23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7" name="Line 177"/>
              <p:cNvSpPr>
                <a:spLocks noChangeShapeType="1"/>
              </p:cNvSpPr>
              <p:nvPr/>
            </p:nvSpPr>
            <p:spPr bwMode="auto">
              <a:xfrm>
                <a:off x="4659" y="3657"/>
                <a:ext cx="24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8" name="Line 178"/>
              <p:cNvSpPr>
                <a:spLocks noChangeShapeType="1"/>
              </p:cNvSpPr>
              <p:nvPr/>
            </p:nvSpPr>
            <p:spPr bwMode="auto">
              <a:xfrm flipV="1">
                <a:off x="4608" y="3654"/>
                <a:ext cx="52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79" name="Line 179"/>
              <p:cNvSpPr>
                <a:spLocks noChangeShapeType="1"/>
              </p:cNvSpPr>
              <p:nvPr/>
            </p:nvSpPr>
            <p:spPr bwMode="auto">
              <a:xfrm>
                <a:off x="4715" y="3646"/>
                <a:ext cx="2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0" name="Line 180"/>
              <p:cNvSpPr>
                <a:spLocks noChangeShapeType="1"/>
              </p:cNvSpPr>
              <p:nvPr/>
            </p:nvSpPr>
            <p:spPr bwMode="auto">
              <a:xfrm flipV="1">
                <a:off x="4663" y="3643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1" name="Line 181"/>
              <p:cNvSpPr>
                <a:spLocks noChangeShapeType="1"/>
              </p:cNvSpPr>
              <p:nvPr/>
            </p:nvSpPr>
            <p:spPr bwMode="auto">
              <a:xfrm>
                <a:off x="4768" y="3633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2" name="Line 182"/>
              <p:cNvSpPr>
                <a:spLocks noChangeShapeType="1"/>
              </p:cNvSpPr>
              <p:nvPr/>
            </p:nvSpPr>
            <p:spPr bwMode="auto">
              <a:xfrm flipV="1">
                <a:off x="4715" y="3630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3" name="Line 183"/>
              <p:cNvSpPr>
                <a:spLocks noChangeShapeType="1"/>
              </p:cNvSpPr>
              <p:nvPr/>
            </p:nvSpPr>
            <p:spPr bwMode="auto">
              <a:xfrm>
                <a:off x="4823" y="3623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4" name="Line 184"/>
              <p:cNvSpPr>
                <a:spLocks noChangeShapeType="1"/>
              </p:cNvSpPr>
              <p:nvPr/>
            </p:nvSpPr>
            <p:spPr bwMode="auto">
              <a:xfrm flipV="1">
                <a:off x="4772" y="3620"/>
                <a:ext cx="51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5" name="Line 185"/>
              <p:cNvSpPr>
                <a:spLocks noChangeShapeType="1"/>
              </p:cNvSpPr>
              <p:nvPr/>
            </p:nvSpPr>
            <p:spPr bwMode="auto">
              <a:xfrm>
                <a:off x="4878" y="3612"/>
                <a:ext cx="28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6" name="Line 186"/>
              <p:cNvSpPr>
                <a:spLocks noChangeShapeType="1"/>
              </p:cNvSpPr>
              <p:nvPr/>
            </p:nvSpPr>
            <p:spPr bwMode="auto">
              <a:xfrm flipV="1">
                <a:off x="4823" y="360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7" name="Line 187"/>
              <p:cNvSpPr>
                <a:spLocks noChangeShapeType="1"/>
              </p:cNvSpPr>
              <p:nvPr/>
            </p:nvSpPr>
            <p:spPr bwMode="auto">
              <a:xfrm>
                <a:off x="4931" y="3600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8" name="Line 188"/>
              <p:cNvSpPr>
                <a:spLocks noChangeShapeType="1"/>
              </p:cNvSpPr>
              <p:nvPr/>
            </p:nvSpPr>
            <p:spPr bwMode="auto">
              <a:xfrm flipV="1">
                <a:off x="4878" y="359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89" name="Line 189"/>
              <p:cNvSpPr>
                <a:spLocks noChangeShapeType="1"/>
              </p:cNvSpPr>
              <p:nvPr/>
            </p:nvSpPr>
            <p:spPr bwMode="auto">
              <a:xfrm>
                <a:off x="4987" y="3588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0" name="Line 190"/>
              <p:cNvSpPr>
                <a:spLocks noChangeShapeType="1"/>
              </p:cNvSpPr>
              <p:nvPr/>
            </p:nvSpPr>
            <p:spPr bwMode="auto">
              <a:xfrm flipV="1">
                <a:off x="4933" y="358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1" name="Line 191"/>
              <p:cNvSpPr>
                <a:spLocks noChangeShapeType="1"/>
              </p:cNvSpPr>
              <p:nvPr/>
            </p:nvSpPr>
            <p:spPr bwMode="auto">
              <a:xfrm>
                <a:off x="4987" y="3588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2" name="Line 192"/>
              <p:cNvSpPr>
                <a:spLocks noChangeShapeType="1"/>
              </p:cNvSpPr>
              <p:nvPr/>
            </p:nvSpPr>
            <p:spPr bwMode="auto">
              <a:xfrm>
                <a:off x="5042" y="3575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3" name="Line 193"/>
              <p:cNvSpPr>
                <a:spLocks noChangeShapeType="1"/>
              </p:cNvSpPr>
              <p:nvPr/>
            </p:nvSpPr>
            <p:spPr bwMode="auto">
              <a:xfrm flipV="1">
                <a:off x="4987" y="357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4" name="Line 194"/>
              <p:cNvSpPr>
                <a:spLocks noChangeShapeType="1"/>
              </p:cNvSpPr>
              <p:nvPr/>
            </p:nvSpPr>
            <p:spPr bwMode="auto">
              <a:xfrm>
                <a:off x="5094" y="356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5" name="Line 195"/>
              <p:cNvSpPr>
                <a:spLocks noChangeShapeType="1"/>
              </p:cNvSpPr>
              <p:nvPr/>
            </p:nvSpPr>
            <p:spPr bwMode="auto">
              <a:xfrm flipV="1">
                <a:off x="5042" y="3561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6" name="Line 196"/>
              <p:cNvSpPr>
                <a:spLocks noChangeShapeType="1"/>
              </p:cNvSpPr>
              <p:nvPr/>
            </p:nvSpPr>
            <p:spPr bwMode="auto">
              <a:xfrm>
                <a:off x="5094" y="356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7" name="Line 197"/>
              <p:cNvSpPr>
                <a:spLocks noChangeShapeType="1"/>
              </p:cNvSpPr>
              <p:nvPr/>
            </p:nvSpPr>
            <p:spPr bwMode="auto">
              <a:xfrm>
                <a:off x="5149" y="355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8" name="Line 198"/>
              <p:cNvSpPr>
                <a:spLocks noChangeShapeType="1"/>
              </p:cNvSpPr>
              <p:nvPr/>
            </p:nvSpPr>
            <p:spPr bwMode="auto">
              <a:xfrm flipV="1">
                <a:off x="5094" y="354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99" name="Line 199"/>
              <p:cNvSpPr>
                <a:spLocks noChangeShapeType="1"/>
              </p:cNvSpPr>
              <p:nvPr/>
            </p:nvSpPr>
            <p:spPr bwMode="auto">
              <a:xfrm>
                <a:off x="5203" y="354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00" name="Line 200"/>
              <p:cNvSpPr>
                <a:spLocks noChangeShapeType="1"/>
              </p:cNvSpPr>
              <p:nvPr/>
            </p:nvSpPr>
            <p:spPr bwMode="auto">
              <a:xfrm flipV="1">
                <a:off x="5149" y="353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01" name="Line 201"/>
              <p:cNvSpPr>
                <a:spLocks noChangeShapeType="1"/>
              </p:cNvSpPr>
              <p:nvPr/>
            </p:nvSpPr>
            <p:spPr bwMode="auto">
              <a:xfrm flipV="1">
                <a:off x="5237" y="3543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4" name="Group 202"/>
            <p:cNvGrpSpPr>
              <a:grpSpLocks/>
            </p:cNvGrpSpPr>
            <p:nvPr/>
          </p:nvGrpSpPr>
          <p:grpSpPr bwMode="auto">
            <a:xfrm>
              <a:off x="4237" y="3379"/>
              <a:ext cx="1490" cy="365"/>
              <a:chOff x="4237" y="3379"/>
              <a:chExt cx="1490" cy="365"/>
            </a:xfrm>
          </p:grpSpPr>
          <p:sp>
            <p:nvSpPr>
              <p:cNvPr id="181203" name="Line 203"/>
              <p:cNvSpPr>
                <a:spLocks noChangeShapeType="1"/>
              </p:cNvSpPr>
              <p:nvPr/>
            </p:nvSpPr>
            <p:spPr bwMode="auto">
              <a:xfrm flipV="1">
                <a:off x="5237" y="3557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4" name="Line 204"/>
              <p:cNvSpPr>
                <a:spLocks noChangeShapeType="1"/>
              </p:cNvSpPr>
              <p:nvPr/>
            </p:nvSpPr>
            <p:spPr bwMode="auto">
              <a:xfrm>
                <a:off x="5203" y="3539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5" name="Line 205"/>
              <p:cNvSpPr>
                <a:spLocks noChangeShapeType="1"/>
              </p:cNvSpPr>
              <p:nvPr/>
            </p:nvSpPr>
            <p:spPr bwMode="auto">
              <a:xfrm flipV="1">
                <a:off x="5203" y="353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6" name="Line 206"/>
              <p:cNvSpPr>
                <a:spLocks noChangeShapeType="1"/>
              </p:cNvSpPr>
              <p:nvPr/>
            </p:nvSpPr>
            <p:spPr bwMode="auto">
              <a:xfrm>
                <a:off x="5258" y="352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7" name="Line 207"/>
              <p:cNvSpPr>
                <a:spLocks noChangeShapeType="1"/>
              </p:cNvSpPr>
              <p:nvPr/>
            </p:nvSpPr>
            <p:spPr bwMode="auto">
              <a:xfrm flipV="1">
                <a:off x="5203" y="352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8" name="Line 208"/>
              <p:cNvSpPr>
                <a:spLocks noChangeShapeType="1"/>
              </p:cNvSpPr>
              <p:nvPr/>
            </p:nvSpPr>
            <p:spPr bwMode="auto">
              <a:xfrm flipV="1">
                <a:off x="5289" y="3534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9" name="Line 209"/>
              <p:cNvSpPr>
                <a:spLocks noChangeShapeType="1"/>
              </p:cNvSpPr>
              <p:nvPr/>
            </p:nvSpPr>
            <p:spPr bwMode="auto">
              <a:xfrm>
                <a:off x="5258" y="352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0" name="Line 210"/>
              <p:cNvSpPr>
                <a:spLocks noChangeShapeType="1"/>
              </p:cNvSpPr>
              <p:nvPr/>
            </p:nvSpPr>
            <p:spPr bwMode="auto">
              <a:xfrm>
                <a:off x="5314" y="351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1" name="Line 211"/>
              <p:cNvSpPr>
                <a:spLocks noChangeShapeType="1"/>
              </p:cNvSpPr>
              <p:nvPr/>
            </p:nvSpPr>
            <p:spPr bwMode="auto">
              <a:xfrm flipV="1">
                <a:off x="5258" y="351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2" name="Line 212"/>
              <p:cNvSpPr>
                <a:spLocks noChangeShapeType="1"/>
              </p:cNvSpPr>
              <p:nvPr/>
            </p:nvSpPr>
            <p:spPr bwMode="auto">
              <a:xfrm flipV="1">
                <a:off x="5344" y="352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3" name="Line 213"/>
              <p:cNvSpPr>
                <a:spLocks noChangeShapeType="1"/>
              </p:cNvSpPr>
              <p:nvPr/>
            </p:nvSpPr>
            <p:spPr bwMode="auto">
              <a:xfrm>
                <a:off x="5367" y="350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4" name="Line 214"/>
              <p:cNvSpPr>
                <a:spLocks noChangeShapeType="1"/>
              </p:cNvSpPr>
              <p:nvPr/>
            </p:nvSpPr>
            <p:spPr bwMode="auto">
              <a:xfrm flipV="1">
                <a:off x="5314" y="3499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5" name="Line 215"/>
              <p:cNvSpPr>
                <a:spLocks noChangeShapeType="1"/>
              </p:cNvSpPr>
              <p:nvPr/>
            </p:nvSpPr>
            <p:spPr bwMode="auto">
              <a:xfrm>
                <a:off x="5423" y="3491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6" name="Line 216"/>
              <p:cNvSpPr>
                <a:spLocks noChangeShapeType="1"/>
              </p:cNvSpPr>
              <p:nvPr/>
            </p:nvSpPr>
            <p:spPr bwMode="auto">
              <a:xfrm flipV="1">
                <a:off x="5369" y="348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7" name="Line 217"/>
              <p:cNvSpPr>
                <a:spLocks noChangeShapeType="1"/>
              </p:cNvSpPr>
              <p:nvPr/>
            </p:nvSpPr>
            <p:spPr bwMode="auto">
              <a:xfrm flipV="1">
                <a:off x="5453" y="349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8" name="Line 218"/>
              <p:cNvSpPr>
                <a:spLocks noChangeShapeType="1"/>
              </p:cNvSpPr>
              <p:nvPr/>
            </p:nvSpPr>
            <p:spPr bwMode="auto">
              <a:xfrm>
                <a:off x="5423" y="3488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19" name="Line 219"/>
              <p:cNvSpPr>
                <a:spLocks noChangeShapeType="1"/>
              </p:cNvSpPr>
              <p:nvPr/>
            </p:nvSpPr>
            <p:spPr bwMode="auto">
              <a:xfrm flipV="1">
                <a:off x="5423" y="3484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0" name="Line 220"/>
              <p:cNvSpPr>
                <a:spLocks noChangeShapeType="1"/>
              </p:cNvSpPr>
              <p:nvPr/>
            </p:nvSpPr>
            <p:spPr bwMode="auto">
              <a:xfrm>
                <a:off x="5478" y="3475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1" name="Line 221"/>
              <p:cNvSpPr>
                <a:spLocks noChangeShapeType="1"/>
              </p:cNvSpPr>
              <p:nvPr/>
            </p:nvSpPr>
            <p:spPr bwMode="auto">
              <a:xfrm flipV="1">
                <a:off x="5423" y="347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2" name="Line 222"/>
              <p:cNvSpPr>
                <a:spLocks noChangeShapeType="1"/>
              </p:cNvSpPr>
              <p:nvPr/>
            </p:nvSpPr>
            <p:spPr bwMode="auto">
              <a:xfrm flipV="1">
                <a:off x="5508" y="3481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3" name="Line 223"/>
              <p:cNvSpPr>
                <a:spLocks noChangeShapeType="1"/>
              </p:cNvSpPr>
              <p:nvPr/>
            </p:nvSpPr>
            <p:spPr bwMode="auto">
              <a:xfrm flipV="1">
                <a:off x="5508" y="3491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4" name="Line 224"/>
              <p:cNvSpPr>
                <a:spLocks noChangeShapeType="1"/>
              </p:cNvSpPr>
              <p:nvPr/>
            </p:nvSpPr>
            <p:spPr bwMode="auto">
              <a:xfrm>
                <a:off x="5478" y="347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5" name="Line 225"/>
              <p:cNvSpPr>
                <a:spLocks noChangeShapeType="1"/>
              </p:cNvSpPr>
              <p:nvPr/>
            </p:nvSpPr>
            <p:spPr bwMode="auto">
              <a:xfrm>
                <a:off x="5530" y="3462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6" name="Line 226"/>
              <p:cNvSpPr>
                <a:spLocks noChangeShapeType="1"/>
              </p:cNvSpPr>
              <p:nvPr/>
            </p:nvSpPr>
            <p:spPr bwMode="auto">
              <a:xfrm flipV="1">
                <a:off x="5478" y="3459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7" name="Line 227"/>
              <p:cNvSpPr>
                <a:spLocks noChangeShapeType="1"/>
              </p:cNvSpPr>
              <p:nvPr/>
            </p:nvSpPr>
            <p:spPr bwMode="auto">
              <a:xfrm flipV="1">
                <a:off x="5564" y="3468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8" name="Line 228"/>
              <p:cNvSpPr>
                <a:spLocks noChangeShapeType="1"/>
              </p:cNvSpPr>
              <p:nvPr/>
            </p:nvSpPr>
            <p:spPr bwMode="auto">
              <a:xfrm flipV="1">
                <a:off x="5564" y="347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29" name="Line 229"/>
              <p:cNvSpPr>
                <a:spLocks noChangeShapeType="1"/>
              </p:cNvSpPr>
              <p:nvPr/>
            </p:nvSpPr>
            <p:spPr bwMode="auto">
              <a:xfrm>
                <a:off x="5530" y="3462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0" name="Line 230"/>
              <p:cNvSpPr>
                <a:spLocks noChangeShapeType="1"/>
              </p:cNvSpPr>
              <p:nvPr/>
            </p:nvSpPr>
            <p:spPr bwMode="auto">
              <a:xfrm>
                <a:off x="5586" y="3447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1" name="Line 231"/>
              <p:cNvSpPr>
                <a:spLocks noChangeShapeType="1"/>
              </p:cNvSpPr>
              <p:nvPr/>
            </p:nvSpPr>
            <p:spPr bwMode="auto">
              <a:xfrm flipV="1">
                <a:off x="5530" y="3444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2" name="Line 232"/>
              <p:cNvSpPr>
                <a:spLocks noChangeShapeType="1"/>
              </p:cNvSpPr>
              <p:nvPr/>
            </p:nvSpPr>
            <p:spPr bwMode="auto">
              <a:xfrm>
                <a:off x="5586" y="344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3" name="Line 233"/>
              <p:cNvSpPr>
                <a:spLocks noChangeShapeType="1"/>
              </p:cNvSpPr>
              <p:nvPr/>
            </p:nvSpPr>
            <p:spPr bwMode="auto">
              <a:xfrm>
                <a:off x="5641" y="343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4" name="Line 234"/>
              <p:cNvSpPr>
                <a:spLocks noChangeShapeType="1"/>
              </p:cNvSpPr>
              <p:nvPr/>
            </p:nvSpPr>
            <p:spPr bwMode="auto">
              <a:xfrm flipV="1">
                <a:off x="5586" y="343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5" name="Line 235"/>
              <p:cNvSpPr>
                <a:spLocks noChangeShapeType="1"/>
              </p:cNvSpPr>
              <p:nvPr/>
            </p:nvSpPr>
            <p:spPr bwMode="auto">
              <a:xfrm flipV="1">
                <a:off x="5673" y="3440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6" name="Line 236"/>
              <p:cNvSpPr>
                <a:spLocks noChangeShapeType="1"/>
              </p:cNvSpPr>
              <p:nvPr/>
            </p:nvSpPr>
            <p:spPr bwMode="auto">
              <a:xfrm>
                <a:off x="5641" y="343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7" name="Line 237"/>
              <p:cNvSpPr>
                <a:spLocks noChangeShapeType="1"/>
              </p:cNvSpPr>
              <p:nvPr/>
            </p:nvSpPr>
            <p:spPr bwMode="auto">
              <a:xfrm>
                <a:off x="5695" y="3420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8" name="Line 238"/>
              <p:cNvSpPr>
                <a:spLocks noChangeShapeType="1"/>
              </p:cNvSpPr>
              <p:nvPr/>
            </p:nvSpPr>
            <p:spPr bwMode="auto">
              <a:xfrm flipV="1">
                <a:off x="5641" y="3417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39" name="Line 239"/>
              <p:cNvSpPr>
                <a:spLocks noChangeShapeType="1"/>
              </p:cNvSpPr>
              <p:nvPr/>
            </p:nvSpPr>
            <p:spPr bwMode="auto">
              <a:xfrm>
                <a:off x="4301" y="372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0" name="AutoShape 240"/>
              <p:cNvSpPr>
                <a:spLocks noChangeArrowheads="1"/>
              </p:cNvSpPr>
              <p:nvPr/>
            </p:nvSpPr>
            <p:spPr bwMode="auto">
              <a:xfrm>
                <a:off x="4301" y="3644"/>
                <a:ext cx="31" cy="23"/>
              </a:xfrm>
              <a:custGeom>
                <a:avLst/>
                <a:gdLst>
                  <a:gd name="T0" fmla="*/ 0 w 31"/>
                  <a:gd name="T1" fmla="*/ 0 h 23"/>
                  <a:gd name="T2" fmla="*/ 31 w 31"/>
                  <a:gd name="T3" fmla="*/ 23 h 23"/>
                  <a:gd name="T4" fmla="*/ 0 w 31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3"/>
                  <a:gd name="T11" fmla="*/ 31 w 31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3">
                    <a:moveTo>
                      <a:pt x="0" y="0"/>
                    </a:move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241" name="Line 241"/>
              <p:cNvSpPr>
                <a:spLocks noChangeShapeType="1"/>
              </p:cNvSpPr>
              <p:nvPr/>
            </p:nvSpPr>
            <p:spPr bwMode="auto">
              <a:xfrm>
                <a:off x="4301" y="3644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2" name="AutoShape 242"/>
              <p:cNvSpPr>
                <a:spLocks noChangeArrowheads="1"/>
              </p:cNvSpPr>
              <p:nvPr/>
            </p:nvSpPr>
            <p:spPr bwMode="auto">
              <a:xfrm>
                <a:off x="4301" y="3644"/>
                <a:ext cx="1" cy="79"/>
              </a:xfrm>
              <a:custGeom>
                <a:avLst/>
                <a:gdLst>
                  <a:gd name="T0" fmla="*/ 0 w 1"/>
                  <a:gd name="T1" fmla="*/ 79 h 80"/>
                  <a:gd name="T2" fmla="*/ 0 w 1"/>
                  <a:gd name="T3" fmla="*/ 0 h 80"/>
                  <a:gd name="T4" fmla="*/ 0 w 1"/>
                  <a:gd name="T5" fmla="*/ 79 h 8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0"/>
                  <a:gd name="T11" fmla="*/ 1 w 1"/>
                  <a:gd name="T12" fmla="*/ 80 h 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0">
                    <a:moveTo>
                      <a:pt x="0" y="80"/>
                    </a:moveTo>
                    <a:lnTo>
                      <a:pt x="0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243" name="Line 243"/>
              <p:cNvSpPr>
                <a:spLocks noChangeShapeType="1"/>
              </p:cNvSpPr>
              <p:nvPr/>
            </p:nvSpPr>
            <p:spPr bwMode="auto">
              <a:xfrm flipV="1">
                <a:off x="4301" y="3641"/>
                <a:ext cx="1" cy="8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4" name="AutoShape 244"/>
              <p:cNvSpPr>
                <a:spLocks noChangeArrowheads="1"/>
              </p:cNvSpPr>
              <p:nvPr/>
            </p:nvSpPr>
            <p:spPr bwMode="auto">
              <a:xfrm>
                <a:off x="4301" y="3638"/>
                <a:ext cx="31" cy="6"/>
              </a:xfrm>
              <a:custGeom>
                <a:avLst/>
                <a:gdLst>
                  <a:gd name="T0" fmla="*/ 0 w 31"/>
                  <a:gd name="T1" fmla="*/ 6 h 6"/>
                  <a:gd name="T2" fmla="*/ 31 w 31"/>
                  <a:gd name="T3" fmla="*/ 0 h 6"/>
                  <a:gd name="T4" fmla="*/ 0 w 3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6"/>
                  <a:gd name="T11" fmla="*/ 31 w 3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6">
                    <a:moveTo>
                      <a:pt x="0" y="6"/>
                    </a:move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245" name="Line 245"/>
              <p:cNvSpPr>
                <a:spLocks noChangeShapeType="1"/>
              </p:cNvSpPr>
              <p:nvPr/>
            </p:nvSpPr>
            <p:spPr bwMode="auto">
              <a:xfrm flipV="1">
                <a:off x="4301" y="3634"/>
                <a:ext cx="3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6" name="Line 246"/>
              <p:cNvSpPr>
                <a:spLocks noChangeShapeType="1"/>
              </p:cNvSpPr>
              <p:nvPr/>
            </p:nvSpPr>
            <p:spPr bwMode="auto">
              <a:xfrm>
                <a:off x="4573" y="3651"/>
                <a:ext cx="2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7" name="Line 247"/>
              <p:cNvSpPr>
                <a:spLocks noChangeShapeType="1"/>
              </p:cNvSpPr>
              <p:nvPr/>
            </p:nvSpPr>
            <p:spPr bwMode="auto">
              <a:xfrm flipV="1">
                <a:off x="4535" y="3648"/>
                <a:ext cx="38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8" name="Line 248"/>
              <p:cNvSpPr>
                <a:spLocks noChangeShapeType="1"/>
              </p:cNvSpPr>
              <p:nvPr/>
            </p:nvSpPr>
            <p:spPr bwMode="auto">
              <a:xfrm>
                <a:off x="4628" y="3641"/>
                <a:ext cx="2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49" name="Line 249"/>
              <p:cNvSpPr>
                <a:spLocks noChangeShapeType="1"/>
              </p:cNvSpPr>
              <p:nvPr/>
            </p:nvSpPr>
            <p:spPr bwMode="auto">
              <a:xfrm flipV="1">
                <a:off x="4578" y="3637"/>
                <a:ext cx="50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0" name="Line 250"/>
              <p:cNvSpPr>
                <a:spLocks noChangeShapeType="1"/>
              </p:cNvSpPr>
              <p:nvPr/>
            </p:nvSpPr>
            <p:spPr bwMode="auto">
              <a:xfrm>
                <a:off x="4628" y="3641"/>
                <a:ext cx="2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1" name="Line 251"/>
              <p:cNvSpPr>
                <a:spLocks noChangeShapeType="1"/>
              </p:cNvSpPr>
              <p:nvPr/>
            </p:nvSpPr>
            <p:spPr bwMode="auto">
              <a:xfrm>
                <a:off x="4681" y="3630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2" name="Line 252"/>
              <p:cNvSpPr>
                <a:spLocks noChangeShapeType="1"/>
              </p:cNvSpPr>
              <p:nvPr/>
            </p:nvSpPr>
            <p:spPr bwMode="auto">
              <a:xfrm flipV="1">
                <a:off x="4628" y="362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3" name="Line 253"/>
              <p:cNvSpPr>
                <a:spLocks noChangeShapeType="1"/>
              </p:cNvSpPr>
              <p:nvPr/>
            </p:nvSpPr>
            <p:spPr bwMode="auto">
              <a:xfrm>
                <a:off x="4737" y="3619"/>
                <a:ext cx="28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4" name="Line 254"/>
              <p:cNvSpPr>
                <a:spLocks noChangeShapeType="1"/>
              </p:cNvSpPr>
              <p:nvPr/>
            </p:nvSpPr>
            <p:spPr bwMode="auto">
              <a:xfrm flipV="1">
                <a:off x="4684" y="3616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5" name="Line 255"/>
              <p:cNvSpPr>
                <a:spLocks noChangeShapeType="1"/>
              </p:cNvSpPr>
              <p:nvPr/>
            </p:nvSpPr>
            <p:spPr bwMode="auto">
              <a:xfrm>
                <a:off x="4737" y="3616"/>
                <a:ext cx="28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6" name="Line 256"/>
              <p:cNvSpPr>
                <a:spLocks noChangeShapeType="1"/>
              </p:cNvSpPr>
              <p:nvPr/>
            </p:nvSpPr>
            <p:spPr bwMode="auto">
              <a:xfrm flipV="1">
                <a:off x="4737" y="361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7" name="Line 257"/>
              <p:cNvSpPr>
                <a:spLocks noChangeShapeType="1"/>
              </p:cNvSpPr>
              <p:nvPr/>
            </p:nvSpPr>
            <p:spPr bwMode="auto">
              <a:xfrm>
                <a:off x="4793" y="3605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8" name="Line 258"/>
              <p:cNvSpPr>
                <a:spLocks noChangeShapeType="1"/>
              </p:cNvSpPr>
              <p:nvPr/>
            </p:nvSpPr>
            <p:spPr bwMode="auto">
              <a:xfrm flipV="1">
                <a:off x="4737" y="360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59" name="Line 259"/>
              <p:cNvSpPr>
                <a:spLocks noChangeShapeType="1"/>
              </p:cNvSpPr>
              <p:nvPr/>
            </p:nvSpPr>
            <p:spPr bwMode="auto">
              <a:xfrm>
                <a:off x="4847" y="3595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0" name="Line 260"/>
              <p:cNvSpPr>
                <a:spLocks noChangeShapeType="1"/>
              </p:cNvSpPr>
              <p:nvPr/>
            </p:nvSpPr>
            <p:spPr bwMode="auto">
              <a:xfrm flipV="1">
                <a:off x="4793" y="3592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1" name="Line 261"/>
              <p:cNvSpPr>
                <a:spLocks noChangeShapeType="1"/>
              </p:cNvSpPr>
              <p:nvPr/>
            </p:nvSpPr>
            <p:spPr bwMode="auto">
              <a:xfrm>
                <a:off x="4847" y="3593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2" name="Line 262"/>
              <p:cNvSpPr>
                <a:spLocks noChangeShapeType="1"/>
              </p:cNvSpPr>
              <p:nvPr/>
            </p:nvSpPr>
            <p:spPr bwMode="auto">
              <a:xfrm flipV="1">
                <a:off x="4847" y="3590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3" name="Line 263"/>
              <p:cNvSpPr>
                <a:spLocks noChangeShapeType="1"/>
              </p:cNvSpPr>
              <p:nvPr/>
            </p:nvSpPr>
            <p:spPr bwMode="auto">
              <a:xfrm>
                <a:off x="4902" y="358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4" name="Line 264"/>
              <p:cNvSpPr>
                <a:spLocks noChangeShapeType="1"/>
              </p:cNvSpPr>
              <p:nvPr/>
            </p:nvSpPr>
            <p:spPr bwMode="auto">
              <a:xfrm flipV="1">
                <a:off x="4847" y="357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5" name="Line 265"/>
              <p:cNvSpPr>
                <a:spLocks noChangeShapeType="1"/>
              </p:cNvSpPr>
              <p:nvPr/>
            </p:nvSpPr>
            <p:spPr bwMode="auto">
              <a:xfrm>
                <a:off x="4956" y="3568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6" name="Line 266"/>
              <p:cNvSpPr>
                <a:spLocks noChangeShapeType="1"/>
              </p:cNvSpPr>
              <p:nvPr/>
            </p:nvSpPr>
            <p:spPr bwMode="auto">
              <a:xfrm flipV="1">
                <a:off x="4903" y="3565"/>
                <a:ext cx="5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7" name="Line 267"/>
              <p:cNvSpPr>
                <a:spLocks noChangeShapeType="1"/>
              </p:cNvSpPr>
              <p:nvPr/>
            </p:nvSpPr>
            <p:spPr bwMode="auto">
              <a:xfrm>
                <a:off x="4956" y="3568"/>
                <a:ext cx="27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8" name="Line 268"/>
              <p:cNvSpPr>
                <a:spLocks noChangeShapeType="1"/>
              </p:cNvSpPr>
              <p:nvPr/>
            </p:nvSpPr>
            <p:spPr bwMode="auto">
              <a:xfrm>
                <a:off x="5008" y="3557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69" name="Line 269"/>
              <p:cNvSpPr>
                <a:spLocks noChangeShapeType="1"/>
              </p:cNvSpPr>
              <p:nvPr/>
            </p:nvSpPr>
            <p:spPr bwMode="auto">
              <a:xfrm flipV="1">
                <a:off x="4956" y="3554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0" name="Line 270"/>
              <p:cNvSpPr>
                <a:spLocks noChangeShapeType="1"/>
              </p:cNvSpPr>
              <p:nvPr/>
            </p:nvSpPr>
            <p:spPr bwMode="auto">
              <a:xfrm>
                <a:off x="5008" y="3557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1" name="Line 271"/>
              <p:cNvSpPr>
                <a:spLocks noChangeShapeType="1"/>
              </p:cNvSpPr>
              <p:nvPr/>
            </p:nvSpPr>
            <p:spPr bwMode="auto">
              <a:xfrm>
                <a:off x="5064" y="3545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2" name="Line 272"/>
              <p:cNvSpPr>
                <a:spLocks noChangeShapeType="1"/>
              </p:cNvSpPr>
              <p:nvPr/>
            </p:nvSpPr>
            <p:spPr bwMode="auto">
              <a:xfrm flipV="1">
                <a:off x="5008" y="3542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3" name="Line 273"/>
              <p:cNvSpPr>
                <a:spLocks noChangeShapeType="1"/>
              </p:cNvSpPr>
              <p:nvPr/>
            </p:nvSpPr>
            <p:spPr bwMode="auto">
              <a:xfrm>
                <a:off x="5064" y="3545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4" name="Line 274"/>
              <p:cNvSpPr>
                <a:spLocks noChangeShapeType="1"/>
              </p:cNvSpPr>
              <p:nvPr/>
            </p:nvSpPr>
            <p:spPr bwMode="auto">
              <a:xfrm>
                <a:off x="5119" y="3532"/>
                <a:ext cx="29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5" name="Line 275"/>
              <p:cNvSpPr>
                <a:spLocks noChangeShapeType="1"/>
              </p:cNvSpPr>
              <p:nvPr/>
            </p:nvSpPr>
            <p:spPr bwMode="auto">
              <a:xfrm flipV="1">
                <a:off x="5064" y="352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6" name="Line 276"/>
              <p:cNvSpPr>
                <a:spLocks noChangeShapeType="1"/>
              </p:cNvSpPr>
              <p:nvPr/>
            </p:nvSpPr>
            <p:spPr bwMode="auto">
              <a:xfrm>
                <a:off x="5173" y="352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7" name="Line 277"/>
              <p:cNvSpPr>
                <a:spLocks noChangeShapeType="1"/>
              </p:cNvSpPr>
              <p:nvPr/>
            </p:nvSpPr>
            <p:spPr bwMode="auto">
              <a:xfrm flipV="1">
                <a:off x="5119" y="351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8" name="Line 278"/>
              <p:cNvSpPr>
                <a:spLocks noChangeShapeType="1"/>
              </p:cNvSpPr>
              <p:nvPr/>
            </p:nvSpPr>
            <p:spPr bwMode="auto">
              <a:xfrm>
                <a:off x="5173" y="3520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9" name="Line 279"/>
              <p:cNvSpPr>
                <a:spLocks noChangeShapeType="1"/>
              </p:cNvSpPr>
              <p:nvPr/>
            </p:nvSpPr>
            <p:spPr bwMode="auto">
              <a:xfrm>
                <a:off x="5228" y="3508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0" name="Line 280"/>
              <p:cNvSpPr>
                <a:spLocks noChangeShapeType="1"/>
              </p:cNvSpPr>
              <p:nvPr/>
            </p:nvSpPr>
            <p:spPr bwMode="auto">
              <a:xfrm flipV="1">
                <a:off x="5173" y="350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1" name="Line 281"/>
              <p:cNvSpPr>
                <a:spLocks noChangeShapeType="1"/>
              </p:cNvSpPr>
              <p:nvPr/>
            </p:nvSpPr>
            <p:spPr bwMode="auto">
              <a:xfrm>
                <a:off x="5228" y="3508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2" name="Line 282"/>
              <p:cNvSpPr>
                <a:spLocks noChangeShapeType="1"/>
              </p:cNvSpPr>
              <p:nvPr/>
            </p:nvSpPr>
            <p:spPr bwMode="auto">
              <a:xfrm>
                <a:off x="5283" y="349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3" name="Line 283"/>
              <p:cNvSpPr>
                <a:spLocks noChangeShapeType="1"/>
              </p:cNvSpPr>
              <p:nvPr/>
            </p:nvSpPr>
            <p:spPr bwMode="auto">
              <a:xfrm flipV="1">
                <a:off x="5228" y="349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4" name="Line 284"/>
              <p:cNvSpPr>
                <a:spLocks noChangeShapeType="1"/>
              </p:cNvSpPr>
              <p:nvPr/>
            </p:nvSpPr>
            <p:spPr bwMode="auto">
              <a:xfrm>
                <a:off x="5283" y="3494"/>
                <a:ext cx="28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5" name="Line 285"/>
              <p:cNvSpPr>
                <a:spLocks noChangeShapeType="1"/>
              </p:cNvSpPr>
              <p:nvPr/>
            </p:nvSpPr>
            <p:spPr bwMode="auto">
              <a:xfrm>
                <a:off x="5335" y="3482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6" name="Line 286"/>
              <p:cNvSpPr>
                <a:spLocks noChangeShapeType="1"/>
              </p:cNvSpPr>
              <p:nvPr/>
            </p:nvSpPr>
            <p:spPr bwMode="auto">
              <a:xfrm flipV="1">
                <a:off x="5283" y="3479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7" name="Line 287"/>
              <p:cNvSpPr>
                <a:spLocks noChangeShapeType="1"/>
              </p:cNvSpPr>
              <p:nvPr/>
            </p:nvSpPr>
            <p:spPr bwMode="auto">
              <a:xfrm>
                <a:off x="5391" y="3471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8" name="Line 288"/>
              <p:cNvSpPr>
                <a:spLocks noChangeShapeType="1"/>
              </p:cNvSpPr>
              <p:nvPr/>
            </p:nvSpPr>
            <p:spPr bwMode="auto">
              <a:xfrm flipV="1">
                <a:off x="5338" y="3468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9" name="Line 289"/>
              <p:cNvSpPr>
                <a:spLocks noChangeShapeType="1"/>
              </p:cNvSpPr>
              <p:nvPr/>
            </p:nvSpPr>
            <p:spPr bwMode="auto">
              <a:xfrm>
                <a:off x="5391" y="3466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0" name="Line 290"/>
              <p:cNvSpPr>
                <a:spLocks noChangeShapeType="1"/>
              </p:cNvSpPr>
              <p:nvPr/>
            </p:nvSpPr>
            <p:spPr bwMode="auto">
              <a:xfrm flipV="1">
                <a:off x="5391" y="3463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1" name="Line 291"/>
              <p:cNvSpPr>
                <a:spLocks noChangeShapeType="1"/>
              </p:cNvSpPr>
              <p:nvPr/>
            </p:nvSpPr>
            <p:spPr bwMode="auto">
              <a:xfrm>
                <a:off x="5446" y="3455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2" name="Line 292"/>
              <p:cNvSpPr>
                <a:spLocks noChangeShapeType="1"/>
              </p:cNvSpPr>
              <p:nvPr/>
            </p:nvSpPr>
            <p:spPr bwMode="auto">
              <a:xfrm flipV="1">
                <a:off x="5391" y="3452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3" name="Line 293"/>
              <p:cNvSpPr>
                <a:spLocks noChangeShapeType="1"/>
              </p:cNvSpPr>
              <p:nvPr/>
            </p:nvSpPr>
            <p:spPr bwMode="auto">
              <a:xfrm>
                <a:off x="5500" y="3443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4" name="Line 294"/>
              <p:cNvSpPr>
                <a:spLocks noChangeShapeType="1"/>
              </p:cNvSpPr>
              <p:nvPr/>
            </p:nvSpPr>
            <p:spPr bwMode="auto">
              <a:xfrm flipV="1">
                <a:off x="5446" y="3440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5" name="Line 295"/>
              <p:cNvSpPr>
                <a:spLocks noChangeShapeType="1"/>
              </p:cNvSpPr>
              <p:nvPr/>
            </p:nvSpPr>
            <p:spPr bwMode="auto">
              <a:xfrm>
                <a:off x="5500" y="344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6" name="Line 296"/>
              <p:cNvSpPr>
                <a:spLocks noChangeShapeType="1"/>
              </p:cNvSpPr>
              <p:nvPr/>
            </p:nvSpPr>
            <p:spPr bwMode="auto">
              <a:xfrm flipV="1">
                <a:off x="5500" y="343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7" name="Line 297"/>
              <p:cNvSpPr>
                <a:spLocks noChangeShapeType="1"/>
              </p:cNvSpPr>
              <p:nvPr/>
            </p:nvSpPr>
            <p:spPr bwMode="auto">
              <a:xfrm>
                <a:off x="5555" y="3429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8" name="Line 298"/>
              <p:cNvSpPr>
                <a:spLocks noChangeShapeType="1"/>
              </p:cNvSpPr>
              <p:nvPr/>
            </p:nvSpPr>
            <p:spPr bwMode="auto">
              <a:xfrm flipV="1">
                <a:off x="5500" y="342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9" name="Line 299"/>
              <p:cNvSpPr>
                <a:spLocks noChangeShapeType="1"/>
              </p:cNvSpPr>
              <p:nvPr/>
            </p:nvSpPr>
            <p:spPr bwMode="auto">
              <a:xfrm>
                <a:off x="5555" y="3427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0" name="Line 300"/>
              <p:cNvSpPr>
                <a:spLocks noChangeShapeType="1"/>
              </p:cNvSpPr>
              <p:nvPr/>
            </p:nvSpPr>
            <p:spPr bwMode="auto">
              <a:xfrm flipV="1">
                <a:off x="5555" y="342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1" name="Line 301"/>
              <p:cNvSpPr>
                <a:spLocks noChangeShapeType="1"/>
              </p:cNvSpPr>
              <p:nvPr/>
            </p:nvSpPr>
            <p:spPr bwMode="auto">
              <a:xfrm>
                <a:off x="5610" y="3415"/>
                <a:ext cx="28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2" name="Line 302"/>
              <p:cNvSpPr>
                <a:spLocks noChangeShapeType="1"/>
              </p:cNvSpPr>
              <p:nvPr/>
            </p:nvSpPr>
            <p:spPr bwMode="auto">
              <a:xfrm flipV="1">
                <a:off x="5555" y="341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3" name="Line 303"/>
              <p:cNvSpPr>
                <a:spLocks noChangeShapeType="1"/>
              </p:cNvSpPr>
              <p:nvPr/>
            </p:nvSpPr>
            <p:spPr bwMode="auto">
              <a:xfrm>
                <a:off x="5610" y="3415"/>
                <a:ext cx="28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4" name="Line 304"/>
              <p:cNvSpPr>
                <a:spLocks noChangeShapeType="1"/>
              </p:cNvSpPr>
              <p:nvPr/>
            </p:nvSpPr>
            <p:spPr bwMode="auto">
              <a:xfrm>
                <a:off x="5664" y="3402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5" name="Line 305"/>
              <p:cNvSpPr>
                <a:spLocks noChangeShapeType="1"/>
              </p:cNvSpPr>
              <p:nvPr/>
            </p:nvSpPr>
            <p:spPr bwMode="auto">
              <a:xfrm flipV="1">
                <a:off x="5610" y="3398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6" name="Line 306"/>
              <p:cNvSpPr>
                <a:spLocks noChangeShapeType="1"/>
              </p:cNvSpPr>
              <p:nvPr/>
            </p:nvSpPr>
            <p:spPr bwMode="auto">
              <a:xfrm>
                <a:off x="4269" y="370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7" name="AutoShape 307"/>
              <p:cNvSpPr>
                <a:spLocks noChangeArrowheads="1"/>
              </p:cNvSpPr>
              <p:nvPr/>
            </p:nvSpPr>
            <p:spPr bwMode="auto">
              <a:xfrm>
                <a:off x="4269" y="3659"/>
                <a:ext cx="32" cy="22"/>
              </a:xfrm>
              <a:custGeom>
                <a:avLst/>
                <a:gdLst>
                  <a:gd name="T0" fmla="*/ 0 w 32"/>
                  <a:gd name="T1" fmla="*/ 0 h 22"/>
                  <a:gd name="T2" fmla="*/ 32 w 32"/>
                  <a:gd name="T3" fmla="*/ 22 h 22"/>
                  <a:gd name="T4" fmla="*/ 0 w 32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2"/>
                  <a:gd name="T11" fmla="*/ 32 w 32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2">
                    <a:moveTo>
                      <a:pt x="0" y="0"/>
                    </a:moveTo>
                    <a:lnTo>
                      <a:pt x="32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308" name="Line 308"/>
              <p:cNvSpPr>
                <a:spLocks noChangeShapeType="1"/>
              </p:cNvSpPr>
              <p:nvPr/>
            </p:nvSpPr>
            <p:spPr bwMode="auto">
              <a:xfrm>
                <a:off x="4269" y="365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9" name="AutoShape 309"/>
              <p:cNvSpPr>
                <a:spLocks noChangeArrowheads="1"/>
              </p:cNvSpPr>
              <p:nvPr/>
            </p:nvSpPr>
            <p:spPr bwMode="auto">
              <a:xfrm>
                <a:off x="4269" y="3659"/>
                <a:ext cx="1" cy="41"/>
              </a:xfrm>
              <a:custGeom>
                <a:avLst/>
                <a:gdLst>
                  <a:gd name="T0" fmla="*/ 0 w 1"/>
                  <a:gd name="T1" fmla="*/ 41 h 41"/>
                  <a:gd name="T2" fmla="*/ 0 w 1"/>
                  <a:gd name="T3" fmla="*/ 0 h 41"/>
                  <a:gd name="T4" fmla="*/ 0 w 1"/>
                  <a:gd name="T5" fmla="*/ 41 h 4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1"/>
                  <a:gd name="T11" fmla="*/ 1 w 1"/>
                  <a:gd name="T12" fmla="*/ 41 h 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1">
                    <a:moveTo>
                      <a:pt x="0" y="41"/>
                    </a:move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310" name="Line 310"/>
              <p:cNvSpPr>
                <a:spLocks noChangeShapeType="1"/>
              </p:cNvSpPr>
              <p:nvPr/>
            </p:nvSpPr>
            <p:spPr bwMode="auto">
              <a:xfrm flipV="1">
                <a:off x="4269" y="3656"/>
                <a:ext cx="1" cy="4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1" name="AutoShape 311"/>
              <p:cNvSpPr>
                <a:spLocks noChangeArrowheads="1"/>
              </p:cNvSpPr>
              <p:nvPr/>
            </p:nvSpPr>
            <p:spPr bwMode="auto">
              <a:xfrm>
                <a:off x="4269" y="3653"/>
                <a:ext cx="31" cy="7"/>
              </a:xfrm>
              <a:custGeom>
                <a:avLst/>
                <a:gdLst>
                  <a:gd name="T0" fmla="*/ 0 w 31"/>
                  <a:gd name="T1" fmla="*/ 7 h 7"/>
                  <a:gd name="T2" fmla="*/ 31 w 31"/>
                  <a:gd name="T3" fmla="*/ 0 h 7"/>
                  <a:gd name="T4" fmla="*/ 0 w 31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7"/>
                  <a:gd name="T11" fmla="*/ 31 w 3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7">
                    <a:moveTo>
                      <a:pt x="0" y="7"/>
                    </a:moveTo>
                    <a:lnTo>
                      <a:pt x="3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312" name="Line 312"/>
              <p:cNvSpPr>
                <a:spLocks noChangeShapeType="1"/>
              </p:cNvSpPr>
              <p:nvPr/>
            </p:nvSpPr>
            <p:spPr bwMode="auto">
              <a:xfrm flipV="1">
                <a:off x="4269" y="3649"/>
                <a:ext cx="31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3" name="Line 313"/>
              <p:cNvSpPr>
                <a:spLocks noChangeShapeType="1"/>
              </p:cNvSpPr>
              <p:nvPr/>
            </p:nvSpPr>
            <p:spPr bwMode="auto">
              <a:xfrm>
                <a:off x="4503" y="3656"/>
                <a:ext cx="5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4" name="Line 314"/>
              <p:cNvSpPr>
                <a:spLocks noChangeShapeType="1"/>
              </p:cNvSpPr>
              <p:nvPr/>
            </p:nvSpPr>
            <p:spPr bwMode="auto">
              <a:xfrm>
                <a:off x="4543" y="3632"/>
                <a:ext cx="2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5" name="Line 315"/>
              <p:cNvSpPr>
                <a:spLocks noChangeShapeType="1"/>
              </p:cNvSpPr>
              <p:nvPr/>
            </p:nvSpPr>
            <p:spPr bwMode="auto">
              <a:xfrm flipV="1">
                <a:off x="4503" y="3629"/>
                <a:ext cx="40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6" name="Line 316"/>
              <p:cNvSpPr>
                <a:spLocks noChangeShapeType="1"/>
              </p:cNvSpPr>
              <p:nvPr/>
            </p:nvSpPr>
            <p:spPr bwMode="auto">
              <a:xfrm>
                <a:off x="4596" y="3622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7" name="Line 317"/>
              <p:cNvSpPr>
                <a:spLocks noChangeShapeType="1"/>
              </p:cNvSpPr>
              <p:nvPr/>
            </p:nvSpPr>
            <p:spPr bwMode="auto">
              <a:xfrm flipV="1">
                <a:off x="4543" y="3618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8" name="Line 318"/>
              <p:cNvSpPr>
                <a:spLocks noChangeShapeType="1"/>
              </p:cNvSpPr>
              <p:nvPr/>
            </p:nvSpPr>
            <p:spPr bwMode="auto">
              <a:xfrm>
                <a:off x="4652" y="3611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9" name="Line 319"/>
              <p:cNvSpPr>
                <a:spLocks noChangeShapeType="1"/>
              </p:cNvSpPr>
              <p:nvPr/>
            </p:nvSpPr>
            <p:spPr bwMode="auto">
              <a:xfrm flipV="1">
                <a:off x="4598" y="3608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0" name="Line 320"/>
              <p:cNvSpPr>
                <a:spLocks noChangeShapeType="1"/>
              </p:cNvSpPr>
              <p:nvPr/>
            </p:nvSpPr>
            <p:spPr bwMode="auto">
              <a:xfrm>
                <a:off x="4652" y="3611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1" name="Line 321"/>
              <p:cNvSpPr>
                <a:spLocks noChangeShapeType="1"/>
              </p:cNvSpPr>
              <p:nvPr/>
            </p:nvSpPr>
            <p:spPr bwMode="auto">
              <a:xfrm>
                <a:off x="4707" y="3596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2" name="Line 322"/>
              <p:cNvSpPr>
                <a:spLocks noChangeShapeType="1"/>
              </p:cNvSpPr>
              <p:nvPr/>
            </p:nvSpPr>
            <p:spPr bwMode="auto">
              <a:xfrm flipV="1">
                <a:off x="4652" y="3593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3" name="Line 323"/>
              <p:cNvSpPr>
                <a:spLocks noChangeShapeType="1"/>
              </p:cNvSpPr>
              <p:nvPr/>
            </p:nvSpPr>
            <p:spPr bwMode="auto">
              <a:xfrm>
                <a:off x="4759" y="3584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4" name="Line 324"/>
              <p:cNvSpPr>
                <a:spLocks noChangeShapeType="1"/>
              </p:cNvSpPr>
              <p:nvPr/>
            </p:nvSpPr>
            <p:spPr bwMode="auto">
              <a:xfrm flipV="1">
                <a:off x="4707" y="3581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5" name="Line 325"/>
              <p:cNvSpPr>
                <a:spLocks noChangeShapeType="1"/>
              </p:cNvSpPr>
              <p:nvPr/>
            </p:nvSpPr>
            <p:spPr bwMode="auto">
              <a:xfrm>
                <a:off x="4815" y="357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6" name="Line 326"/>
              <p:cNvSpPr>
                <a:spLocks noChangeShapeType="1"/>
              </p:cNvSpPr>
              <p:nvPr/>
            </p:nvSpPr>
            <p:spPr bwMode="auto">
              <a:xfrm flipV="1">
                <a:off x="4762" y="3571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7" name="Line 327"/>
              <p:cNvSpPr>
                <a:spLocks noChangeShapeType="1"/>
              </p:cNvSpPr>
              <p:nvPr/>
            </p:nvSpPr>
            <p:spPr bwMode="auto">
              <a:xfrm>
                <a:off x="4870" y="3560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8" name="Line 328"/>
              <p:cNvSpPr>
                <a:spLocks noChangeShapeType="1"/>
              </p:cNvSpPr>
              <p:nvPr/>
            </p:nvSpPr>
            <p:spPr bwMode="auto">
              <a:xfrm flipV="1">
                <a:off x="4815" y="355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9" name="Line 329"/>
              <p:cNvSpPr>
                <a:spLocks noChangeShapeType="1"/>
              </p:cNvSpPr>
              <p:nvPr/>
            </p:nvSpPr>
            <p:spPr bwMode="auto">
              <a:xfrm>
                <a:off x="4924" y="3549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0" name="Line 330"/>
              <p:cNvSpPr>
                <a:spLocks noChangeShapeType="1"/>
              </p:cNvSpPr>
              <p:nvPr/>
            </p:nvSpPr>
            <p:spPr bwMode="auto">
              <a:xfrm flipV="1">
                <a:off x="4870" y="3545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1" name="Line 331"/>
              <p:cNvSpPr>
                <a:spLocks noChangeShapeType="1"/>
              </p:cNvSpPr>
              <p:nvPr/>
            </p:nvSpPr>
            <p:spPr bwMode="auto">
              <a:xfrm>
                <a:off x="4924" y="3549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2" name="Line 332"/>
              <p:cNvSpPr>
                <a:spLocks noChangeShapeType="1"/>
              </p:cNvSpPr>
              <p:nvPr/>
            </p:nvSpPr>
            <p:spPr bwMode="auto">
              <a:xfrm>
                <a:off x="4979" y="353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3" name="Line 333"/>
              <p:cNvSpPr>
                <a:spLocks noChangeShapeType="1"/>
              </p:cNvSpPr>
              <p:nvPr/>
            </p:nvSpPr>
            <p:spPr bwMode="auto">
              <a:xfrm flipV="1">
                <a:off x="4924" y="3534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4" name="Line 334"/>
              <p:cNvSpPr>
                <a:spLocks noChangeShapeType="1"/>
              </p:cNvSpPr>
              <p:nvPr/>
            </p:nvSpPr>
            <p:spPr bwMode="auto">
              <a:xfrm>
                <a:off x="4979" y="3537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5" name="Line 335"/>
              <p:cNvSpPr>
                <a:spLocks noChangeShapeType="1"/>
              </p:cNvSpPr>
              <p:nvPr/>
            </p:nvSpPr>
            <p:spPr bwMode="auto">
              <a:xfrm>
                <a:off x="5033" y="3523"/>
                <a:ext cx="29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6" name="Line 336"/>
              <p:cNvSpPr>
                <a:spLocks noChangeShapeType="1"/>
              </p:cNvSpPr>
              <p:nvPr/>
            </p:nvSpPr>
            <p:spPr bwMode="auto">
              <a:xfrm flipV="1">
                <a:off x="4979" y="3519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7" name="Line 337"/>
              <p:cNvSpPr>
                <a:spLocks noChangeShapeType="1"/>
              </p:cNvSpPr>
              <p:nvPr/>
            </p:nvSpPr>
            <p:spPr bwMode="auto">
              <a:xfrm>
                <a:off x="5033" y="3523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8" name="Line 338"/>
              <p:cNvSpPr>
                <a:spLocks noChangeShapeType="1"/>
              </p:cNvSpPr>
              <p:nvPr/>
            </p:nvSpPr>
            <p:spPr bwMode="auto">
              <a:xfrm>
                <a:off x="5087" y="3511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9" name="Line 339"/>
              <p:cNvSpPr>
                <a:spLocks noChangeShapeType="1"/>
              </p:cNvSpPr>
              <p:nvPr/>
            </p:nvSpPr>
            <p:spPr bwMode="auto">
              <a:xfrm flipV="1">
                <a:off x="5033" y="350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0" name="Line 340"/>
              <p:cNvSpPr>
                <a:spLocks noChangeShapeType="1"/>
              </p:cNvSpPr>
              <p:nvPr/>
            </p:nvSpPr>
            <p:spPr bwMode="auto">
              <a:xfrm>
                <a:off x="5141" y="350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1" name="Line 341"/>
              <p:cNvSpPr>
                <a:spLocks noChangeShapeType="1"/>
              </p:cNvSpPr>
              <p:nvPr/>
            </p:nvSpPr>
            <p:spPr bwMode="auto">
              <a:xfrm flipV="1">
                <a:off x="5088" y="3497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2" name="Line 342"/>
              <p:cNvSpPr>
                <a:spLocks noChangeShapeType="1"/>
              </p:cNvSpPr>
              <p:nvPr/>
            </p:nvSpPr>
            <p:spPr bwMode="auto">
              <a:xfrm>
                <a:off x="5141" y="350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3" name="Line 343"/>
              <p:cNvSpPr>
                <a:spLocks noChangeShapeType="1"/>
              </p:cNvSpPr>
              <p:nvPr/>
            </p:nvSpPr>
            <p:spPr bwMode="auto">
              <a:xfrm>
                <a:off x="5196" y="3485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4" name="Line 344"/>
              <p:cNvSpPr>
                <a:spLocks noChangeShapeType="1"/>
              </p:cNvSpPr>
              <p:nvPr/>
            </p:nvSpPr>
            <p:spPr bwMode="auto">
              <a:xfrm flipV="1">
                <a:off x="5141" y="3482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5" name="Line 345"/>
              <p:cNvSpPr>
                <a:spLocks noChangeShapeType="1"/>
              </p:cNvSpPr>
              <p:nvPr/>
            </p:nvSpPr>
            <p:spPr bwMode="auto">
              <a:xfrm>
                <a:off x="5196" y="3485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6" name="Line 346"/>
              <p:cNvSpPr>
                <a:spLocks noChangeShapeType="1"/>
              </p:cNvSpPr>
              <p:nvPr/>
            </p:nvSpPr>
            <p:spPr bwMode="auto">
              <a:xfrm>
                <a:off x="5250" y="347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7" name="Line 347"/>
              <p:cNvSpPr>
                <a:spLocks noChangeShapeType="1"/>
              </p:cNvSpPr>
              <p:nvPr/>
            </p:nvSpPr>
            <p:spPr bwMode="auto">
              <a:xfrm flipV="1">
                <a:off x="5196" y="3470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8" name="Line 348"/>
              <p:cNvSpPr>
                <a:spLocks noChangeShapeType="1"/>
              </p:cNvSpPr>
              <p:nvPr/>
            </p:nvSpPr>
            <p:spPr bwMode="auto">
              <a:xfrm>
                <a:off x="5250" y="347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49" name="Line 349"/>
              <p:cNvSpPr>
                <a:spLocks noChangeShapeType="1"/>
              </p:cNvSpPr>
              <p:nvPr/>
            </p:nvSpPr>
            <p:spPr bwMode="auto">
              <a:xfrm>
                <a:off x="5305" y="346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0" name="Line 350"/>
              <p:cNvSpPr>
                <a:spLocks noChangeShapeType="1"/>
              </p:cNvSpPr>
              <p:nvPr/>
            </p:nvSpPr>
            <p:spPr bwMode="auto">
              <a:xfrm flipV="1">
                <a:off x="5250" y="345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1" name="Line 351"/>
              <p:cNvSpPr>
                <a:spLocks noChangeShapeType="1"/>
              </p:cNvSpPr>
              <p:nvPr/>
            </p:nvSpPr>
            <p:spPr bwMode="auto">
              <a:xfrm flipV="1">
                <a:off x="5335" y="3466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2" name="Line 352"/>
              <p:cNvSpPr>
                <a:spLocks noChangeShapeType="1"/>
              </p:cNvSpPr>
              <p:nvPr/>
            </p:nvSpPr>
            <p:spPr bwMode="auto">
              <a:xfrm>
                <a:off x="5305" y="346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3" name="Line 353"/>
              <p:cNvSpPr>
                <a:spLocks noChangeShapeType="1"/>
              </p:cNvSpPr>
              <p:nvPr/>
            </p:nvSpPr>
            <p:spPr bwMode="auto">
              <a:xfrm>
                <a:off x="5360" y="344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4" name="Line 354"/>
              <p:cNvSpPr>
                <a:spLocks noChangeShapeType="1"/>
              </p:cNvSpPr>
              <p:nvPr/>
            </p:nvSpPr>
            <p:spPr bwMode="auto">
              <a:xfrm flipV="1">
                <a:off x="5305" y="344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5" name="Line 355"/>
              <p:cNvSpPr>
                <a:spLocks noChangeShapeType="1"/>
              </p:cNvSpPr>
              <p:nvPr/>
            </p:nvSpPr>
            <p:spPr bwMode="auto">
              <a:xfrm>
                <a:off x="5414" y="3434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6" name="Line 356"/>
              <p:cNvSpPr>
                <a:spLocks noChangeShapeType="1"/>
              </p:cNvSpPr>
              <p:nvPr/>
            </p:nvSpPr>
            <p:spPr bwMode="auto">
              <a:xfrm flipV="1">
                <a:off x="5360" y="343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7" name="Line 357"/>
              <p:cNvSpPr>
                <a:spLocks noChangeShapeType="1"/>
              </p:cNvSpPr>
              <p:nvPr/>
            </p:nvSpPr>
            <p:spPr bwMode="auto">
              <a:xfrm>
                <a:off x="5414" y="3434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8" name="Line 358"/>
              <p:cNvSpPr>
                <a:spLocks noChangeShapeType="1"/>
              </p:cNvSpPr>
              <p:nvPr/>
            </p:nvSpPr>
            <p:spPr bwMode="auto">
              <a:xfrm>
                <a:off x="5469" y="3423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59" name="Line 359"/>
              <p:cNvSpPr>
                <a:spLocks noChangeShapeType="1"/>
              </p:cNvSpPr>
              <p:nvPr/>
            </p:nvSpPr>
            <p:spPr bwMode="auto">
              <a:xfrm flipV="1">
                <a:off x="5414" y="3420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0" name="Line 360"/>
              <p:cNvSpPr>
                <a:spLocks noChangeShapeType="1"/>
              </p:cNvSpPr>
              <p:nvPr/>
            </p:nvSpPr>
            <p:spPr bwMode="auto">
              <a:xfrm>
                <a:off x="5469" y="3420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1" name="Line 361"/>
              <p:cNvSpPr>
                <a:spLocks noChangeShapeType="1"/>
              </p:cNvSpPr>
              <p:nvPr/>
            </p:nvSpPr>
            <p:spPr bwMode="auto">
              <a:xfrm flipV="1">
                <a:off x="5469" y="3417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2" name="Line 362"/>
              <p:cNvSpPr>
                <a:spLocks noChangeShapeType="1"/>
              </p:cNvSpPr>
              <p:nvPr/>
            </p:nvSpPr>
            <p:spPr bwMode="auto">
              <a:xfrm>
                <a:off x="5524" y="340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3" name="Line 363"/>
              <p:cNvSpPr>
                <a:spLocks noChangeShapeType="1"/>
              </p:cNvSpPr>
              <p:nvPr/>
            </p:nvSpPr>
            <p:spPr bwMode="auto">
              <a:xfrm flipV="1">
                <a:off x="5469" y="340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4" name="Line 364"/>
              <p:cNvSpPr>
                <a:spLocks noChangeShapeType="1"/>
              </p:cNvSpPr>
              <p:nvPr/>
            </p:nvSpPr>
            <p:spPr bwMode="auto">
              <a:xfrm flipV="1">
                <a:off x="5555" y="341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5" name="Line 365"/>
              <p:cNvSpPr>
                <a:spLocks noChangeShapeType="1"/>
              </p:cNvSpPr>
              <p:nvPr/>
            </p:nvSpPr>
            <p:spPr bwMode="auto">
              <a:xfrm>
                <a:off x="5524" y="340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6" name="Line 366"/>
              <p:cNvSpPr>
                <a:spLocks noChangeShapeType="1"/>
              </p:cNvSpPr>
              <p:nvPr/>
            </p:nvSpPr>
            <p:spPr bwMode="auto">
              <a:xfrm flipV="1">
                <a:off x="5524" y="3402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7" name="Line 367"/>
              <p:cNvSpPr>
                <a:spLocks noChangeShapeType="1"/>
              </p:cNvSpPr>
              <p:nvPr/>
            </p:nvSpPr>
            <p:spPr bwMode="auto">
              <a:xfrm>
                <a:off x="5577" y="3395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8" name="Line 368"/>
              <p:cNvSpPr>
                <a:spLocks noChangeShapeType="1"/>
              </p:cNvSpPr>
              <p:nvPr/>
            </p:nvSpPr>
            <p:spPr bwMode="auto">
              <a:xfrm flipV="1">
                <a:off x="5524" y="339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69" name="Line 369"/>
              <p:cNvSpPr>
                <a:spLocks noChangeShapeType="1"/>
              </p:cNvSpPr>
              <p:nvPr/>
            </p:nvSpPr>
            <p:spPr bwMode="auto">
              <a:xfrm>
                <a:off x="5632" y="338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0" name="Line 370"/>
              <p:cNvSpPr>
                <a:spLocks noChangeShapeType="1"/>
              </p:cNvSpPr>
              <p:nvPr/>
            </p:nvSpPr>
            <p:spPr bwMode="auto">
              <a:xfrm flipV="1">
                <a:off x="5577" y="337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1" name="Line 371"/>
              <p:cNvSpPr>
                <a:spLocks noChangeShapeType="1"/>
              </p:cNvSpPr>
              <p:nvPr/>
            </p:nvSpPr>
            <p:spPr bwMode="auto">
              <a:xfrm>
                <a:off x="4237" y="3680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2" name="Line 372"/>
              <p:cNvSpPr>
                <a:spLocks noChangeShapeType="1"/>
              </p:cNvSpPr>
              <p:nvPr/>
            </p:nvSpPr>
            <p:spPr bwMode="auto">
              <a:xfrm>
                <a:off x="4237" y="365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3" name="Line 373"/>
              <p:cNvSpPr>
                <a:spLocks noChangeShapeType="1"/>
              </p:cNvSpPr>
              <p:nvPr/>
            </p:nvSpPr>
            <p:spPr bwMode="auto">
              <a:xfrm flipV="1">
                <a:off x="4237" y="3647"/>
                <a:ext cx="1" cy="3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4" name="Line 374"/>
              <p:cNvSpPr>
                <a:spLocks noChangeShapeType="1"/>
              </p:cNvSpPr>
              <p:nvPr/>
            </p:nvSpPr>
            <p:spPr bwMode="auto">
              <a:xfrm>
                <a:off x="4293" y="3640"/>
                <a:ext cx="7" cy="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5" name="Line 375"/>
              <p:cNvSpPr>
                <a:spLocks noChangeShapeType="1"/>
              </p:cNvSpPr>
              <p:nvPr/>
            </p:nvSpPr>
            <p:spPr bwMode="auto">
              <a:xfrm flipV="1">
                <a:off x="4237" y="3636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6" name="Line 376"/>
              <p:cNvSpPr>
                <a:spLocks noChangeShapeType="1"/>
              </p:cNvSpPr>
              <p:nvPr/>
            </p:nvSpPr>
            <p:spPr bwMode="auto">
              <a:xfrm>
                <a:off x="4509" y="361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7" name="Line 377"/>
              <p:cNvSpPr>
                <a:spLocks noChangeShapeType="1"/>
              </p:cNvSpPr>
              <p:nvPr/>
            </p:nvSpPr>
            <p:spPr bwMode="auto">
              <a:xfrm>
                <a:off x="4505" y="3614"/>
                <a:ext cx="4" cy="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8" name="Line 378"/>
              <p:cNvSpPr>
                <a:spLocks noChangeShapeType="1"/>
              </p:cNvSpPr>
              <p:nvPr/>
            </p:nvSpPr>
            <p:spPr bwMode="auto">
              <a:xfrm>
                <a:off x="4564" y="3602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79" name="Line 379"/>
              <p:cNvSpPr>
                <a:spLocks noChangeShapeType="1"/>
              </p:cNvSpPr>
              <p:nvPr/>
            </p:nvSpPr>
            <p:spPr bwMode="auto">
              <a:xfrm flipV="1">
                <a:off x="4512" y="3599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0" name="Line 380"/>
              <p:cNvSpPr>
                <a:spLocks noChangeShapeType="1"/>
              </p:cNvSpPr>
              <p:nvPr/>
            </p:nvSpPr>
            <p:spPr bwMode="auto">
              <a:xfrm>
                <a:off x="4564" y="3602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1" name="Line 381"/>
              <p:cNvSpPr>
                <a:spLocks noChangeShapeType="1"/>
              </p:cNvSpPr>
              <p:nvPr/>
            </p:nvSpPr>
            <p:spPr bwMode="auto">
              <a:xfrm>
                <a:off x="4620" y="3590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2" name="Line 382"/>
              <p:cNvSpPr>
                <a:spLocks noChangeShapeType="1"/>
              </p:cNvSpPr>
              <p:nvPr/>
            </p:nvSpPr>
            <p:spPr bwMode="auto">
              <a:xfrm flipV="1">
                <a:off x="4564" y="3587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3" name="Line 383"/>
              <p:cNvSpPr>
                <a:spLocks noChangeShapeType="1"/>
              </p:cNvSpPr>
              <p:nvPr/>
            </p:nvSpPr>
            <p:spPr bwMode="auto">
              <a:xfrm>
                <a:off x="4673" y="3577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4" name="Line 384"/>
              <p:cNvSpPr>
                <a:spLocks noChangeShapeType="1"/>
              </p:cNvSpPr>
              <p:nvPr/>
            </p:nvSpPr>
            <p:spPr bwMode="auto">
              <a:xfrm flipV="1">
                <a:off x="4620" y="3574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5" name="Line 385"/>
              <p:cNvSpPr>
                <a:spLocks noChangeShapeType="1"/>
              </p:cNvSpPr>
              <p:nvPr/>
            </p:nvSpPr>
            <p:spPr bwMode="auto">
              <a:xfrm>
                <a:off x="4673" y="3577"/>
                <a:ext cx="30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6" name="Line 386"/>
              <p:cNvSpPr>
                <a:spLocks noChangeShapeType="1"/>
              </p:cNvSpPr>
              <p:nvPr/>
            </p:nvSpPr>
            <p:spPr bwMode="auto">
              <a:xfrm>
                <a:off x="4729" y="3564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7" name="Line 387"/>
              <p:cNvSpPr>
                <a:spLocks noChangeShapeType="1"/>
              </p:cNvSpPr>
              <p:nvPr/>
            </p:nvSpPr>
            <p:spPr bwMode="auto">
              <a:xfrm flipV="1">
                <a:off x="4673" y="356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8" name="Line 388"/>
              <p:cNvSpPr>
                <a:spLocks noChangeShapeType="1"/>
              </p:cNvSpPr>
              <p:nvPr/>
            </p:nvSpPr>
            <p:spPr bwMode="auto">
              <a:xfrm>
                <a:off x="4729" y="3564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89" name="Line 389"/>
              <p:cNvSpPr>
                <a:spLocks noChangeShapeType="1"/>
              </p:cNvSpPr>
              <p:nvPr/>
            </p:nvSpPr>
            <p:spPr bwMode="auto">
              <a:xfrm>
                <a:off x="4784" y="355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0" name="Line 390"/>
              <p:cNvSpPr>
                <a:spLocks noChangeShapeType="1"/>
              </p:cNvSpPr>
              <p:nvPr/>
            </p:nvSpPr>
            <p:spPr bwMode="auto">
              <a:xfrm flipV="1">
                <a:off x="4729" y="354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1" name="Line 391"/>
              <p:cNvSpPr>
                <a:spLocks noChangeShapeType="1"/>
              </p:cNvSpPr>
              <p:nvPr/>
            </p:nvSpPr>
            <p:spPr bwMode="auto">
              <a:xfrm>
                <a:off x="4837" y="353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2" name="Line 392"/>
              <p:cNvSpPr>
                <a:spLocks noChangeShapeType="1"/>
              </p:cNvSpPr>
              <p:nvPr/>
            </p:nvSpPr>
            <p:spPr bwMode="auto">
              <a:xfrm flipV="1">
                <a:off x="4784" y="353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3" name="Line 393"/>
              <p:cNvSpPr>
                <a:spLocks noChangeShapeType="1"/>
              </p:cNvSpPr>
              <p:nvPr/>
            </p:nvSpPr>
            <p:spPr bwMode="auto">
              <a:xfrm>
                <a:off x="4837" y="3539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4" name="Line 394"/>
              <p:cNvSpPr>
                <a:spLocks noChangeShapeType="1"/>
              </p:cNvSpPr>
              <p:nvPr/>
            </p:nvSpPr>
            <p:spPr bwMode="auto">
              <a:xfrm>
                <a:off x="4893" y="3529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5" name="Line 395"/>
              <p:cNvSpPr>
                <a:spLocks noChangeShapeType="1"/>
              </p:cNvSpPr>
              <p:nvPr/>
            </p:nvSpPr>
            <p:spPr bwMode="auto">
              <a:xfrm flipV="1">
                <a:off x="4837" y="3525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6" name="Line 396"/>
              <p:cNvSpPr>
                <a:spLocks noChangeShapeType="1"/>
              </p:cNvSpPr>
              <p:nvPr/>
            </p:nvSpPr>
            <p:spPr bwMode="auto">
              <a:xfrm>
                <a:off x="4893" y="3529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7" name="Line 397"/>
              <p:cNvSpPr>
                <a:spLocks noChangeShapeType="1"/>
              </p:cNvSpPr>
              <p:nvPr/>
            </p:nvSpPr>
            <p:spPr bwMode="auto">
              <a:xfrm>
                <a:off x="4947" y="351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8" name="Line 398"/>
              <p:cNvSpPr>
                <a:spLocks noChangeShapeType="1"/>
              </p:cNvSpPr>
              <p:nvPr/>
            </p:nvSpPr>
            <p:spPr bwMode="auto">
              <a:xfrm flipV="1">
                <a:off x="4893" y="351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99" name="Line 399"/>
              <p:cNvSpPr>
                <a:spLocks noChangeShapeType="1"/>
              </p:cNvSpPr>
              <p:nvPr/>
            </p:nvSpPr>
            <p:spPr bwMode="auto">
              <a:xfrm>
                <a:off x="4947" y="3516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0" name="Line 400"/>
              <p:cNvSpPr>
                <a:spLocks noChangeShapeType="1"/>
              </p:cNvSpPr>
              <p:nvPr/>
            </p:nvSpPr>
            <p:spPr bwMode="auto">
              <a:xfrm flipV="1">
                <a:off x="4947" y="351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1" name="Line 401"/>
              <p:cNvSpPr>
                <a:spLocks noChangeShapeType="1"/>
              </p:cNvSpPr>
              <p:nvPr/>
            </p:nvSpPr>
            <p:spPr bwMode="auto">
              <a:xfrm>
                <a:off x="5000" y="3503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02" name="Line 402"/>
              <p:cNvSpPr>
                <a:spLocks noChangeShapeType="1"/>
              </p:cNvSpPr>
              <p:nvPr/>
            </p:nvSpPr>
            <p:spPr bwMode="auto">
              <a:xfrm flipV="1">
                <a:off x="4947" y="3499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5" name="Group 403"/>
            <p:cNvGrpSpPr>
              <a:grpSpLocks/>
            </p:cNvGrpSpPr>
            <p:nvPr/>
          </p:nvGrpSpPr>
          <p:grpSpPr bwMode="auto">
            <a:xfrm>
              <a:off x="4143" y="3316"/>
              <a:ext cx="1487" cy="362"/>
              <a:chOff x="4143" y="3316"/>
              <a:chExt cx="1487" cy="362"/>
            </a:xfrm>
          </p:grpSpPr>
          <p:sp>
            <p:nvSpPr>
              <p:cNvPr id="181003" name="Line 404"/>
              <p:cNvSpPr>
                <a:spLocks noChangeShapeType="1"/>
              </p:cNvSpPr>
              <p:nvPr/>
            </p:nvSpPr>
            <p:spPr bwMode="auto">
              <a:xfrm>
                <a:off x="5055" y="3490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4" name="Line 405"/>
              <p:cNvSpPr>
                <a:spLocks noChangeShapeType="1"/>
              </p:cNvSpPr>
              <p:nvPr/>
            </p:nvSpPr>
            <p:spPr bwMode="auto">
              <a:xfrm flipV="1">
                <a:off x="5001" y="348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5" name="Line 406"/>
              <p:cNvSpPr>
                <a:spLocks noChangeShapeType="1"/>
              </p:cNvSpPr>
              <p:nvPr/>
            </p:nvSpPr>
            <p:spPr bwMode="auto">
              <a:xfrm flipV="1">
                <a:off x="5141" y="349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6" name="Line 407"/>
              <p:cNvSpPr>
                <a:spLocks noChangeShapeType="1"/>
              </p:cNvSpPr>
              <p:nvPr/>
            </p:nvSpPr>
            <p:spPr bwMode="auto">
              <a:xfrm flipV="1">
                <a:off x="5087" y="3494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7" name="Line 408"/>
              <p:cNvSpPr>
                <a:spLocks noChangeShapeType="1"/>
              </p:cNvSpPr>
              <p:nvPr/>
            </p:nvSpPr>
            <p:spPr bwMode="auto">
              <a:xfrm>
                <a:off x="5055" y="348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8" name="Line 409"/>
              <p:cNvSpPr>
                <a:spLocks noChangeShapeType="1"/>
              </p:cNvSpPr>
              <p:nvPr/>
            </p:nvSpPr>
            <p:spPr bwMode="auto">
              <a:xfrm flipV="1">
                <a:off x="5055" y="3486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9" name="Line 410"/>
              <p:cNvSpPr>
                <a:spLocks noChangeShapeType="1"/>
              </p:cNvSpPr>
              <p:nvPr/>
            </p:nvSpPr>
            <p:spPr bwMode="auto">
              <a:xfrm>
                <a:off x="5110" y="347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0" name="Line 411"/>
              <p:cNvSpPr>
                <a:spLocks noChangeShapeType="1"/>
              </p:cNvSpPr>
              <p:nvPr/>
            </p:nvSpPr>
            <p:spPr bwMode="auto">
              <a:xfrm flipV="1">
                <a:off x="5055" y="347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1" name="Line 412"/>
              <p:cNvSpPr>
                <a:spLocks noChangeShapeType="1"/>
              </p:cNvSpPr>
              <p:nvPr/>
            </p:nvSpPr>
            <p:spPr bwMode="auto">
              <a:xfrm>
                <a:off x="5164" y="346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2" name="Line 413"/>
              <p:cNvSpPr>
                <a:spLocks noChangeShapeType="1"/>
              </p:cNvSpPr>
              <p:nvPr/>
            </p:nvSpPr>
            <p:spPr bwMode="auto">
              <a:xfrm flipV="1">
                <a:off x="5110" y="3461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3" name="Line 414"/>
              <p:cNvSpPr>
                <a:spLocks noChangeShapeType="1"/>
              </p:cNvSpPr>
              <p:nvPr/>
            </p:nvSpPr>
            <p:spPr bwMode="auto">
              <a:xfrm>
                <a:off x="5164" y="3465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4" name="Line 415"/>
              <p:cNvSpPr>
                <a:spLocks noChangeShapeType="1"/>
              </p:cNvSpPr>
              <p:nvPr/>
            </p:nvSpPr>
            <p:spPr bwMode="auto">
              <a:xfrm>
                <a:off x="5219" y="345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5" name="Line 416"/>
              <p:cNvSpPr>
                <a:spLocks noChangeShapeType="1"/>
              </p:cNvSpPr>
              <p:nvPr/>
            </p:nvSpPr>
            <p:spPr bwMode="auto">
              <a:xfrm flipV="1">
                <a:off x="5164" y="344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6" name="Line 417"/>
              <p:cNvSpPr>
                <a:spLocks noChangeShapeType="1"/>
              </p:cNvSpPr>
              <p:nvPr/>
            </p:nvSpPr>
            <p:spPr bwMode="auto">
              <a:xfrm>
                <a:off x="5274" y="3439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7" name="Line 418"/>
              <p:cNvSpPr>
                <a:spLocks noChangeShapeType="1"/>
              </p:cNvSpPr>
              <p:nvPr/>
            </p:nvSpPr>
            <p:spPr bwMode="auto">
              <a:xfrm flipV="1">
                <a:off x="5219" y="3436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8" name="Line 419"/>
              <p:cNvSpPr>
                <a:spLocks noChangeShapeType="1"/>
              </p:cNvSpPr>
              <p:nvPr/>
            </p:nvSpPr>
            <p:spPr bwMode="auto">
              <a:xfrm>
                <a:off x="5274" y="3439"/>
                <a:ext cx="28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19" name="Line 420"/>
              <p:cNvSpPr>
                <a:spLocks noChangeShapeType="1"/>
              </p:cNvSpPr>
              <p:nvPr/>
            </p:nvSpPr>
            <p:spPr bwMode="auto">
              <a:xfrm>
                <a:off x="5328" y="3427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0" name="Line 421"/>
              <p:cNvSpPr>
                <a:spLocks noChangeShapeType="1"/>
              </p:cNvSpPr>
              <p:nvPr/>
            </p:nvSpPr>
            <p:spPr bwMode="auto">
              <a:xfrm flipV="1">
                <a:off x="5274" y="342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1" name="Line 422"/>
              <p:cNvSpPr>
                <a:spLocks noChangeShapeType="1"/>
              </p:cNvSpPr>
              <p:nvPr/>
            </p:nvSpPr>
            <p:spPr bwMode="auto">
              <a:xfrm flipV="1">
                <a:off x="5360" y="3430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2" name="Line 423"/>
              <p:cNvSpPr>
                <a:spLocks noChangeShapeType="1"/>
              </p:cNvSpPr>
              <p:nvPr/>
            </p:nvSpPr>
            <p:spPr bwMode="auto">
              <a:xfrm flipV="1">
                <a:off x="5360" y="344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3" name="Line 424"/>
              <p:cNvSpPr>
                <a:spLocks noChangeShapeType="1"/>
              </p:cNvSpPr>
              <p:nvPr/>
            </p:nvSpPr>
            <p:spPr bwMode="auto">
              <a:xfrm>
                <a:off x="5328" y="3426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4" name="Line 425"/>
              <p:cNvSpPr>
                <a:spLocks noChangeShapeType="1"/>
              </p:cNvSpPr>
              <p:nvPr/>
            </p:nvSpPr>
            <p:spPr bwMode="auto">
              <a:xfrm flipV="1">
                <a:off x="5328" y="342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5" name="Line 426"/>
              <p:cNvSpPr>
                <a:spLocks noChangeShapeType="1"/>
              </p:cNvSpPr>
              <p:nvPr/>
            </p:nvSpPr>
            <p:spPr bwMode="auto">
              <a:xfrm>
                <a:off x="5382" y="341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6" name="Line 427"/>
              <p:cNvSpPr>
                <a:spLocks noChangeShapeType="1"/>
              </p:cNvSpPr>
              <p:nvPr/>
            </p:nvSpPr>
            <p:spPr bwMode="auto">
              <a:xfrm flipV="1">
                <a:off x="5328" y="341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7" name="Line 428"/>
              <p:cNvSpPr>
                <a:spLocks noChangeShapeType="1"/>
              </p:cNvSpPr>
              <p:nvPr/>
            </p:nvSpPr>
            <p:spPr bwMode="auto">
              <a:xfrm>
                <a:off x="5437" y="340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8" name="Line 429"/>
              <p:cNvSpPr>
                <a:spLocks noChangeShapeType="1"/>
              </p:cNvSpPr>
              <p:nvPr/>
            </p:nvSpPr>
            <p:spPr bwMode="auto">
              <a:xfrm flipV="1">
                <a:off x="5385" y="3397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29" name="Line 430"/>
              <p:cNvSpPr>
                <a:spLocks noChangeShapeType="1"/>
              </p:cNvSpPr>
              <p:nvPr/>
            </p:nvSpPr>
            <p:spPr bwMode="auto">
              <a:xfrm>
                <a:off x="5437" y="339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0" name="Line 431"/>
              <p:cNvSpPr>
                <a:spLocks noChangeShapeType="1"/>
              </p:cNvSpPr>
              <p:nvPr/>
            </p:nvSpPr>
            <p:spPr bwMode="auto">
              <a:xfrm flipV="1">
                <a:off x="5437" y="339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1" name="Line 432"/>
              <p:cNvSpPr>
                <a:spLocks noChangeShapeType="1"/>
              </p:cNvSpPr>
              <p:nvPr/>
            </p:nvSpPr>
            <p:spPr bwMode="auto">
              <a:xfrm>
                <a:off x="5491" y="338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2" name="Line 433"/>
              <p:cNvSpPr>
                <a:spLocks noChangeShapeType="1"/>
              </p:cNvSpPr>
              <p:nvPr/>
            </p:nvSpPr>
            <p:spPr bwMode="auto">
              <a:xfrm flipV="1">
                <a:off x="5437" y="338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3" name="Line 434"/>
              <p:cNvSpPr>
                <a:spLocks noChangeShapeType="1"/>
              </p:cNvSpPr>
              <p:nvPr/>
            </p:nvSpPr>
            <p:spPr bwMode="auto">
              <a:xfrm>
                <a:off x="5491" y="3386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4" name="Line 435"/>
              <p:cNvSpPr>
                <a:spLocks noChangeShapeType="1"/>
              </p:cNvSpPr>
              <p:nvPr/>
            </p:nvSpPr>
            <p:spPr bwMode="auto">
              <a:xfrm>
                <a:off x="5546" y="3372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5" name="Line 436"/>
              <p:cNvSpPr>
                <a:spLocks noChangeShapeType="1"/>
              </p:cNvSpPr>
              <p:nvPr/>
            </p:nvSpPr>
            <p:spPr bwMode="auto">
              <a:xfrm flipV="1">
                <a:off x="5491" y="336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6" name="Line 437"/>
              <p:cNvSpPr>
                <a:spLocks noChangeShapeType="1"/>
              </p:cNvSpPr>
              <p:nvPr/>
            </p:nvSpPr>
            <p:spPr bwMode="auto">
              <a:xfrm>
                <a:off x="5602" y="3360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7" name="Line 438"/>
              <p:cNvSpPr>
                <a:spLocks noChangeShapeType="1"/>
              </p:cNvSpPr>
              <p:nvPr/>
            </p:nvSpPr>
            <p:spPr bwMode="auto">
              <a:xfrm flipV="1">
                <a:off x="5546" y="3357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8" name="Line 439"/>
              <p:cNvSpPr>
                <a:spLocks noChangeShapeType="1"/>
              </p:cNvSpPr>
              <p:nvPr/>
            </p:nvSpPr>
            <p:spPr bwMode="auto">
              <a:xfrm>
                <a:off x="4207" y="3658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39" name="Line 440"/>
              <p:cNvSpPr>
                <a:spLocks noChangeShapeType="1"/>
              </p:cNvSpPr>
              <p:nvPr/>
            </p:nvSpPr>
            <p:spPr bwMode="auto">
              <a:xfrm>
                <a:off x="4207" y="3639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0" name="Line 441"/>
              <p:cNvSpPr>
                <a:spLocks noChangeShapeType="1"/>
              </p:cNvSpPr>
              <p:nvPr/>
            </p:nvSpPr>
            <p:spPr bwMode="auto">
              <a:xfrm flipV="1">
                <a:off x="4207" y="3636"/>
                <a:ext cx="1" cy="2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1" name="Line 442"/>
              <p:cNvSpPr>
                <a:spLocks noChangeShapeType="1"/>
              </p:cNvSpPr>
              <p:nvPr/>
            </p:nvSpPr>
            <p:spPr bwMode="auto">
              <a:xfrm>
                <a:off x="4261" y="3624"/>
                <a:ext cx="23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2" name="Line 443"/>
              <p:cNvSpPr>
                <a:spLocks noChangeShapeType="1"/>
              </p:cNvSpPr>
              <p:nvPr/>
            </p:nvSpPr>
            <p:spPr bwMode="auto">
              <a:xfrm flipV="1">
                <a:off x="4207" y="3621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3" name="Line 444"/>
              <p:cNvSpPr>
                <a:spLocks noChangeShapeType="1"/>
              </p:cNvSpPr>
              <p:nvPr/>
            </p:nvSpPr>
            <p:spPr bwMode="auto">
              <a:xfrm>
                <a:off x="4316" y="3621"/>
                <a:ext cx="16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4" name="Line 445"/>
              <p:cNvSpPr>
                <a:spLocks noChangeShapeType="1"/>
              </p:cNvSpPr>
              <p:nvPr/>
            </p:nvSpPr>
            <p:spPr bwMode="auto">
              <a:xfrm flipV="1">
                <a:off x="4271" y="3618"/>
                <a:ext cx="45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5" name="AutoShape 446"/>
              <p:cNvSpPr>
                <a:spLocks noChangeArrowheads="1"/>
              </p:cNvSpPr>
              <p:nvPr/>
            </p:nvSpPr>
            <p:spPr bwMode="auto">
              <a:xfrm>
                <a:off x="4320" y="3621"/>
                <a:ext cx="12" cy="3"/>
              </a:xfrm>
              <a:custGeom>
                <a:avLst/>
                <a:gdLst>
                  <a:gd name="T0" fmla="*/ 0 w 12"/>
                  <a:gd name="T1" fmla="*/ 3 h 3"/>
                  <a:gd name="T2" fmla="*/ 12 w 12"/>
                  <a:gd name="T3" fmla="*/ 0 h 3"/>
                  <a:gd name="T4" fmla="*/ 0 w 12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"/>
                  <a:gd name="T11" fmla="*/ 12 w 1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">
                    <a:moveTo>
                      <a:pt x="0" y="3"/>
                    </a:move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046" name="Line 447"/>
              <p:cNvSpPr>
                <a:spLocks noChangeShapeType="1"/>
              </p:cNvSpPr>
              <p:nvPr/>
            </p:nvSpPr>
            <p:spPr bwMode="auto">
              <a:xfrm flipV="1">
                <a:off x="4320" y="3618"/>
                <a:ext cx="12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7" name="Line 448"/>
              <p:cNvSpPr>
                <a:spLocks noChangeShapeType="1"/>
              </p:cNvSpPr>
              <p:nvPr/>
            </p:nvSpPr>
            <p:spPr bwMode="auto">
              <a:xfrm>
                <a:off x="4505" y="3610"/>
                <a:ext cx="3" cy="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8" name="Line 449"/>
              <p:cNvSpPr>
                <a:spLocks noChangeShapeType="1"/>
              </p:cNvSpPr>
              <p:nvPr/>
            </p:nvSpPr>
            <p:spPr bwMode="auto">
              <a:xfrm>
                <a:off x="4534" y="358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49" name="Line 450"/>
              <p:cNvSpPr>
                <a:spLocks noChangeShapeType="1"/>
              </p:cNvSpPr>
              <p:nvPr/>
            </p:nvSpPr>
            <p:spPr bwMode="auto">
              <a:xfrm flipV="1">
                <a:off x="4498" y="3577"/>
                <a:ext cx="36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0" name="Line 451"/>
              <p:cNvSpPr>
                <a:spLocks noChangeShapeType="1"/>
              </p:cNvSpPr>
              <p:nvPr/>
            </p:nvSpPr>
            <p:spPr bwMode="auto">
              <a:xfrm>
                <a:off x="4534" y="358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1" name="Line 452"/>
              <p:cNvSpPr>
                <a:spLocks noChangeShapeType="1"/>
              </p:cNvSpPr>
              <p:nvPr/>
            </p:nvSpPr>
            <p:spPr bwMode="auto">
              <a:xfrm>
                <a:off x="4588" y="3567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2" name="Line 453"/>
              <p:cNvSpPr>
                <a:spLocks noChangeShapeType="1"/>
              </p:cNvSpPr>
              <p:nvPr/>
            </p:nvSpPr>
            <p:spPr bwMode="auto">
              <a:xfrm flipV="1">
                <a:off x="4534" y="3564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3" name="Line 454"/>
              <p:cNvSpPr>
                <a:spLocks noChangeShapeType="1"/>
              </p:cNvSpPr>
              <p:nvPr/>
            </p:nvSpPr>
            <p:spPr bwMode="auto">
              <a:xfrm>
                <a:off x="4643" y="355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4" name="Line 455"/>
              <p:cNvSpPr>
                <a:spLocks noChangeShapeType="1"/>
              </p:cNvSpPr>
              <p:nvPr/>
            </p:nvSpPr>
            <p:spPr bwMode="auto">
              <a:xfrm flipV="1">
                <a:off x="4588" y="355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5" name="Line 456"/>
              <p:cNvSpPr>
                <a:spLocks noChangeShapeType="1"/>
              </p:cNvSpPr>
              <p:nvPr/>
            </p:nvSpPr>
            <p:spPr bwMode="auto">
              <a:xfrm>
                <a:off x="4698" y="354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6" name="Line 457"/>
              <p:cNvSpPr>
                <a:spLocks noChangeShapeType="1"/>
              </p:cNvSpPr>
              <p:nvPr/>
            </p:nvSpPr>
            <p:spPr bwMode="auto">
              <a:xfrm flipV="1">
                <a:off x="4643" y="354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7" name="Line 458"/>
              <p:cNvSpPr>
                <a:spLocks noChangeShapeType="1"/>
              </p:cNvSpPr>
              <p:nvPr/>
            </p:nvSpPr>
            <p:spPr bwMode="auto">
              <a:xfrm>
                <a:off x="4698" y="3544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8" name="Line 459"/>
              <p:cNvSpPr>
                <a:spLocks noChangeShapeType="1"/>
              </p:cNvSpPr>
              <p:nvPr/>
            </p:nvSpPr>
            <p:spPr bwMode="auto">
              <a:xfrm>
                <a:off x="4750" y="353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59" name="Line 460"/>
              <p:cNvSpPr>
                <a:spLocks noChangeShapeType="1"/>
              </p:cNvSpPr>
              <p:nvPr/>
            </p:nvSpPr>
            <p:spPr bwMode="auto">
              <a:xfrm flipV="1">
                <a:off x="4698" y="3527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0" name="Line 461"/>
              <p:cNvSpPr>
                <a:spLocks noChangeShapeType="1"/>
              </p:cNvSpPr>
              <p:nvPr/>
            </p:nvSpPr>
            <p:spPr bwMode="auto">
              <a:xfrm flipV="1">
                <a:off x="4784" y="3536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1" name="Line 462"/>
              <p:cNvSpPr>
                <a:spLocks noChangeShapeType="1"/>
              </p:cNvSpPr>
              <p:nvPr/>
            </p:nvSpPr>
            <p:spPr bwMode="auto">
              <a:xfrm>
                <a:off x="4805" y="3519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2" name="Line 463"/>
              <p:cNvSpPr>
                <a:spLocks noChangeShapeType="1"/>
              </p:cNvSpPr>
              <p:nvPr/>
            </p:nvSpPr>
            <p:spPr bwMode="auto">
              <a:xfrm flipV="1">
                <a:off x="4752" y="3515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3" name="Line 464"/>
              <p:cNvSpPr>
                <a:spLocks noChangeShapeType="1"/>
              </p:cNvSpPr>
              <p:nvPr/>
            </p:nvSpPr>
            <p:spPr bwMode="auto">
              <a:xfrm>
                <a:off x="4860" y="350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4" name="Line 465"/>
              <p:cNvSpPr>
                <a:spLocks noChangeShapeType="1"/>
              </p:cNvSpPr>
              <p:nvPr/>
            </p:nvSpPr>
            <p:spPr bwMode="auto">
              <a:xfrm flipV="1">
                <a:off x="4805" y="350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5" name="Line 466"/>
              <p:cNvSpPr>
                <a:spLocks noChangeShapeType="1"/>
              </p:cNvSpPr>
              <p:nvPr/>
            </p:nvSpPr>
            <p:spPr bwMode="auto">
              <a:xfrm>
                <a:off x="4860" y="3506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6" name="Line 467"/>
              <p:cNvSpPr>
                <a:spLocks noChangeShapeType="1"/>
              </p:cNvSpPr>
              <p:nvPr/>
            </p:nvSpPr>
            <p:spPr bwMode="auto">
              <a:xfrm>
                <a:off x="4914" y="3493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7" name="Line 468"/>
              <p:cNvSpPr>
                <a:spLocks noChangeShapeType="1"/>
              </p:cNvSpPr>
              <p:nvPr/>
            </p:nvSpPr>
            <p:spPr bwMode="auto">
              <a:xfrm flipV="1">
                <a:off x="4860" y="3489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8" name="Line 469"/>
              <p:cNvSpPr>
                <a:spLocks noChangeShapeType="1"/>
              </p:cNvSpPr>
              <p:nvPr/>
            </p:nvSpPr>
            <p:spPr bwMode="auto">
              <a:xfrm>
                <a:off x="4969" y="3481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69" name="Line 470"/>
              <p:cNvSpPr>
                <a:spLocks noChangeShapeType="1"/>
              </p:cNvSpPr>
              <p:nvPr/>
            </p:nvSpPr>
            <p:spPr bwMode="auto">
              <a:xfrm flipV="1">
                <a:off x="4914" y="347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0" name="Line 471"/>
              <p:cNvSpPr>
                <a:spLocks noChangeShapeType="1"/>
              </p:cNvSpPr>
              <p:nvPr/>
            </p:nvSpPr>
            <p:spPr bwMode="auto">
              <a:xfrm>
                <a:off x="4969" y="3481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1" name="Line 472"/>
              <p:cNvSpPr>
                <a:spLocks noChangeShapeType="1"/>
              </p:cNvSpPr>
              <p:nvPr/>
            </p:nvSpPr>
            <p:spPr bwMode="auto">
              <a:xfrm>
                <a:off x="5024" y="346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2" name="Line 473"/>
              <p:cNvSpPr>
                <a:spLocks noChangeShapeType="1"/>
              </p:cNvSpPr>
              <p:nvPr/>
            </p:nvSpPr>
            <p:spPr bwMode="auto">
              <a:xfrm flipV="1">
                <a:off x="4969" y="346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3" name="Line 474"/>
              <p:cNvSpPr>
                <a:spLocks noChangeShapeType="1"/>
              </p:cNvSpPr>
              <p:nvPr/>
            </p:nvSpPr>
            <p:spPr bwMode="auto">
              <a:xfrm>
                <a:off x="5024" y="346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4" name="Line 475"/>
              <p:cNvSpPr>
                <a:spLocks noChangeShapeType="1"/>
              </p:cNvSpPr>
              <p:nvPr/>
            </p:nvSpPr>
            <p:spPr bwMode="auto">
              <a:xfrm>
                <a:off x="5078" y="345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5" name="Line 476"/>
              <p:cNvSpPr>
                <a:spLocks noChangeShapeType="1"/>
              </p:cNvSpPr>
              <p:nvPr/>
            </p:nvSpPr>
            <p:spPr bwMode="auto">
              <a:xfrm flipV="1">
                <a:off x="5024" y="345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6" name="Line 477"/>
              <p:cNvSpPr>
                <a:spLocks noChangeShapeType="1"/>
              </p:cNvSpPr>
              <p:nvPr/>
            </p:nvSpPr>
            <p:spPr bwMode="auto">
              <a:xfrm>
                <a:off x="5133" y="344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7" name="Line 478"/>
              <p:cNvSpPr>
                <a:spLocks noChangeShapeType="1"/>
              </p:cNvSpPr>
              <p:nvPr/>
            </p:nvSpPr>
            <p:spPr bwMode="auto">
              <a:xfrm flipV="1">
                <a:off x="5078" y="343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8" name="Line 479"/>
              <p:cNvSpPr>
                <a:spLocks noChangeShapeType="1"/>
              </p:cNvSpPr>
              <p:nvPr/>
            </p:nvSpPr>
            <p:spPr bwMode="auto">
              <a:xfrm>
                <a:off x="5187" y="343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79" name="Line 480"/>
              <p:cNvSpPr>
                <a:spLocks noChangeShapeType="1"/>
              </p:cNvSpPr>
              <p:nvPr/>
            </p:nvSpPr>
            <p:spPr bwMode="auto">
              <a:xfrm flipV="1">
                <a:off x="5133" y="3427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0" name="Line 481"/>
              <p:cNvSpPr>
                <a:spLocks noChangeShapeType="1"/>
              </p:cNvSpPr>
              <p:nvPr/>
            </p:nvSpPr>
            <p:spPr bwMode="auto">
              <a:xfrm>
                <a:off x="5187" y="3431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1" name="Line 482"/>
              <p:cNvSpPr>
                <a:spLocks noChangeShapeType="1"/>
              </p:cNvSpPr>
              <p:nvPr/>
            </p:nvSpPr>
            <p:spPr bwMode="auto">
              <a:xfrm>
                <a:off x="5241" y="3418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2" name="Line 483"/>
              <p:cNvSpPr>
                <a:spLocks noChangeShapeType="1"/>
              </p:cNvSpPr>
              <p:nvPr/>
            </p:nvSpPr>
            <p:spPr bwMode="auto">
              <a:xfrm flipV="1">
                <a:off x="5187" y="3415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3" name="Line 484"/>
              <p:cNvSpPr>
                <a:spLocks noChangeShapeType="1"/>
              </p:cNvSpPr>
              <p:nvPr/>
            </p:nvSpPr>
            <p:spPr bwMode="auto">
              <a:xfrm>
                <a:off x="5296" y="340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4" name="Line 485"/>
              <p:cNvSpPr>
                <a:spLocks noChangeShapeType="1"/>
              </p:cNvSpPr>
              <p:nvPr/>
            </p:nvSpPr>
            <p:spPr bwMode="auto">
              <a:xfrm flipV="1">
                <a:off x="5241" y="340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5" name="Line 486"/>
              <p:cNvSpPr>
                <a:spLocks noChangeShapeType="1"/>
              </p:cNvSpPr>
              <p:nvPr/>
            </p:nvSpPr>
            <p:spPr bwMode="auto">
              <a:xfrm>
                <a:off x="5296" y="340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6" name="Line 487"/>
              <p:cNvSpPr>
                <a:spLocks noChangeShapeType="1"/>
              </p:cNvSpPr>
              <p:nvPr/>
            </p:nvSpPr>
            <p:spPr bwMode="auto">
              <a:xfrm>
                <a:off x="5351" y="3391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7" name="Line 488"/>
              <p:cNvSpPr>
                <a:spLocks noChangeShapeType="1"/>
              </p:cNvSpPr>
              <p:nvPr/>
            </p:nvSpPr>
            <p:spPr bwMode="auto">
              <a:xfrm flipV="1">
                <a:off x="5296" y="338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8" name="Line 489"/>
              <p:cNvSpPr>
                <a:spLocks noChangeShapeType="1"/>
              </p:cNvSpPr>
              <p:nvPr/>
            </p:nvSpPr>
            <p:spPr bwMode="auto">
              <a:xfrm>
                <a:off x="5351" y="3391"/>
                <a:ext cx="28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89" name="Line 490"/>
              <p:cNvSpPr>
                <a:spLocks noChangeShapeType="1"/>
              </p:cNvSpPr>
              <p:nvPr/>
            </p:nvSpPr>
            <p:spPr bwMode="auto">
              <a:xfrm>
                <a:off x="5405" y="337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0" name="Line 491"/>
              <p:cNvSpPr>
                <a:spLocks noChangeShapeType="1"/>
              </p:cNvSpPr>
              <p:nvPr/>
            </p:nvSpPr>
            <p:spPr bwMode="auto">
              <a:xfrm flipV="1">
                <a:off x="5351" y="337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1" name="Line 492"/>
              <p:cNvSpPr>
                <a:spLocks noChangeShapeType="1"/>
              </p:cNvSpPr>
              <p:nvPr/>
            </p:nvSpPr>
            <p:spPr bwMode="auto">
              <a:xfrm>
                <a:off x="5405" y="3379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2" name="Line 493"/>
              <p:cNvSpPr>
                <a:spLocks noChangeShapeType="1"/>
              </p:cNvSpPr>
              <p:nvPr/>
            </p:nvSpPr>
            <p:spPr bwMode="auto">
              <a:xfrm>
                <a:off x="5461" y="3366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3" name="Line 494"/>
              <p:cNvSpPr>
                <a:spLocks noChangeShapeType="1"/>
              </p:cNvSpPr>
              <p:nvPr/>
            </p:nvSpPr>
            <p:spPr bwMode="auto">
              <a:xfrm flipV="1">
                <a:off x="5405" y="336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4" name="Line 495"/>
              <p:cNvSpPr>
                <a:spLocks noChangeShapeType="1"/>
              </p:cNvSpPr>
              <p:nvPr/>
            </p:nvSpPr>
            <p:spPr bwMode="auto">
              <a:xfrm>
                <a:off x="5461" y="3363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5" name="Line 496"/>
              <p:cNvSpPr>
                <a:spLocks noChangeShapeType="1"/>
              </p:cNvSpPr>
              <p:nvPr/>
            </p:nvSpPr>
            <p:spPr bwMode="auto">
              <a:xfrm flipV="1">
                <a:off x="5461" y="3359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6" name="Line 497"/>
              <p:cNvSpPr>
                <a:spLocks noChangeShapeType="1"/>
              </p:cNvSpPr>
              <p:nvPr/>
            </p:nvSpPr>
            <p:spPr bwMode="auto">
              <a:xfrm>
                <a:off x="5516" y="3351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7" name="Line 498"/>
              <p:cNvSpPr>
                <a:spLocks noChangeShapeType="1"/>
              </p:cNvSpPr>
              <p:nvPr/>
            </p:nvSpPr>
            <p:spPr bwMode="auto">
              <a:xfrm flipV="1">
                <a:off x="5461" y="334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8" name="Line 499"/>
              <p:cNvSpPr>
                <a:spLocks noChangeShapeType="1"/>
              </p:cNvSpPr>
              <p:nvPr/>
            </p:nvSpPr>
            <p:spPr bwMode="auto">
              <a:xfrm>
                <a:off x="5568" y="3341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99" name="Line 500"/>
              <p:cNvSpPr>
                <a:spLocks noChangeShapeType="1"/>
              </p:cNvSpPr>
              <p:nvPr/>
            </p:nvSpPr>
            <p:spPr bwMode="auto">
              <a:xfrm flipV="1">
                <a:off x="5516" y="3337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0" name="Line 501"/>
              <p:cNvSpPr>
                <a:spLocks noChangeShapeType="1"/>
              </p:cNvSpPr>
              <p:nvPr/>
            </p:nvSpPr>
            <p:spPr bwMode="auto">
              <a:xfrm>
                <a:off x="4175" y="3634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1" name="Line 502"/>
              <p:cNvSpPr>
                <a:spLocks noChangeShapeType="1"/>
              </p:cNvSpPr>
              <p:nvPr/>
            </p:nvSpPr>
            <p:spPr bwMode="auto">
              <a:xfrm>
                <a:off x="4175" y="3623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2" name="Line 503"/>
              <p:cNvSpPr>
                <a:spLocks noChangeShapeType="1"/>
              </p:cNvSpPr>
              <p:nvPr/>
            </p:nvSpPr>
            <p:spPr bwMode="auto">
              <a:xfrm flipV="1">
                <a:off x="4175" y="3620"/>
                <a:ext cx="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3" name="Line 504"/>
              <p:cNvSpPr>
                <a:spLocks noChangeShapeType="1"/>
              </p:cNvSpPr>
              <p:nvPr/>
            </p:nvSpPr>
            <p:spPr bwMode="auto">
              <a:xfrm>
                <a:off x="4229" y="3610"/>
                <a:ext cx="2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4" name="Line 505"/>
              <p:cNvSpPr>
                <a:spLocks noChangeShapeType="1"/>
              </p:cNvSpPr>
              <p:nvPr/>
            </p:nvSpPr>
            <p:spPr bwMode="auto">
              <a:xfrm flipV="1">
                <a:off x="4175" y="360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5" name="Line 506"/>
              <p:cNvSpPr>
                <a:spLocks noChangeShapeType="1"/>
              </p:cNvSpPr>
              <p:nvPr/>
            </p:nvSpPr>
            <p:spPr bwMode="auto">
              <a:xfrm>
                <a:off x="4284" y="360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6" name="Line 507"/>
              <p:cNvSpPr>
                <a:spLocks noChangeShapeType="1"/>
              </p:cNvSpPr>
              <p:nvPr/>
            </p:nvSpPr>
            <p:spPr bwMode="auto">
              <a:xfrm flipV="1">
                <a:off x="4233" y="3597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7" name="Line 508"/>
              <p:cNvSpPr>
                <a:spLocks noChangeShapeType="1"/>
              </p:cNvSpPr>
              <p:nvPr/>
            </p:nvSpPr>
            <p:spPr bwMode="auto">
              <a:xfrm flipV="1">
                <a:off x="4290" y="3591"/>
                <a:ext cx="42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08" name="AutoShape 509"/>
              <p:cNvSpPr>
                <a:spLocks noChangeArrowheads="1"/>
              </p:cNvSpPr>
              <p:nvPr/>
            </p:nvSpPr>
            <p:spPr bwMode="auto">
              <a:xfrm>
                <a:off x="4449" y="3574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"/>
                  <a:gd name="T11" fmla="*/ 5 w 5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109" name="Line 510"/>
              <p:cNvSpPr>
                <a:spLocks noChangeShapeType="1"/>
              </p:cNvSpPr>
              <p:nvPr/>
            </p:nvSpPr>
            <p:spPr bwMode="auto">
              <a:xfrm>
                <a:off x="4449" y="3574"/>
                <a:ext cx="5" cy="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0" name="Line 511"/>
              <p:cNvSpPr>
                <a:spLocks noChangeShapeType="1"/>
              </p:cNvSpPr>
              <p:nvPr/>
            </p:nvSpPr>
            <p:spPr bwMode="auto">
              <a:xfrm>
                <a:off x="4502" y="3558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1" name="AutoShape 512"/>
              <p:cNvSpPr>
                <a:spLocks noChangeArrowheads="1"/>
              </p:cNvSpPr>
              <p:nvPr/>
            </p:nvSpPr>
            <p:spPr bwMode="auto">
              <a:xfrm>
                <a:off x="4449" y="3558"/>
                <a:ext cx="52" cy="13"/>
              </a:xfrm>
              <a:custGeom>
                <a:avLst/>
                <a:gdLst>
                  <a:gd name="T0" fmla="*/ 0 w 52"/>
                  <a:gd name="T1" fmla="*/ 13 h 13"/>
                  <a:gd name="T2" fmla="*/ 52 w 52"/>
                  <a:gd name="T3" fmla="*/ 0 h 13"/>
                  <a:gd name="T4" fmla="*/ 0 w 52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13"/>
                  <a:gd name="T11" fmla="*/ 52 w 5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13">
                    <a:moveTo>
                      <a:pt x="0" y="13"/>
                    </a:moveTo>
                    <a:lnTo>
                      <a:pt x="5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112" name="Line 513"/>
              <p:cNvSpPr>
                <a:spLocks noChangeShapeType="1"/>
              </p:cNvSpPr>
              <p:nvPr/>
            </p:nvSpPr>
            <p:spPr bwMode="auto">
              <a:xfrm flipV="1">
                <a:off x="4449" y="3554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3" name="Line 514"/>
              <p:cNvSpPr>
                <a:spLocks noChangeShapeType="1"/>
              </p:cNvSpPr>
              <p:nvPr/>
            </p:nvSpPr>
            <p:spPr bwMode="auto">
              <a:xfrm>
                <a:off x="4556" y="3547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4" name="Line 515"/>
              <p:cNvSpPr>
                <a:spLocks noChangeShapeType="1"/>
              </p:cNvSpPr>
              <p:nvPr/>
            </p:nvSpPr>
            <p:spPr bwMode="auto">
              <a:xfrm flipV="1">
                <a:off x="4503" y="3542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5" name="Line 516"/>
              <p:cNvSpPr>
                <a:spLocks noChangeShapeType="1"/>
              </p:cNvSpPr>
              <p:nvPr/>
            </p:nvSpPr>
            <p:spPr bwMode="auto">
              <a:xfrm>
                <a:off x="4610" y="353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6" name="Line 517"/>
              <p:cNvSpPr>
                <a:spLocks noChangeShapeType="1"/>
              </p:cNvSpPr>
              <p:nvPr/>
            </p:nvSpPr>
            <p:spPr bwMode="auto">
              <a:xfrm flipV="1">
                <a:off x="4556" y="353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7" name="Line 518"/>
              <p:cNvSpPr>
                <a:spLocks noChangeShapeType="1"/>
              </p:cNvSpPr>
              <p:nvPr/>
            </p:nvSpPr>
            <p:spPr bwMode="auto">
              <a:xfrm flipV="1">
                <a:off x="4644" y="3541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8" name="Line 519"/>
              <p:cNvSpPr>
                <a:spLocks noChangeShapeType="1"/>
              </p:cNvSpPr>
              <p:nvPr/>
            </p:nvSpPr>
            <p:spPr bwMode="auto">
              <a:xfrm>
                <a:off x="4610" y="353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19" name="Line 520"/>
              <p:cNvSpPr>
                <a:spLocks noChangeShapeType="1"/>
              </p:cNvSpPr>
              <p:nvPr/>
            </p:nvSpPr>
            <p:spPr bwMode="auto">
              <a:xfrm>
                <a:off x="4665" y="3521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0" name="Line 521"/>
              <p:cNvSpPr>
                <a:spLocks noChangeShapeType="1"/>
              </p:cNvSpPr>
              <p:nvPr/>
            </p:nvSpPr>
            <p:spPr bwMode="auto">
              <a:xfrm flipV="1">
                <a:off x="4610" y="3518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1" name="Line 522"/>
              <p:cNvSpPr>
                <a:spLocks noChangeShapeType="1"/>
              </p:cNvSpPr>
              <p:nvPr/>
            </p:nvSpPr>
            <p:spPr bwMode="auto">
              <a:xfrm>
                <a:off x="4720" y="350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2" name="Line 523"/>
              <p:cNvSpPr>
                <a:spLocks noChangeShapeType="1"/>
              </p:cNvSpPr>
              <p:nvPr/>
            </p:nvSpPr>
            <p:spPr bwMode="auto">
              <a:xfrm flipV="1">
                <a:off x="4666" y="350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3" name="Line 524"/>
              <p:cNvSpPr>
                <a:spLocks noChangeShapeType="1"/>
              </p:cNvSpPr>
              <p:nvPr/>
            </p:nvSpPr>
            <p:spPr bwMode="auto">
              <a:xfrm>
                <a:off x="4774" y="349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4" name="Line 525"/>
              <p:cNvSpPr>
                <a:spLocks noChangeShapeType="1"/>
              </p:cNvSpPr>
              <p:nvPr/>
            </p:nvSpPr>
            <p:spPr bwMode="auto">
              <a:xfrm flipV="1">
                <a:off x="4720" y="349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5" name="Line 526"/>
              <p:cNvSpPr>
                <a:spLocks noChangeShapeType="1"/>
              </p:cNvSpPr>
              <p:nvPr/>
            </p:nvSpPr>
            <p:spPr bwMode="auto">
              <a:xfrm flipV="1">
                <a:off x="4805" y="350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6" name="Line 527"/>
              <p:cNvSpPr>
                <a:spLocks noChangeShapeType="1"/>
              </p:cNvSpPr>
              <p:nvPr/>
            </p:nvSpPr>
            <p:spPr bwMode="auto">
              <a:xfrm flipV="1">
                <a:off x="4805" y="3515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7" name="Line 528"/>
              <p:cNvSpPr>
                <a:spLocks noChangeShapeType="1"/>
              </p:cNvSpPr>
              <p:nvPr/>
            </p:nvSpPr>
            <p:spPr bwMode="auto">
              <a:xfrm>
                <a:off x="4774" y="349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8" name="Line 529"/>
              <p:cNvSpPr>
                <a:spLocks noChangeShapeType="1"/>
              </p:cNvSpPr>
              <p:nvPr/>
            </p:nvSpPr>
            <p:spPr bwMode="auto">
              <a:xfrm>
                <a:off x="4828" y="348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29" name="Line 530"/>
              <p:cNvSpPr>
                <a:spLocks noChangeShapeType="1"/>
              </p:cNvSpPr>
              <p:nvPr/>
            </p:nvSpPr>
            <p:spPr bwMode="auto">
              <a:xfrm flipV="1">
                <a:off x="4774" y="347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0" name="Line 531"/>
              <p:cNvSpPr>
                <a:spLocks noChangeShapeType="1"/>
              </p:cNvSpPr>
              <p:nvPr/>
            </p:nvSpPr>
            <p:spPr bwMode="auto">
              <a:xfrm>
                <a:off x="4883" y="347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1" name="Line 532"/>
              <p:cNvSpPr>
                <a:spLocks noChangeShapeType="1"/>
              </p:cNvSpPr>
              <p:nvPr/>
            </p:nvSpPr>
            <p:spPr bwMode="auto">
              <a:xfrm flipV="1">
                <a:off x="4830" y="3467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2" name="Line 533"/>
              <p:cNvSpPr>
                <a:spLocks noChangeShapeType="1"/>
              </p:cNvSpPr>
              <p:nvPr/>
            </p:nvSpPr>
            <p:spPr bwMode="auto">
              <a:xfrm>
                <a:off x="4939" y="346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3" name="Line 534"/>
              <p:cNvSpPr>
                <a:spLocks noChangeShapeType="1"/>
              </p:cNvSpPr>
              <p:nvPr/>
            </p:nvSpPr>
            <p:spPr bwMode="auto">
              <a:xfrm flipV="1">
                <a:off x="4883" y="3456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4" name="Line 535"/>
              <p:cNvSpPr>
                <a:spLocks noChangeShapeType="1"/>
              </p:cNvSpPr>
              <p:nvPr/>
            </p:nvSpPr>
            <p:spPr bwMode="auto">
              <a:xfrm>
                <a:off x="4991" y="344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5" name="Line 536"/>
              <p:cNvSpPr>
                <a:spLocks noChangeShapeType="1"/>
              </p:cNvSpPr>
              <p:nvPr/>
            </p:nvSpPr>
            <p:spPr bwMode="auto">
              <a:xfrm flipV="1">
                <a:off x="4939" y="3443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6" name="Line 537"/>
              <p:cNvSpPr>
                <a:spLocks noChangeShapeType="1"/>
              </p:cNvSpPr>
              <p:nvPr/>
            </p:nvSpPr>
            <p:spPr bwMode="auto">
              <a:xfrm>
                <a:off x="4991" y="344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7" name="Line 538"/>
              <p:cNvSpPr>
                <a:spLocks noChangeShapeType="1"/>
              </p:cNvSpPr>
              <p:nvPr/>
            </p:nvSpPr>
            <p:spPr bwMode="auto">
              <a:xfrm>
                <a:off x="5046" y="343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8" name="Line 539"/>
              <p:cNvSpPr>
                <a:spLocks noChangeShapeType="1"/>
              </p:cNvSpPr>
              <p:nvPr/>
            </p:nvSpPr>
            <p:spPr bwMode="auto">
              <a:xfrm flipV="1">
                <a:off x="4991" y="342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39" name="Line 540"/>
              <p:cNvSpPr>
                <a:spLocks noChangeShapeType="1"/>
              </p:cNvSpPr>
              <p:nvPr/>
            </p:nvSpPr>
            <p:spPr bwMode="auto">
              <a:xfrm>
                <a:off x="5101" y="3423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0" name="Line 541"/>
              <p:cNvSpPr>
                <a:spLocks noChangeShapeType="1"/>
              </p:cNvSpPr>
              <p:nvPr/>
            </p:nvSpPr>
            <p:spPr bwMode="auto">
              <a:xfrm flipV="1">
                <a:off x="5046" y="341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1" name="Line 542"/>
              <p:cNvSpPr>
                <a:spLocks noChangeShapeType="1"/>
              </p:cNvSpPr>
              <p:nvPr/>
            </p:nvSpPr>
            <p:spPr bwMode="auto">
              <a:xfrm>
                <a:off x="5101" y="3423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2" name="Line 543"/>
              <p:cNvSpPr>
                <a:spLocks noChangeShapeType="1"/>
              </p:cNvSpPr>
              <p:nvPr/>
            </p:nvSpPr>
            <p:spPr bwMode="auto">
              <a:xfrm>
                <a:off x="5155" y="341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3" name="Line 544"/>
              <p:cNvSpPr>
                <a:spLocks noChangeShapeType="1"/>
              </p:cNvSpPr>
              <p:nvPr/>
            </p:nvSpPr>
            <p:spPr bwMode="auto">
              <a:xfrm flipV="1">
                <a:off x="5101" y="340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4" name="Line 545"/>
              <p:cNvSpPr>
                <a:spLocks noChangeShapeType="1"/>
              </p:cNvSpPr>
              <p:nvPr/>
            </p:nvSpPr>
            <p:spPr bwMode="auto">
              <a:xfrm>
                <a:off x="5155" y="3408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5" name="Line 546"/>
              <p:cNvSpPr>
                <a:spLocks noChangeShapeType="1"/>
              </p:cNvSpPr>
              <p:nvPr/>
            </p:nvSpPr>
            <p:spPr bwMode="auto">
              <a:xfrm flipV="1">
                <a:off x="5155" y="340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6" name="Line 547"/>
              <p:cNvSpPr>
                <a:spLocks noChangeShapeType="1"/>
              </p:cNvSpPr>
              <p:nvPr/>
            </p:nvSpPr>
            <p:spPr bwMode="auto">
              <a:xfrm>
                <a:off x="5210" y="339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7" name="Line 548"/>
              <p:cNvSpPr>
                <a:spLocks noChangeShapeType="1"/>
              </p:cNvSpPr>
              <p:nvPr/>
            </p:nvSpPr>
            <p:spPr bwMode="auto">
              <a:xfrm flipV="1">
                <a:off x="5155" y="3394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8" name="Line 549"/>
              <p:cNvSpPr>
                <a:spLocks noChangeShapeType="1"/>
              </p:cNvSpPr>
              <p:nvPr/>
            </p:nvSpPr>
            <p:spPr bwMode="auto">
              <a:xfrm flipV="1">
                <a:off x="5241" y="340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49" name="Line 550"/>
              <p:cNvSpPr>
                <a:spLocks noChangeShapeType="1"/>
              </p:cNvSpPr>
              <p:nvPr/>
            </p:nvSpPr>
            <p:spPr bwMode="auto">
              <a:xfrm>
                <a:off x="5210" y="339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0" name="Line 551"/>
              <p:cNvSpPr>
                <a:spLocks noChangeShapeType="1"/>
              </p:cNvSpPr>
              <p:nvPr/>
            </p:nvSpPr>
            <p:spPr bwMode="auto">
              <a:xfrm>
                <a:off x="5266" y="338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1" name="Line 552"/>
              <p:cNvSpPr>
                <a:spLocks noChangeShapeType="1"/>
              </p:cNvSpPr>
              <p:nvPr/>
            </p:nvSpPr>
            <p:spPr bwMode="auto">
              <a:xfrm flipV="1">
                <a:off x="5210" y="3381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2" name="Line 553"/>
              <p:cNvSpPr>
                <a:spLocks noChangeShapeType="1"/>
              </p:cNvSpPr>
              <p:nvPr/>
            </p:nvSpPr>
            <p:spPr bwMode="auto">
              <a:xfrm>
                <a:off x="5266" y="338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3" name="Line 554"/>
              <p:cNvSpPr>
                <a:spLocks noChangeShapeType="1"/>
              </p:cNvSpPr>
              <p:nvPr/>
            </p:nvSpPr>
            <p:spPr bwMode="auto">
              <a:xfrm flipV="1">
                <a:off x="5266" y="3378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4" name="Line 555"/>
              <p:cNvSpPr>
                <a:spLocks noChangeShapeType="1"/>
              </p:cNvSpPr>
              <p:nvPr/>
            </p:nvSpPr>
            <p:spPr bwMode="auto">
              <a:xfrm>
                <a:off x="5319" y="3370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5" name="Line 556"/>
              <p:cNvSpPr>
                <a:spLocks noChangeShapeType="1"/>
              </p:cNvSpPr>
              <p:nvPr/>
            </p:nvSpPr>
            <p:spPr bwMode="auto">
              <a:xfrm flipV="1">
                <a:off x="5266" y="336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6" name="Line 557"/>
              <p:cNvSpPr>
                <a:spLocks noChangeShapeType="1"/>
              </p:cNvSpPr>
              <p:nvPr/>
            </p:nvSpPr>
            <p:spPr bwMode="auto">
              <a:xfrm>
                <a:off x="5319" y="3370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7" name="Line 558"/>
              <p:cNvSpPr>
                <a:spLocks noChangeShapeType="1"/>
              </p:cNvSpPr>
              <p:nvPr/>
            </p:nvSpPr>
            <p:spPr bwMode="auto">
              <a:xfrm>
                <a:off x="5375" y="3357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8" name="Line 559"/>
              <p:cNvSpPr>
                <a:spLocks noChangeShapeType="1"/>
              </p:cNvSpPr>
              <p:nvPr/>
            </p:nvSpPr>
            <p:spPr bwMode="auto">
              <a:xfrm flipV="1">
                <a:off x="5319" y="335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59" name="Line 560"/>
              <p:cNvSpPr>
                <a:spLocks noChangeShapeType="1"/>
              </p:cNvSpPr>
              <p:nvPr/>
            </p:nvSpPr>
            <p:spPr bwMode="auto">
              <a:xfrm flipV="1">
                <a:off x="5405" y="336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0" name="Line 561"/>
              <p:cNvSpPr>
                <a:spLocks noChangeShapeType="1"/>
              </p:cNvSpPr>
              <p:nvPr/>
            </p:nvSpPr>
            <p:spPr bwMode="auto">
              <a:xfrm>
                <a:off x="5375" y="3357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1" name="Line 562"/>
              <p:cNvSpPr>
                <a:spLocks noChangeShapeType="1"/>
              </p:cNvSpPr>
              <p:nvPr/>
            </p:nvSpPr>
            <p:spPr bwMode="auto">
              <a:xfrm>
                <a:off x="5429" y="334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2" name="Line 563"/>
              <p:cNvSpPr>
                <a:spLocks noChangeShapeType="1"/>
              </p:cNvSpPr>
              <p:nvPr/>
            </p:nvSpPr>
            <p:spPr bwMode="auto">
              <a:xfrm flipV="1">
                <a:off x="5375" y="334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3" name="Line 564"/>
              <p:cNvSpPr>
                <a:spLocks noChangeShapeType="1"/>
              </p:cNvSpPr>
              <p:nvPr/>
            </p:nvSpPr>
            <p:spPr bwMode="auto">
              <a:xfrm>
                <a:off x="5429" y="3344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4" name="Line 565"/>
              <p:cNvSpPr>
                <a:spLocks noChangeShapeType="1"/>
              </p:cNvSpPr>
              <p:nvPr/>
            </p:nvSpPr>
            <p:spPr bwMode="auto">
              <a:xfrm flipV="1">
                <a:off x="5429" y="334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5" name="Line 566"/>
              <p:cNvSpPr>
                <a:spLocks noChangeShapeType="1"/>
              </p:cNvSpPr>
              <p:nvPr/>
            </p:nvSpPr>
            <p:spPr bwMode="auto">
              <a:xfrm>
                <a:off x="5482" y="333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6" name="Line 567"/>
              <p:cNvSpPr>
                <a:spLocks noChangeShapeType="1"/>
              </p:cNvSpPr>
              <p:nvPr/>
            </p:nvSpPr>
            <p:spPr bwMode="auto">
              <a:xfrm flipV="1">
                <a:off x="5429" y="3328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7" name="Line 568"/>
              <p:cNvSpPr>
                <a:spLocks noChangeShapeType="1"/>
              </p:cNvSpPr>
              <p:nvPr/>
            </p:nvSpPr>
            <p:spPr bwMode="auto">
              <a:xfrm flipV="1">
                <a:off x="5568" y="3335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8" name="Line 569"/>
              <p:cNvSpPr>
                <a:spLocks noChangeShapeType="1"/>
              </p:cNvSpPr>
              <p:nvPr/>
            </p:nvSpPr>
            <p:spPr bwMode="auto">
              <a:xfrm flipV="1">
                <a:off x="5516" y="3334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69" name="Line 570"/>
              <p:cNvSpPr>
                <a:spLocks noChangeShapeType="1"/>
              </p:cNvSpPr>
              <p:nvPr/>
            </p:nvSpPr>
            <p:spPr bwMode="auto">
              <a:xfrm>
                <a:off x="5482" y="3331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0" name="Line 571"/>
              <p:cNvSpPr>
                <a:spLocks noChangeShapeType="1"/>
              </p:cNvSpPr>
              <p:nvPr/>
            </p:nvSpPr>
            <p:spPr bwMode="auto">
              <a:xfrm flipV="1">
                <a:off x="5482" y="3326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1" name="Line 572"/>
              <p:cNvSpPr>
                <a:spLocks noChangeShapeType="1"/>
              </p:cNvSpPr>
              <p:nvPr/>
            </p:nvSpPr>
            <p:spPr bwMode="auto">
              <a:xfrm>
                <a:off x="5538" y="3319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2" name="Line 573"/>
              <p:cNvSpPr>
                <a:spLocks noChangeShapeType="1"/>
              </p:cNvSpPr>
              <p:nvPr/>
            </p:nvSpPr>
            <p:spPr bwMode="auto">
              <a:xfrm flipV="1">
                <a:off x="5482" y="3315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3" name="Line 574"/>
              <p:cNvSpPr>
                <a:spLocks noChangeShapeType="1"/>
              </p:cNvSpPr>
              <p:nvPr/>
            </p:nvSpPr>
            <p:spPr bwMode="auto">
              <a:xfrm>
                <a:off x="4143" y="361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4" name="Line 575"/>
              <p:cNvSpPr>
                <a:spLocks noChangeShapeType="1"/>
              </p:cNvSpPr>
              <p:nvPr/>
            </p:nvSpPr>
            <p:spPr bwMode="auto">
              <a:xfrm>
                <a:off x="4143" y="3602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5" name="Line 576"/>
              <p:cNvSpPr>
                <a:spLocks noChangeShapeType="1"/>
              </p:cNvSpPr>
              <p:nvPr/>
            </p:nvSpPr>
            <p:spPr bwMode="auto">
              <a:xfrm flipV="1">
                <a:off x="4143" y="3599"/>
                <a:ext cx="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6" name="Line 577"/>
              <p:cNvSpPr>
                <a:spLocks noChangeShapeType="1"/>
              </p:cNvSpPr>
              <p:nvPr/>
            </p:nvSpPr>
            <p:spPr bwMode="auto">
              <a:xfrm>
                <a:off x="4198" y="359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7" name="Line 578"/>
              <p:cNvSpPr>
                <a:spLocks noChangeShapeType="1"/>
              </p:cNvSpPr>
              <p:nvPr/>
            </p:nvSpPr>
            <p:spPr bwMode="auto">
              <a:xfrm flipV="1">
                <a:off x="4143" y="358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8" name="Line 579"/>
              <p:cNvSpPr>
                <a:spLocks noChangeShapeType="1"/>
              </p:cNvSpPr>
              <p:nvPr/>
            </p:nvSpPr>
            <p:spPr bwMode="auto">
              <a:xfrm>
                <a:off x="4253" y="3582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79" name="Line 580"/>
              <p:cNvSpPr>
                <a:spLocks noChangeShapeType="1"/>
              </p:cNvSpPr>
              <p:nvPr/>
            </p:nvSpPr>
            <p:spPr bwMode="auto">
              <a:xfrm flipV="1">
                <a:off x="4200" y="3578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0" name="Line 581"/>
              <p:cNvSpPr>
                <a:spLocks noChangeShapeType="1"/>
              </p:cNvSpPr>
              <p:nvPr/>
            </p:nvSpPr>
            <p:spPr bwMode="auto">
              <a:xfrm>
                <a:off x="4307" y="3573"/>
                <a:ext cx="2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1" name="Line 582"/>
              <p:cNvSpPr>
                <a:spLocks noChangeShapeType="1"/>
              </p:cNvSpPr>
              <p:nvPr/>
            </p:nvSpPr>
            <p:spPr bwMode="auto">
              <a:xfrm flipV="1">
                <a:off x="4256" y="3569"/>
                <a:ext cx="5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2" name="AutoShape 583"/>
              <p:cNvSpPr>
                <a:spLocks noChangeArrowheads="1"/>
              </p:cNvSpPr>
              <p:nvPr/>
            </p:nvSpPr>
            <p:spPr bwMode="auto">
              <a:xfrm>
                <a:off x="4310" y="3563"/>
                <a:ext cx="52" cy="11"/>
              </a:xfrm>
              <a:custGeom>
                <a:avLst/>
                <a:gdLst>
                  <a:gd name="T0" fmla="*/ 0 w 52"/>
                  <a:gd name="T1" fmla="*/ 11 h 11"/>
                  <a:gd name="T2" fmla="*/ 52 w 52"/>
                  <a:gd name="T3" fmla="*/ 0 h 11"/>
                  <a:gd name="T4" fmla="*/ 0 w 52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11"/>
                  <a:gd name="T11" fmla="*/ 52 w 52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11">
                    <a:moveTo>
                      <a:pt x="0" y="11"/>
                    </a:moveTo>
                    <a:lnTo>
                      <a:pt x="5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183" name="Line 584"/>
              <p:cNvSpPr>
                <a:spLocks noChangeShapeType="1"/>
              </p:cNvSpPr>
              <p:nvPr/>
            </p:nvSpPr>
            <p:spPr bwMode="auto">
              <a:xfrm flipV="1">
                <a:off x="4310" y="3559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4" name="AutoShape 585"/>
              <p:cNvSpPr>
                <a:spLocks noChangeArrowheads="1"/>
              </p:cNvSpPr>
              <p:nvPr/>
            </p:nvSpPr>
            <p:spPr bwMode="auto">
              <a:xfrm>
                <a:off x="4449" y="3558"/>
                <a:ext cx="52" cy="13"/>
              </a:xfrm>
              <a:custGeom>
                <a:avLst/>
                <a:gdLst>
                  <a:gd name="T0" fmla="*/ 0 w 52"/>
                  <a:gd name="T1" fmla="*/ 13 h 13"/>
                  <a:gd name="T2" fmla="*/ 52 w 52"/>
                  <a:gd name="T3" fmla="*/ 0 h 13"/>
                  <a:gd name="T4" fmla="*/ 0 w 52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13"/>
                  <a:gd name="T11" fmla="*/ 52 w 5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13">
                    <a:moveTo>
                      <a:pt x="0" y="13"/>
                    </a:moveTo>
                    <a:lnTo>
                      <a:pt x="5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185" name="Line 586"/>
              <p:cNvSpPr>
                <a:spLocks noChangeShapeType="1"/>
              </p:cNvSpPr>
              <p:nvPr/>
            </p:nvSpPr>
            <p:spPr bwMode="auto">
              <a:xfrm flipV="1">
                <a:off x="4449" y="3554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6" name="Line 587"/>
              <p:cNvSpPr>
                <a:spLocks noChangeShapeType="1"/>
              </p:cNvSpPr>
              <p:nvPr/>
            </p:nvSpPr>
            <p:spPr bwMode="auto">
              <a:xfrm>
                <a:off x="4470" y="3538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7" name="AutoShape 588"/>
              <p:cNvSpPr>
                <a:spLocks noChangeArrowheads="1"/>
              </p:cNvSpPr>
              <p:nvPr/>
            </p:nvSpPr>
            <p:spPr bwMode="auto">
              <a:xfrm>
                <a:off x="4449" y="3538"/>
                <a:ext cx="20" cy="3"/>
              </a:xfrm>
              <a:custGeom>
                <a:avLst/>
                <a:gdLst>
                  <a:gd name="T0" fmla="*/ 0 w 20"/>
                  <a:gd name="T1" fmla="*/ 3 h 3"/>
                  <a:gd name="T2" fmla="*/ 20 w 20"/>
                  <a:gd name="T3" fmla="*/ 0 h 3"/>
                  <a:gd name="T4" fmla="*/ 0 w 2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3"/>
                  <a:gd name="T11" fmla="*/ 20 w 2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3">
                    <a:moveTo>
                      <a:pt x="0" y="3"/>
                    </a:moveTo>
                    <a:lnTo>
                      <a:pt x="2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1188" name="Line 589"/>
              <p:cNvSpPr>
                <a:spLocks noChangeShapeType="1"/>
              </p:cNvSpPr>
              <p:nvPr/>
            </p:nvSpPr>
            <p:spPr bwMode="auto">
              <a:xfrm flipV="1">
                <a:off x="4449" y="3534"/>
                <a:ext cx="20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89" name="Line 590"/>
              <p:cNvSpPr>
                <a:spLocks noChangeShapeType="1"/>
              </p:cNvSpPr>
              <p:nvPr/>
            </p:nvSpPr>
            <p:spPr bwMode="auto">
              <a:xfrm flipV="1">
                <a:off x="4503" y="3544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0" name="Line 591"/>
              <p:cNvSpPr>
                <a:spLocks noChangeShapeType="1"/>
              </p:cNvSpPr>
              <p:nvPr/>
            </p:nvSpPr>
            <p:spPr bwMode="auto">
              <a:xfrm>
                <a:off x="4525" y="3525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1" name="Line 592"/>
              <p:cNvSpPr>
                <a:spLocks noChangeShapeType="1"/>
              </p:cNvSpPr>
              <p:nvPr/>
            </p:nvSpPr>
            <p:spPr bwMode="auto">
              <a:xfrm flipV="1">
                <a:off x="4470" y="352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2" name="Line 593"/>
              <p:cNvSpPr>
                <a:spLocks noChangeShapeType="1"/>
              </p:cNvSpPr>
              <p:nvPr/>
            </p:nvSpPr>
            <p:spPr bwMode="auto">
              <a:xfrm>
                <a:off x="4580" y="351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3" name="Line 594"/>
              <p:cNvSpPr>
                <a:spLocks noChangeShapeType="1"/>
              </p:cNvSpPr>
              <p:nvPr/>
            </p:nvSpPr>
            <p:spPr bwMode="auto">
              <a:xfrm flipV="1">
                <a:off x="4525" y="3509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4" name="Line 595"/>
              <p:cNvSpPr>
                <a:spLocks noChangeShapeType="1"/>
              </p:cNvSpPr>
              <p:nvPr/>
            </p:nvSpPr>
            <p:spPr bwMode="auto">
              <a:xfrm>
                <a:off x="4634" y="350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5" name="Line 596"/>
              <p:cNvSpPr>
                <a:spLocks noChangeShapeType="1"/>
              </p:cNvSpPr>
              <p:nvPr/>
            </p:nvSpPr>
            <p:spPr bwMode="auto">
              <a:xfrm flipV="1">
                <a:off x="4580" y="3497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6" name="Line 597"/>
              <p:cNvSpPr>
                <a:spLocks noChangeShapeType="1"/>
              </p:cNvSpPr>
              <p:nvPr/>
            </p:nvSpPr>
            <p:spPr bwMode="auto">
              <a:xfrm>
                <a:off x="4689" y="348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7" name="Line 598"/>
              <p:cNvSpPr>
                <a:spLocks noChangeShapeType="1"/>
              </p:cNvSpPr>
              <p:nvPr/>
            </p:nvSpPr>
            <p:spPr bwMode="auto">
              <a:xfrm flipV="1">
                <a:off x="4634" y="348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8" name="Line 599"/>
              <p:cNvSpPr>
                <a:spLocks noChangeShapeType="1"/>
              </p:cNvSpPr>
              <p:nvPr/>
            </p:nvSpPr>
            <p:spPr bwMode="auto">
              <a:xfrm flipV="1">
                <a:off x="4720" y="349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99" name="Line 600"/>
              <p:cNvSpPr>
                <a:spLocks noChangeShapeType="1"/>
              </p:cNvSpPr>
              <p:nvPr/>
            </p:nvSpPr>
            <p:spPr bwMode="auto">
              <a:xfrm>
                <a:off x="4689" y="3489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0" name="Line 601"/>
              <p:cNvSpPr>
                <a:spLocks noChangeShapeType="1"/>
              </p:cNvSpPr>
              <p:nvPr/>
            </p:nvSpPr>
            <p:spPr bwMode="auto">
              <a:xfrm>
                <a:off x="4744" y="347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1" name="Line 602"/>
              <p:cNvSpPr>
                <a:spLocks noChangeShapeType="1"/>
              </p:cNvSpPr>
              <p:nvPr/>
            </p:nvSpPr>
            <p:spPr bwMode="auto">
              <a:xfrm flipV="1">
                <a:off x="4689" y="3472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02" name="Line 603"/>
              <p:cNvSpPr>
                <a:spLocks noChangeShapeType="1"/>
              </p:cNvSpPr>
              <p:nvPr/>
            </p:nvSpPr>
            <p:spPr bwMode="auto">
              <a:xfrm>
                <a:off x="4796" y="346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6" name="Group 604"/>
            <p:cNvGrpSpPr>
              <a:grpSpLocks/>
            </p:cNvGrpSpPr>
            <p:nvPr/>
          </p:nvGrpSpPr>
          <p:grpSpPr bwMode="auto">
            <a:xfrm>
              <a:off x="4080" y="3254"/>
              <a:ext cx="1457" cy="358"/>
              <a:chOff x="4080" y="3254"/>
              <a:chExt cx="1457" cy="358"/>
            </a:xfrm>
          </p:grpSpPr>
          <p:sp>
            <p:nvSpPr>
              <p:cNvPr id="180803" name="Line 605"/>
              <p:cNvSpPr>
                <a:spLocks noChangeShapeType="1"/>
              </p:cNvSpPr>
              <p:nvPr/>
            </p:nvSpPr>
            <p:spPr bwMode="auto">
              <a:xfrm flipV="1">
                <a:off x="4744" y="3458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4" name="Line 606"/>
              <p:cNvSpPr>
                <a:spLocks noChangeShapeType="1"/>
              </p:cNvSpPr>
              <p:nvPr/>
            </p:nvSpPr>
            <p:spPr bwMode="auto">
              <a:xfrm>
                <a:off x="4851" y="3451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5" name="Line 607"/>
              <p:cNvSpPr>
                <a:spLocks noChangeShapeType="1"/>
              </p:cNvSpPr>
              <p:nvPr/>
            </p:nvSpPr>
            <p:spPr bwMode="auto">
              <a:xfrm flipV="1">
                <a:off x="4796" y="3447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6" name="Line 608"/>
              <p:cNvSpPr>
                <a:spLocks noChangeShapeType="1"/>
              </p:cNvSpPr>
              <p:nvPr/>
            </p:nvSpPr>
            <p:spPr bwMode="auto">
              <a:xfrm flipV="1">
                <a:off x="4883" y="3455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7" name="Line 609"/>
              <p:cNvSpPr>
                <a:spLocks noChangeShapeType="1"/>
              </p:cNvSpPr>
              <p:nvPr/>
            </p:nvSpPr>
            <p:spPr bwMode="auto">
              <a:xfrm>
                <a:off x="4851" y="3451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8" name="Line 610"/>
              <p:cNvSpPr>
                <a:spLocks noChangeShapeType="1"/>
              </p:cNvSpPr>
              <p:nvPr/>
            </p:nvSpPr>
            <p:spPr bwMode="auto">
              <a:xfrm>
                <a:off x="4905" y="3436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9" name="Line 611"/>
              <p:cNvSpPr>
                <a:spLocks noChangeShapeType="1"/>
              </p:cNvSpPr>
              <p:nvPr/>
            </p:nvSpPr>
            <p:spPr bwMode="auto">
              <a:xfrm flipV="1">
                <a:off x="4851" y="3432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0" name="Line 612"/>
              <p:cNvSpPr>
                <a:spLocks noChangeShapeType="1"/>
              </p:cNvSpPr>
              <p:nvPr/>
            </p:nvSpPr>
            <p:spPr bwMode="auto">
              <a:xfrm>
                <a:off x="4960" y="342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1" name="Line 613"/>
              <p:cNvSpPr>
                <a:spLocks noChangeShapeType="1"/>
              </p:cNvSpPr>
              <p:nvPr/>
            </p:nvSpPr>
            <p:spPr bwMode="auto">
              <a:xfrm flipV="1">
                <a:off x="4907" y="3422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2" name="Line 614"/>
              <p:cNvSpPr>
                <a:spLocks noChangeShapeType="1"/>
              </p:cNvSpPr>
              <p:nvPr/>
            </p:nvSpPr>
            <p:spPr bwMode="auto">
              <a:xfrm>
                <a:off x="4960" y="3425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3" name="Line 615"/>
              <p:cNvSpPr>
                <a:spLocks noChangeShapeType="1"/>
              </p:cNvSpPr>
              <p:nvPr/>
            </p:nvSpPr>
            <p:spPr bwMode="auto">
              <a:xfrm flipV="1">
                <a:off x="4960" y="342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4" name="Line 616"/>
              <p:cNvSpPr>
                <a:spLocks noChangeShapeType="1"/>
              </p:cNvSpPr>
              <p:nvPr/>
            </p:nvSpPr>
            <p:spPr bwMode="auto">
              <a:xfrm>
                <a:off x="5016" y="3413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5" name="Line 617"/>
              <p:cNvSpPr>
                <a:spLocks noChangeShapeType="1"/>
              </p:cNvSpPr>
              <p:nvPr/>
            </p:nvSpPr>
            <p:spPr bwMode="auto">
              <a:xfrm flipV="1">
                <a:off x="4960" y="3409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6" name="Line 618"/>
              <p:cNvSpPr>
                <a:spLocks noChangeShapeType="1"/>
              </p:cNvSpPr>
              <p:nvPr/>
            </p:nvSpPr>
            <p:spPr bwMode="auto">
              <a:xfrm flipV="1">
                <a:off x="5048" y="3419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7" name="Line 619"/>
              <p:cNvSpPr>
                <a:spLocks noChangeShapeType="1"/>
              </p:cNvSpPr>
              <p:nvPr/>
            </p:nvSpPr>
            <p:spPr bwMode="auto">
              <a:xfrm>
                <a:off x="5069" y="340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8" name="Line 620"/>
              <p:cNvSpPr>
                <a:spLocks noChangeShapeType="1"/>
              </p:cNvSpPr>
              <p:nvPr/>
            </p:nvSpPr>
            <p:spPr bwMode="auto">
              <a:xfrm flipV="1">
                <a:off x="5016" y="3397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19" name="Line 621"/>
              <p:cNvSpPr>
                <a:spLocks noChangeShapeType="1"/>
              </p:cNvSpPr>
              <p:nvPr/>
            </p:nvSpPr>
            <p:spPr bwMode="auto">
              <a:xfrm flipV="1">
                <a:off x="5101" y="3405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0" name="Line 622"/>
              <p:cNvSpPr>
                <a:spLocks noChangeShapeType="1"/>
              </p:cNvSpPr>
              <p:nvPr/>
            </p:nvSpPr>
            <p:spPr bwMode="auto">
              <a:xfrm>
                <a:off x="5069" y="3398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1" name="Line 623"/>
              <p:cNvSpPr>
                <a:spLocks noChangeShapeType="1"/>
              </p:cNvSpPr>
              <p:nvPr/>
            </p:nvSpPr>
            <p:spPr bwMode="auto">
              <a:xfrm flipV="1">
                <a:off x="5069" y="3395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2" name="Line 624"/>
              <p:cNvSpPr>
                <a:spLocks noChangeShapeType="1"/>
              </p:cNvSpPr>
              <p:nvPr/>
            </p:nvSpPr>
            <p:spPr bwMode="auto">
              <a:xfrm>
                <a:off x="5125" y="3387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3" name="Line 625"/>
              <p:cNvSpPr>
                <a:spLocks noChangeShapeType="1"/>
              </p:cNvSpPr>
              <p:nvPr/>
            </p:nvSpPr>
            <p:spPr bwMode="auto">
              <a:xfrm flipV="1">
                <a:off x="5069" y="3384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4" name="Line 626"/>
              <p:cNvSpPr>
                <a:spLocks noChangeShapeType="1"/>
              </p:cNvSpPr>
              <p:nvPr/>
            </p:nvSpPr>
            <p:spPr bwMode="auto">
              <a:xfrm>
                <a:off x="5180" y="3375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5" name="Line 627"/>
              <p:cNvSpPr>
                <a:spLocks noChangeShapeType="1"/>
              </p:cNvSpPr>
              <p:nvPr/>
            </p:nvSpPr>
            <p:spPr bwMode="auto">
              <a:xfrm flipV="1">
                <a:off x="5125" y="337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6" name="Line 628"/>
              <p:cNvSpPr>
                <a:spLocks noChangeShapeType="1"/>
              </p:cNvSpPr>
              <p:nvPr/>
            </p:nvSpPr>
            <p:spPr bwMode="auto">
              <a:xfrm flipV="1">
                <a:off x="5210" y="3381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7" name="Line 629"/>
              <p:cNvSpPr>
                <a:spLocks noChangeShapeType="1"/>
              </p:cNvSpPr>
              <p:nvPr/>
            </p:nvSpPr>
            <p:spPr bwMode="auto">
              <a:xfrm>
                <a:off x="5180" y="3374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8" name="Line 630"/>
              <p:cNvSpPr>
                <a:spLocks noChangeShapeType="1"/>
              </p:cNvSpPr>
              <p:nvPr/>
            </p:nvSpPr>
            <p:spPr bwMode="auto">
              <a:xfrm flipV="1">
                <a:off x="5180" y="337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29" name="Line 631"/>
              <p:cNvSpPr>
                <a:spLocks noChangeShapeType="1"/>
              </p:cNvSpPr>
              <p:nvPr/>
            </p:nvSpPr>
            <p:spPr bwMode="auto">
              <a:xfrm>
                <a:off x="5232" y="3361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0" name="Line 632"/>
              <p:cNvSpPr>
                <a:spLocks noChangeShapeType="1"/>
              </p:cNvSpPr>
              <p:nvPr/>
            </p:nvSpPr>
            <p:spPr bwMode="auto">
              <a:xfrm flipV="1">
                <a:off x="5180" y="3358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1" name="Line 633"/>
              <p:cNvSpPr>
                <a:spLocks noChangeShapeType="1"/>
              </p:cNvSpPr>
              <p:nvPr/>
            </p:nvSpPr>
            <p:spPr bwMode="auto">
              <a:xfrm>
                <a:off x="5232" y="3359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2" name="Line 634"/>
              <p:cNvSpPr>
                <a:spLocks noChangeShapeType="1"/>
              </p:cNvSpPr>
              <p:nvPr/>
            </p:nvSpPr>
            <p:spPr bwMode="auto">
              <a:xfrm flipV="1">
                <a:off x="5232" y="335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3" name="Line 635"/>
              <p:cNvSpPr>
                <a:spLocks noChangeShapeType="1"/>
              </p:cNvSpPr>
              <p:nvPr/>
            </p:nvSpPr>
            <p:spPr bwMode="auto">
              <a:xfrm>
                <a:off x="5287" y="3348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4" name="Line 636"/>
              <p:cNvSpPr>
                <a:spLocks noChangeShapeType="1"/>
              </p:cNvSpPr>
              <p:nvPr/>
            </p:nvSpPr>
            <p:spPr bwMode="auto">
              <a:xfrm flipV="1">
                <a:off x="5232" y="3345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5" name="Line 637"/>
              <p:cNvSpPr>
                <a:spLocks noChangeShapeType="1"/>
              </p:cNvSpPr>
              <p:nvPr/>
            </p:nvSpPr>
            <p:spPr bwMode="auto">
              <a:xfrm flipV="1">
                <a:off x="5319" y="335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6" name="Line 638"/>
              <p:cNvSpPr>
                <a:spLocks noChangeShapeType="1"/>
              </p:cNvSpPr>
              <p:nvPr/>
            </p:nvSpPr>
            <p:spPr bwMode="auto">
              <a:xfrm>
                <a:off x="5287" y="3348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7" name="Line 639"/>
              <p:cNvSpPr>
                <a:spLocks noChangeShapeType="1"/>
              </p:cNvSpPr>
              <p:nvPr/>
            </p:nvSpPr>
            <p:spPr bwMode="auto">
              <a:xfrm>
                <a:off x="5343" y="3336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8" name="Line 640"/>
              <p:cNvSpPr>
                <a:spLocks noChangeShapeType="1"/>
              </p:cNvSpPr>
              <p:nvPr/>
            </p:nvSpPr>
            <p:spPr bwMode="auto">
              <a:xfrm flipV="1">
                <a:off x="5287" y="333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39" name="Line 641"/>
              <p:cNvSpPr>
                <a:spLocks noChangeShapeType="1"/>
              </p:cNvSpPr>
              <p:nvPr/>
            </p:nvSpPr>
            <p:spPr bwMode="auto">
              <a:xfrm>
                <a:off x="5397" y="3321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0" name="Line 642"/>
              <p:cNvSpPr>
                <a:spLocks noChangeShapeType="1"/>
              </p:cNvSpPr>
              <p:nvPr/>
            </p:nvSpPr>
            <p:spPr bwMode="auto">
              <a:xfrm flipV="1">
                <a:off x="5343" y="3318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1" name="Line 643"/>
              <p:cNvSpPr>
                <a:spLocks noChangeShapeType="1"/>
              </p:cNvSpPr>
              <p:nvPr/>
            </p:nvSpPr>
            <p:spPr bwMode="auto">
              <a:xfrm flipV="1">
                <a:off x="5429" y="332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2" name="Line 644"/>
              <p:cNvSpPr>
                <a:spLocks noChangeShapeType="1"/>
              </p:cNvSpPr>
              <p:nvPr/>
            </p:nvSpPr>
            <p:spPr bwMode="auto">
              <a:xfrm>
                <a:off x="5397" y="332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3" name="Line 645"/>
              <p:cNvSpPr>
                <a:spLocks noChangeShapeType="1"/>
              </p:cNvSpPr>
              <p:nvPr/>
            </p:nvSpPr>
            <p:spPr bwMode="auto">
              <a:xfrm flipV="1">
                <a:off x="5397" y="331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4" name="Line 646"/>
              <p:cNvSpPr>
                <a:spLocks noChangeShapeType="1"/>
              </p:cNvSpPr>
              <p:nvPr/>
            </p:nvSpPr>
            <p:spPr bwMode="auto">
              <a:xfrm>
                <a:off x="5452" y="3308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5" name="Line 647"/>
              <p:cNvSpPr>
                <a:spLocks noChangeShapeType="1"/>
              </p:cNvSpPr>
              <p:nvPr/>
            </p:nvSpPr>
            <p:spPr bwMode="auto">
              <a:xfrm flipV="1">
                <a:off x="5397" y="330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6" name="Line 648"/>
              <p:cNvSpPr>
                <a:spLocks noChangeShapeType="1"/>
              </p:cNvSpPr>
              <p:nvPr/>
            </p:nvSpPr>
            <p:spPr bwMode="auto">
              <a:xfrm>
                <a:off x="5452" y="3308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7" name="Line 649"/>
              <p:cNvSpPr>
                <a:spLocks noChangeShapeType="1"/>
              </p:cNvSpPr>
              <p:nvPr/>
            </p:nvSpPr>
            <p:spPr bwMode="auto">
              <a:xfrm>
                <a:off x="5507" y="3294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8" name="Line 650"/>
              <p:cNvSpPr>
                <a:spLocks noChangeShapeType="1"/>
              </p:cNvSpPr>
              <p:nvPr/>
            </p:nvSpPr>
            <p:spPr bwMode="auto">
              <a:xfrm flipV="1">
                <a:off x="5452" y="3291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49" name="Line 651"/>
              <p:cNvSpPr>
                <a:spLocks noChangeShapeType="1"/>
              </p:cNvSpPr>
              <p:nvPr/>
            </p:nvSpPr>
            <p:spPr bwMode="auto">
              <a:xfrm>
                <a:off x="4112" y="3592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0" name="Line 652"/>
              <p:cNvSpPr>
                <a:spLocks noChangeShapeType="1"/>
              </p:cNvSpPr>
              <p:nvPr/>
            </p:nvSpPr>
            <p:spPr bwMode="auto">
              <a:xfrm>
                <a:off x="4112" y="358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1" name="Line 653"/>
              <p:cNvSpPr>
                <a:spLocks noChangeShapeType="1"/>
              </p:cNvSpPr>
              <p:nvPr/>
            </p:nvSpPr>
            <p:spPr bwMode="auto">
              <a:xfrm flipV="1">
                <a:off x="4112" y="3579"/>
                <a:ext cx="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2" name="Line 654"/>
              <p:cNvSpPr>
                <a:spLocks noChangeShapeType="1"/>
              </p:cNvSpPr>
              <p:nvPr/>
            </p:nvSpPr>
            <p:spPr bwMode="auto">
              <a:xfrm>
                <a:off x="4168" y="3570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3" name="Line 655"/>
              <p:cNvSpPr>
                <a:spLocks noChangeShapeType="1"/>
              </p:cNvSpPr>
              <p:nvPr/>
            </p:nvSpPr>
            <p:spPr bwMode="auto">
              <a:xfrm flipV="1">
                <a:off x="4112" y="3567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4" name="Line 656"/>
              <p:cNvSpPr>
                <a:spLocks noChangeShapeType="1"/>
              </p:cNvSpPr>
              <p:nvPr/>
            </p:nvSpPr>
            <p:spPr bwMode="auto">
              <a:xfrm>
                <a:off x="4220" y="3559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5" name="Line 657"/>
              <p:cNvSpPr>
                <a:spLocks noChangeShapeType="1"/>
              </p:cNvSpPr>
              <p:nvPr/>
            </p:nvSpPr>
            <p:spPr bwMode="auto">
              <a:xfrm flipV="1">
                <a:off x="4169" y="3556"/>
                <a:ext cx="51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6" name="Line 658"/>
              <p:cNvSpPr>
                <a:spLocks noChangeShapeType="1"/>
              </p:cNvSpPr>
              <p:nvPr/>
            </p:nvSpPr>
            <p:spPr bwMode="auto">
              <a:xfrm>
                <a:off x="4275" y="3549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7" name="Line 659"/>
              <p:cNvSpPr>
                <a:spLocks noChangeShapeType="1"/>
              </p:cNvSpPr>
              <p:nvPr/>
            </p:nvSpPr>
            <p:spPr bwMode="auto">
              <a:xfrm flipV="1">
                <a:off x="4221" y="354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58" name="AutoShape 660"/>
              <p:cNvSpPr>
                <a:spLocks noChangeArrowheads="1"/>
              </p:cNvSpPr>
              <p:nvPr/>
            </p:nvSpPr>
            <p:spPr bwMode="auto">
              <a:xfrm>
                <a:off x="4310" y="3562"/>
                <a:ext cx="52" cy="10"/>
              </a:xfrm>
              <a:custGeom>
                <a:avLst/>
                <a:gdLst>
                  <a:gd name="T0" fmla="*/ 0 w 52"/>
                  <a:gd name="T1" fmla="*/ 10 h 10"/>
                  <a:gd name="T2" fmla="*/ 52 w 52"/>
                  <a:gd name="T3" fmla="*/ 0 h 10"/>
                  <a:gd name="T4" fmla="*/ 0 w 52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10"/>
                  <a:gd name="T11" fmla="*/ 52 w 5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10">
                    <a:moveTo>
                      <a:pt x="0" y="10"/>
                    </a:moveTo>
                    <a:lnTo>
                      <a:pt x="5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59" name="Line 661"/>
              <p:cNvSpPr>
                <a:spLocks noChangeShapeType="1"/>
              </p:cNvSpPr>
              <p:nvPr/>
            </p:nvSpPr>
            <p:spPr bwMode="auto">
              <a:xfrm flipV="1">
                <a:off x="4310" y="3559"/>
                <a:ext cx="52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0" name="AutoShape 662"/>
              <p:cNvSpPr>
                <a:spLocks noChangeArrowheads="1"/>
              </p:cNvSpPr>
              <p:nvPr/>
            </p:nvSpPr>
            <p:spPr bwMode="auto">
              <a:xfrm>
                <a:off x="4330" y="3538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32 w 32"/>
                  <a:gd name="T3" fmla="*/ 24 h 24"/>
                  <a:gd name="T4" fmla="*/ 0 w 32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4"/>
                  <a:gd name="T11" fmla="*/ 32 w 32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4">
                    <a:moveTo>
                      <a:pt x="0" y="0"/>
                    </a:moveTo>
                    <a:lnTo>
                      <a:pt x="3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61" name="Line 663"/>
              <p:cNvSpPr>
                <a:spLocks noChangeShapeType="1"/>
              </p:cNvSpPr>
              <p:nvPr/>
            </p:nvSpPr>
            <p:spPr bwMode="auto">
              <a:xfrm>
                <a:off x="4330" y="3538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2" name="Line 664"/>
              <p:cNvSpPr>
                <a:spLocks noChangeShapeType="1"/>
              </p:cNvSpPr>
              <p:nvPr/>
            </p:nvSpPr>
            <p:spPr bwMode="auto">
              <a:xfrm flipV="1">
                <a:off x="4277" y="353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3" name="AutoShape 665"/>
              <p:cNvSpPr>
                <a:spLocks noChangeArrowheads="1"/>
              </p:cNvSpPr>
              <p:nvPr/>
            </p:nvSpPr>
            <p:spPr bwMode="auto">
              <a:xfrm>
                <a:off x="4330" y="3533"/>
                <a:ext cx="34" cy="5"/>
              </a:xfrm>
              <a:custGeom>
                <a:avLst/>
                <a:gdLst>
                  <a:gd name="T0" fmla="*/ 0 w 34"/>
                  <a:gd name="T1" fmla="*/ 5 h 5"/>
                  <a:gd name="T2" fmla="*/ 34 w 34"/>
                  <a:gd name="T3" fmla="*/ 0 h 5"/>
                  <a:gd name="T4" fmla="*/ 0 w 34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5"/>
                  <a:gd name="T11" fmla="*/ 34 w 3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5">
                    <a:moveTo>
                      <a:pt x="0" y="5"/>
                    </a:moveTo>
                    <a:lnTo>
                      <a:pt x="3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64" name="Line 666"/>
              <p:cNvSpPr>
                <a:spLocks noChangeShapeType="1"/>
              </p:cNvSpPr>
              <p:nvPr/>
            </p:nvSpPr>
            <p:spPr bwMode="auto">
              <a:xfrm flipV="1">
                <a:off x="4330" y="3530"/>
                <a:ext cx="34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5" name="Line 667"/>
              <p:cNvSpPr>
                <a:spLocks noChangeShapeType="1"/>
              </p:cNvSpPr>
              <p:nvPr/>
            </p:nvSpPr>
            <p:spPr bwMode="auto">
              <a:xfrm flipV="1">
                <a:off x="4470" y="353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6" name="AutoShape 668"/>
              <p:cNvSpPr>
                <a:spLocks noChangeArrowheads="1"/>
              </p:cNvSpPr>
              <p:nvPr/>
            </p:nvSpPr>
            <p:spPr bwMode="auto">
              <a:xfrm>
                <a:off x="4449" y="3536"/>
                <a:ext cx="20" cy="4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0 h 4"/>
                  <a:gd name="T4" fmla="*/ 0 w 20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4"/>
                  <a:gd name="T11" fmla="*/ 20 w 20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4">
                    <a:moveTo>
                      <a:pt x="0" y="4"/>
                    </a:moveTo>
                    <a:lnTo>
                      <a:pt x="2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67" name="Line 669"/>
              <p:cNvSpPr>
                <a:spLocks noChangeShapeType="1"/>
              </p:cNvSpPr>
              <p:nvPr/>
            </p:nvSpPr>
            <p:spPr bwMode="auto">
              <a:xfrm flipV="1">
                <a:off x="4449" y="3533"/>
                <a:ext cx="20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68" name="AutoShape 670"/>
              <p:cNvSpPr>
                <a:spLocks noChangeArrowheads="1"/>
              </p:cNvSpPr>
              <p:nvPr/>
            </p:nvSpPr>
            <p:spPr bwMode="auto">
              <a:xfrm>
                <a:off x="4448" y="3521"/>
                <a:ext cx="22" cy="15"/>
              </a:xfrm>
              <a:custGeom>
                <a:avLst/>
                <a:gdLst>
                  <a:gd name="T0" fmla="*/ 0 w 22"/>
                  <a:gd name="T1" fmla="*/ 0 h 15"/>
                  <a:gd name="T2" fmla="*/ 22 w 22"/>
                  <a:gd name="T3" fmla="*/ 15 h 15"/>
                  <a:gd name="T4" fmla="*/ 0 w 22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5"/>
                  <a:gd name="T11" fmla="*/ 22 w 2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5">
                    <a:moveTo>
                      <a:pt x="0" y="0"/>
                    </a:moveTo>
                    <a:lnTo>
                      <a:pt x="2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69" name="Line 671"/>
              <p:cNvSpPr>
                <a:spLocks noChangeShapeType="1"/>
              </p:cNvSpPr>
              <p:nvPr/>
            </p:nvSpPr>
            <p:spPr bwMode="auto">
              <a:xfrm>
                <a:off x="4448" y="3521"/>
                <a:ext cx="22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0" name="Line 672"/>
              <p:cNvSpPr>
                <a:spLocks noChangeShapeType="1"/>
              </p:cNvSpPr>
              <p:nvPr/>
            </p:nvSpPr>
            <p:spPr bwMode="auto">
              <a:xfrm>
                <a:off x="4495" y="3502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1" name="AutoShape 673"/>
              <p:cNvSpPr>
                <a:spLocks noChangeArrowheads="1"/>
              </p:cNvSpPr>
              <p:nvPr/>
            </p:nvSpPr>
            <p:spPr bwMode="auto">
              <a:xfrm>
                <a:off x="4448" y="3502"/>
                <a:ext cx="47" cy="12"/>
              </a:xfrm>
              <a:custGeom>
                <a:avLst/>
                <a:gdLst>
                  <a:gd name="T0" fmla="*/ 0 w 47"/>
                  <a:gd name="T1" fmla="*/ 12 h 12"/>
                  <a:gd name="T2" fmla="*/ 47 w 47"/>
                  <a:gd name="T3" fmla="*/ 0 h 12"/>
                  <a:gd name="T4" fmla="*/ 0 w 47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47"/>
                  <a:gd name="T10" fmla="*/ 0 h 12"/>
                  <a:gd name="T11" fmla="*/ 47 w 47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" h="12">
                    <a:moveTo>
                      <a:pt x="0" y="12"/>
                    </a:move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872" name="Line 674"/>
              <p:cNvSpPr>
                <a:spLocks noChangeShapeType="1"/>
              </p:cNvSpPr>
              <p:nvPr/>
            </p:nvSpPr>
            <p:spPr bwMode="auto">
              <a:xfrm flipV="1">
                <a:off x="4448" y="3499"/>
                <a:ext cx="47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3" name="Line 675"/>
              <p:cNvSpPr>
                <a:spLocks noChangeShapeType="1"/>
              </p:cNvSpPr>
              <p:nvPr/>
            </p:nvSpPr>
            <p:spPr bwMode="auto">
              <a:xfrm>
                <a:off x="4548" y="349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4" name="Line 676"/>
              <p:cNvSpPr>
                <a:spLocks noChangeShapeType="1"/>
              </p:cNvSpPr>
              <p:nvPr/>
            </p:nvSpPr>
            <p:spPr bwMode="auto">
              <a:xfrm flipV="1">
                <a:off x="4495" y="348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5" name="Line 677"/>
              <p:cNvSpPr>
                <a:spLocks noChangeShapeType="1"/>
              </p:cNvSpPr>
              <p:nvPr/>
            </p:nvSpPr>
            <p:spPr bwMode="auto">
              <a:xfrm flipV="1">
                <a:off x="4580" y="349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6" name="Line 678"/>
              <p:cNvSpPr>
                <a:spLocks noChangeShapeType="1"/>
              </p:cNvSpPr>
              <p:nvPr/>
            </p:nvSpPr>
            <p:spPr bwMode="auto">
              <a:xfrm>
                <a:off x="4602" y="347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7" name="Line 679"/>
              <p:cNvSpPr>
                <a:spLocks noChangeShapeType="1"/>
              </p:cNvSpPr>
              <p:nvPr/>
            </p:nvSpPr>
            <p:spPr bwMode="auto">
              <a:xfrm flipV="1">
                <a:off x="4548" y="3474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8" name="Line 680"/>
              <p:cNvSpPr>
                <a:spLocks noChangeShapeType="1"/>
              </p:cNvSpPr>
              <p:nvPr/>
            </p:nvSpPr>
            <p:spPr bwMode="auto">
              <a:xfrm>
                <a:off x="4657" y="3465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79" name="Line 681"/>
              <p:cNvSpPr>
                <a:spLocks noChangeShapeType="1"/>
              </p:cNvSpPr>
              <p:nvPr/>
            </p:nvSpPr>
            <p:spPr bwMode="auto">
              <a:xfrm flipV="1">
                <a:off x="4602" y="3461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0" name="Line 682"/>
              <p:cNvSpPr>
                <a:spLocks noChangeShapeType="1"/>
              </p:cNvSpPr>
              <p:nvPr/>
            </p:nvSpPr>
            <p:spPr bwMode="auto">
              <a:xfrm flipV="1">
                <a:off x="4744" y="347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1" name="Line 683"/>
              <p:cNvSpPr>
                <a:spLocks noChangeShapeType="1"/>
              </p:cNvSpPr>
              <p:nvPr/>
            </p:nvSpPr>
            <p:spPr bwMode="auto">
              <a:xfrm flipV="1">
                <a:off x="4688" y="3470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2" name="Line 684"/>
              <p:cNvSpPr>
                <a:spLocks noChangeShapeType="1"/>
              </p:cNvSpPr>
              <p:nvPr/>
            </p:nvSpPr>
            <p:spPr bwMode="auto">
              <a:xfrm>
                <a:off x="4657" y="3465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3" name="Line 685"/>
              <p:cNvSpPr>
                <a:spLocks noChangeShapeType="1"/>
              </p:cNvSpPr>
              <p:nvPr/>
            </p:nvSpPr>
            <p:spPr bwMode="auto">
              <a:xfrm>
                <a:off x="4710" y="3454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4" name="Line 686"/>
              <p:cNvSpPr>
                <a:spLocks noChangeShapeType="1"/>
              </p:cNvSpPr>
              <p:nvPr/>
            </p:nvSpPr>
            <p:spPr bwMode="auto">
              <a:xfrm flipV="1">
                <a:off x="4657" y="3451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5" name="Line 687"/>
              <p:cNvSpPr>
                <a:spLocks noChangeShapeType="1"/>
              </p:cNvSpPr>
              <p:nvPr/>
            </p:nvSpPr>
            <p:spPr bwMode="auto">
              <a:xfrm>
                <a:off x="4766" y="344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6" name="Line 688"/>
              <p:cNvSpPr>
                <a:spLocks noChangeShapeType="1"/>
              </p:cNvSpPr>
              <p:nvPr/>
            </p:nvSpPr>
            <p:spPr bwMode="auto">
              <a:xfrm flipV="1">
                <a:off x="4710" y="3438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7" name="Line 689"/>
              <p:cNvSpPr>
                <a:spLocks noChangeShapeType="1"/>
              </p:cNvSpPr>
              <p:nvPr/>
            </p:nvSpPr>
            <p:spPr bwMode="auto">
              <a:xfrm>
                <a:off x="4766" y="344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8" name="Line 690"/>
              <p:cNvSpPr>
                <a:spLocks noChangeShapeType="1"/>
              </p:cNvSpPr>
              <p:nvPr/>
            </p:nvSpPr>
            <p:spPr bwMode="auto">
              <a:xfrm>
                <a:off x="4821" y="3428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89" name="Line 691"/>
              <p:cNvSpPr>
                <a:spLocks noChangeShapeType="1"/>
              </p:cNvSpPr>
              <p:nvPr/>
            </p:nvSpPr>
            <p:spPr bwMode="auto">
              <a:xfrm flipV="1">
                <a:off x="4766" y="3425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0" name="Line 692"/>
              <p:cNvSpPr>
                <a:spLocks noChangeShapeType="1"/>
              </p:cNvSpPr>
              <p:nvPr/>
            </p:nvSpPr>
            <p:spPr bwMode="auto">
              <a:xfrm>
                <a:off x="4875" y="3416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1" name="Line 693"/>
              <p:cNvSpPr>
                <a:spLocks noChangeShapeType="1"/>
              </p:cNvSpPr>
              <p:nvPr/>
            </p:nvSpPr>
            <p:spPr bwMode="auto">
              <a:xfrm flipV="1">
                <a:off x="4821" y="341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2" name="Line 694"/>
              <p:cNvSpPr>
                <a:spLocks noChangeShapeType="1"/>
              </p:cNvSpPr>
              <p:nvPr/>
            </p:nvSpPr>
            <p:spPr bwMode="auto">
              <a:xfrm flipV="1">
                <a:off x="4907" y="342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3" name="Line 695"/>
              <p:cNvSpPr>
                <a:spLocks noChangeShapeType="1"/>
              </p:cNvSpPr>
              <p:nvPr/>
            </p:nvSpPr>
            <p:spPr bwMode="auto">
              <a:xfrm>
                <a:off x="4875" y="3416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4" name="Line 696"/>
              <p:cNvSpPr>
                <a:spLocks noChangeShapeType="1"/>
              </p:cNvSpPr>
              <p:nvPr/>
            </p:nvSpPr>
            <p:spPr bwMode="auto">
              <a:xfrm>
                <a:off x="4930" y="340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5" name="Line 697"/>
              <p:cNvSpPr>
                <a:spLocks noChangeShapeType="1"/>
              </p:cNvSpPr>
              <p:nvPr/>
            </p:nvSpPr>
            <p:spPr bwMode="auto">
              <a:xfrm flipV="1">
                <a:off x="4875" y="340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6" name="Line 698"/>
              <p:cNvSpPr>
                <a:spLocks noChangeShapeType="1"/>
              </p:cNvSpPr>
              <p:nvPr/>
            </p:nvSpPr>
            <p:spPr bwMode="auto">
              <a:xfrm>
                <a:off x="4985" y="3390"/>
                <a:ext cx="29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7" name="Line 699"/>
              <p:cNvSpPr>
                <a:spLocks noChangeShapeType="1"/>
              </p:cNvSpPr>
              <p:nvPr/>
            </p:nvSpPr>
            <p:spPr bwMode="auto">
              <a:xfrm flipV="1">
                <a:off x="4930" y="338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8" name="Line 700"/>
              <p:cNvSpPr>
                <a:spLocks noChangeShapeType="1"/>
              </p:cNvSpPr>
              <p:nvPr/>
            </p:nvSpPr>
            <p:spPr bwMode="auto">
              <a:xfrm>
                <a:off x="4985" y="3390"/>
                <a:ext cx="28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99" name="Line 701"/>
              <p:cNvSpPr>
                <a:spLocks noChangeShapeType="1"/>
              </p:cNvSpPr>
              <p:nvPr/>
            </p:nvSpPr>
            <p:spPr bwMode="auto">
              <a:xfrm>
                <a:off x="5037" y="337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0" name="Line 702"/>
              <p:cNvSpPr>
                <a:spLocks noChangeShapeType="1"/>
              </p:cNvSpPr>
              <p:nvPr/>
            </p:nvSpPr>
            <p:spPr bwMode="auto">
              <a:xfrm flipV="1">
                <a:off x="4985" y="3374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1" name="Line 703"/>
              <p:cNvSpPr>
                <a:spLocks noChangeShapeType="1"/>
              </p:cNvSpPr>
              <p:nvPr/>
            </p:nvSpPr>
            <p:spPr bwMode="auto">
              <a:xfrm>
                <a:off x="5037" y="3378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2" name="Line 704"/>
              <p:cNvSpPr>
                <a:spLocks noChangeShapeType="1"/>
              </p:cNvSpPr>
              <p:nvPr/>
            </p:nvSpPr>
            <p:spPr bwMode="auto">
              <a:xfrm>
                <a:off x="5093" y="336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3" name="Line 705"/>
              <p:cNvSpPr>
                <a:spLocks noChangeShapeType="1"/>
              </p:cNvSpPr>
              <p:nvPr/>
            </p:nvSpPr>
            <p:spPr bwMode="auto">
              <a:xfrm flipV="1">
                <a:off x="5037" y="336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4" name="Line 706"/>
              <p:cNvSpPr>
                <a:spLocks noChangeShapeType="1"/>
              </p:cNvSpPr>
              <p:nvPr/>
            </p:nvSpPr>
            <p:spPr bwMode="auto">
              <a:xfrm flipV="1">
                <a:off x="5125" y="337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5" name="Line 707"/>
              <p:cNvSpPr>
                <a:spLocks noChangeShapeType="1"/>
              </p:cNvSpPr>
              <p:nvPr/>
            </p:nvSpPr>
            <p:spPr bwMode="auto">
              <a:xfrm flipV="1">
                <a:off x="5125" y="338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6" name="Line 708"/>
              <p:cNvSpPr>
                <a:spLocks noChangeShapeType="1"/>
              </p:cNvSpPr>
              <p:nvPr/>
            </p:nvSpPr>
            <p:spPr bwMode="auto">
              <a:xfrm>
                <a:off x="5093" y="3365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7" name="Line 709"/>
              <p:cNvSpPr>
                <a:spLocks noChangeShapeType="1"/>
              </p:cNvSpPr>
              <p:nvPr/>
            </p:nvSpPr>
            <p:spPr bwMode="auto">
              <a:xfrm>
                <a:off x="5148" y="3350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8" name="Line 710"/>
              <p:cNvSpPr>
                <a:spLocks noChangeShapeType="1"/>
              </p:cNvSpPr>
              <p:nvPr/>
            </p:nvSpPr>
            <p:spPr bwMode="auto">
              <a:xfrm flipV="1">
                <a:off x="5093" y="3347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09" name="Line 711"/>
              <p:cNvSpPr>
                <a:spLocks noChangeShapeType="1"/>
              </p:cNvSpPr>
              <p:nvPr/>
            </p:nvSpPr>
            <p:spPr bwMode="auto">
              <a:xfrm>
                <a:off x="5202" y="333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0" name="Line 712"/>
              <p:cNvSpPr>
                <a:spLocks noChangeShapeType="1"/>
              </p:cNvSpPr>
              <p:nvPr/>
            </p:nvSpPr>
            <p:spPr bwMode="auto">
              <a:xfrm flipV="1">
                <a:off x="5148" y="333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1" name="Line 713"/>
              <p:cNvSpPr>
                <a:spLocks noChangeShapeType="1"/>
              </p:cNvSpPr>
              <p:nvPr/>
            </p:nvSpPr>
            <p:spPr bwMode="auto">
              <a:xfrm>
                <a:off x="5202" y="3339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2" name="Line 714"/>
              <p:cNvSpPr>
                <a:spLocks noChangeShapeType="1"/>
              </p:cNvSpPr>
              <p:nvPr/>
            </p:nvSpPr>
            <p:spPr bwMode="auto">
              <a:xfrm>
                <a:off x="5257" y="3327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3" name="Line 715"/>
              <p:cNvSpPr>
                <a:spLocks noChangeShapeType="1"/>
              </p:cNvSpPr>
              <p:nvPr/>
            </p:nvSpPr>
            <p:spPr bwMode="auto">
              <a:xfrm flipV="1">
                <a:off x="5202" y="332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4" name="Line 716"/>
              <p:cNvSpPr>
                <a:spLocks noChangeShapeType="1"/>
              </p:cNvSpPr>
              <p:nvPr/>
            </p:nvSpPr>
            <p:spPr bwMode="auto">
              <a:xfrm>
                <a:off x="5257" y="3327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5" name="Line 717"/>
              <p:cNvSpPr>
                <a:spLocks noChangeShapeType="1"/>
              </p:cNvSpPr>
              <p:nvPr/>
            </p:nvSpPr>
            <p:spPr bwMode="auto">
              <a:xfrm>
                <a:off x="5312" y="3313"/>
                <a:ext cx="29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6" name="Line 718"/>
              <p:cNvSpPr>
                <a:spLocks noChangeShapeType="1"/>
              </p:cNvSpPr>
              <p:nvPr/>
            </p:nvSpPr>
            <p:spPr bwMode="auto">
              <a:xfrm flipV="1">
                <a:off x="5257" y="331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7" name="Line 719"/>
              <p:cNvSpPr>
                <a:spLocks noChangeShapeType="1"/>
              </p:cNvSpPr>
              <p:nvPr/>
            </p:nvSpPr>
            <p:spPr bwMode="auto">
              <a:xfrm flipV="1">
                <a:off x="5343" y="331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8" name="Line 720"/>
              <p:cNvSpPr>
                <a:spLocks noChangeShapeType="1"/>
              </p:cNvSpPr>
              <p:nvPr/>
            </p:nvSpPr>
            <p:spPr bwMode="auto">
              <a:xfrm flipV="1">
                <a:off x="5343" y="333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19" name="Line 721"/>
              <p:cNvSpPr>
                <a:spLocks noChangeShapeType="1"/>
              </p:cNvSpPr>
              <p:nvPr/>
            </p:nvSpPr>
            <p:spPr bwMode="auto">
              <a:xfrm>
                <a:off x="5312" y="3313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0" name="Line 722"/>
              <p:cNvSpPr>
                <a:spLocks noChangeShapeType="1"/>
              </p:cNvSpPr>
              <p:nvPr/>
            </p:nvSpPr>
            <p:spPr bwMode="auto">
              <a:xfrm>
                <a:off x="5366" y="330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1" name="Line 723"/>
              <p:cNvSpPr>
                <a:spLocks noChangeShapeType="1"/>
              </p:cNvSpPr>
              <p:nvPr/>
            </p:nvSpPr>
            <p:spPr bwMode="auto">
              <a:xfrm flipV="1">
                <a:off x="5312" y="3297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2" name="Line 724"/>
              <p:cNvSpPr>
                <a:spLocks noChangeShapeType="1"/>
              </p:cNvSpPr>
              <p:nvPr/>
            </p:nvSpPr>
            <p:spPr bwMode="auto">
              <a:xfrm>
                <a:off x="5366" y="330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3" name="Line 725"/>
              <p:cNvSpPr>
                <a:spLocks noChangeShapeType="1"/>
              </p:cNvSpPr>
              <p:nvPr/>
            </p:nvSpPr>
            <p:spPr bwMode="auto">
              <a:xfrm>
                <a:off x="5421" y="3288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4" name="Line 726"/>
              <p:cNvSpPr>
                <a:spLocks noChangeShapeType="1"/>
              </p:cNvSpPr>
              <p:nvPr/>
            </p:nvSpPr>
            <p:spPr bwMode="auto">
              <a:xfrm flipV="1">
                <a:off x="5366" y="328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5" name="Line 727"/>
              <p:cNvSpPr>
                <a:spLocks noChangeShapeType="1"/>
              </p:cNvSpPr>
              <p:nvPr/>
            </p:nvSpPr>
            <p:spPr bwMode="auto">
              <a:xfrm>
                <a:off x="5421" y="3288"/>
                <a:ext cx="29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6" name="Line 728"/>
              <p:cNvSpPr>
                <a:spLocks noChangeShapeType="1"/>
              </p:cNvSpPr>
              <p:nvPr/>
            </p:nvSpPr>
            <p:spPr bwMode="auto">
              <a:xfrm>
                <a:off x="5474" y="327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7" name="Line 729"/>
              <p:cNvSpPr>
                <a:spLocks noChangeShapeType="1"/>
              </p:cNvSpPr>
              <p:nvPr/>
            </p:nvSpPr>
            <p:spPr bwMode="auto">
              <a:xfrm flipV="1">
                <a:off x="5421" y="3270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8" name="Line 730"/>
              <p:cNvSpPr>
                <a:spLocks noChangeShapeType="1"/>
              </p:cNvSpPr>
              <p:nvPr/>
            </p:nvSpPr>
            <p:spPr bwMode="auto">
              <a:xfrm>
                <a:off x="4080" y="357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29" name="Line 731"/>
              <p:cNvSpPr>
                <a:spLocks noChangeShapeType="1"/>
              </p:cNvSpPr>
              <p:nvPr/>
            </p:nvSpPr>
            <p:spPr bwMode="auto">
              <a:xfrm>
                <a:off x="4080" y="356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0" name="Line 732"/>
              <p:cNvSpPr>
                <a:spLocks noChangeShapeType="1"/>
              </p:cNvSpPr>
              <p:nvPr/>
            </p:nvSpPr>
            <p:spPr bwMode="auto">
              <a:xfrm flipV="1">
                <a:off x="4080" y="3560"/>
                <a:ext cx="1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1" name="Line 733"/>
              <p:cNvSpPr>
                <a:spLocks noChangeShapeType="1"/>
              </p:cNvSpPr>
              <p:nvPr/>
            </p:nvSpPr>
            <p:spPr bwMode="auto">
              <a:xfrm>
                <a:off x="4134" y="3551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2" name="Line 734"/>
              <p:cNvSpPr>
                <a:spLocks noChangeShapeType="1"/>
              </p:cNvSpPr>
              <p:nvPr/>
            </p:nvSpPr>
            <p:spPr bwMode="auto">
              <a:xfrm flipV="1">
                <a:off x="4080" y="354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3" name="Line 735"/>
              <p:cNvSpPr>
                <a:spLocks noChangeShapeType="1"/>
              </p:cNvSpPr>
              <p:nvPr/>
            </p:nvSpPr>
            <p:spPr bwMode="auto">
              <a:xfrm>
                <a:off x="4189" y="3538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4" name="Line 736"/>
              <p:cNvSpPr>
                <a:spLocks noChangeShapeType="1"/>
              </p:cNvSpPr>
              <p:nvPr/>
            </p:nvSpPr>
            <p:spPr bwMode="auto">
              <a:xfrm flipV="1">
                <a:off x="4136" y="353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5" name="Line 737"/>
              <p:cNvSpPr>
                <a:spLocks noChangeShapeType="1"/>
              </p:cNvSpPr>
              <p:nvPr/>
            </p:nvSpPr>
            <p:spPr bwMode="auto">
              <a:xfrm>
                <a:off x="4245" y="3528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6" name="Line 738"/>
              <p:cNvSpPr>
                <a:spLocks noChangeShapeType="1"/>
              </p:cNvSpPr>
              <p:nvPr/>
            </p:nvSpPr>
            <p:spPr bwMode="auto">
              <a:xfrm flipV="1">
                <a:off x="4192" y="3525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7" name="Line 739"/>
              <p:cNvSpPr>
                <a:spLocks noChangeShapeType="1"/>
              </p:cNvSpPr>
              <p:nvPr/>
            </p:nvSpPr>
            <p:spPr bwMode="auto">
              <a:xfrm>
                <a:off x="4298" y="351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8" name="Line 740"/>
              <p:cNvSpPr>
                <a:spLocks noChangeShapeType="1"/>
              </p:cNvSpPr>
              <p:nvPr/>
            </p:nvSpPr>
            <p:spPr bwMode="auto">
              <a:xfrm flipV="1">
                <a:off x="4246" y="3515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39" name="Line 741"/>
              <p:cNvSpPr>
                <a:spLocks noChangeShapeType="1"/>
              </p:cNvSpPr>
              <p:nvPr/>
            </p:nvSpPr>
            <p:spPr bwMode="auto">
              <a:xfrm>
                <a:off x="4298" y="351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0" name="AutoShape 742"/>
              <p:cNvSpPr>
                <a:spLocks noChangeArrowheads="1"/>
              </p:cNvSpPr>
              <p:nvPr/>
            </p:nvSpPr>
            <p:spPr bwMode="auto">
              <a:xfrm>
                <a:off x="4354" y="3505"/>
                <a:ext cx="8" cy="6"/>
              </a:xfrm>
              <a:custGeom>
                <a:avLst/>
                <a:gdLst>
                  <a:gd name="T0" fmla="*/ 0 w 8"/>
                  <a:gd name="T1" fmla="*/ 0 h 6"/>
                  <a:gd name="T2" fmla="*/ 8 w 8"/>
                  <a:gd name="T3" fmla="*/ 6 h 6"/>
                  <a:gd name="T4" fmla="*/ 0 w 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6"/>
                  <a:gd name="T11" fmla="*/ 8 w 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6">
                    <a:moveTo>
                      <a:pt x="0" y="0"/>
                    </a:moveTo>
                    <a:lnTo>
                      <a:pt x="8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941" name="Line 743"/>
              <p:cNvSpPr>
                <a:spLocks noChangeShapeType="1"/>
              </p:cNvSpPr>
              <p:nvPr/>
            </p:nvSpPr>
            <p:spPr bwMode="auto">
              <a:xfrm>
                <a:off x="4354" y="3505"/>
                <a:ext cx="8" cy="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2" name="AutoShape 744"/>
              <p:cNvSpPr>
                <a:spLocks noChangeArrowheads="1"/>
              </p:cNvSpPr>
              <p:nvPr/>
            </p:nvSpPr>
            <p:spPr bwMode="auto">
              <a:xfrm>
                <a:off x="4298" y="3505"/>
                <a:ext cx="56" cy="13"/>
              </a:xfrm>
              <a:custGeom>
                <a:avLst/>
                <a:gdLst>
                  <a:gd name="T0" fmla="*/ 0 w 56"/>
                  <a:gd name="T1" fmla="*/ 13 h 13"/>
                  <a:gd name="T2" fmla="*/ 56 w 56"/>
                  <a:gd name="T3" fmla="*/ 0 h 13"/>
                  <a:gd name="T4" fmla="*/ 0 w 56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3"/>
                  <a:gd name="T11" fmla="*/ 56 w 56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3">
                    <a:moveTo>
                      <a:pt x="0" y="13"/>
                    </a:moveTo>
                    <a:lnTo>
                      <a:pt x="5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943" name="Line 745"/>
              <p:cNvSpPr>
                <a:spLocks noChangeShapeType="1"/>
              </p:cNvSpPr>
              <p:nvPr/>
            </p:nvSpPr>
            <p:spPr bwMode="auto">
              <a:xfrm flipV="1">
                <a:off x="4298" y="3502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4" name="AutoShape 746"/>
              <p:cNvSpPr>
                <a:spLocks noChangeArrowheads="1"/>
              </p:cNvSpPr>
              <p:nvPr/>
            </p:nvSpPr>
            <p:spPr bwMode="auto">
              <a:xfrm>
                <a:off x="4355" y="3505"/>
                <a:ext cx="7" cy="1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  <a:gd name="T4" fmla="*/ 0 w 7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1"/>
                    </a:move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945" name="Line 747"/>
              <p:cNvSpPr>
                <a:spLocks noChangeShapeType="1"/>
              </p:cNvSpPr>
              <p:nvPr/>
            </p:nvSpPr>
            <p:spPr bwMode="auto">
              <a:xfrm flipV="1">
                <a:off x="4355" y="3502"/>
                <a:ext cx="7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6" name="Line 748"/>
              <p:cNvSpPr>
                <a:spLocks noChangeShapeType="1"/>
              </p:cNvSpPr>
              <p:nvPr/>
            </p:nvSpPr>
            <p:spPr bwMode="auto">
              <a:xfrm>
                <a:off x="4461" y="3480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7" name="AutoShape 749"/>
              <p:cNvSpPr>
                <a:spLocks noChangeArrowheads="1"/>
              </p:cNvSpPr>
              <p:nvPr/>
            </p:nvSpPr>
            <p:spPr bwMode="auto">
              <a:xfrm>
                <a:off x="4449" y="3480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11 w 11"/>
                  <a:gd name="T3" fmla="*/ 0 h 3"/>
                  <a:gd name="T4" fmla="*/ 0 w 11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3"/>
                  <a:gd name="T11" fmla="*/ 11 w 1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3">
                    <a:moveTo>
                      <a:pt x="0" y="3"/>
                    </a:move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948" name="Line 750"/>
              <p:cNvSpPr>
                <a:spLocks noChangeShapeType="1"/>
              </p:cNvSpPr>
              <p:nvPr/>
            </p:nvSpPr>
            <p:spPr bwMode="auto">
              <a:xfrm flipV="1">
                <a:off x="4449" y="3477"/>
                <a:ext cx="1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49" name="Line 751"/>
              <p:cNvSpPr>
                <a:spLocks noChangeShapeType="1"/>
              </p:cNvSpPr>
              <p:nvPr/>
            </p:nvSpPr>
            <p:spPr bwMode="auto">
              <a:xfrm flipV="1">
                <a:off x="4495" y="348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0" name="Line 752"/>
              <p:cNvSpPr>
                <a:spLocks noChangeShapeType="1"/>
              </p:cNvSpPr>
              <p:nvPr/>
            </p:nvSpPr>
            <p:spPr bwMode="auto">
              <a:xfrm>
                <a:off x="4461" y="348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1" name="Line 753"/>
              <p:cNvSpPr>
                <a:spLocks noChangeShapeType="1"/>
              </p:cNvSpPr>
              <p:nvPr/>
            </p:nvSpPr>
            <p:spPr bwMode="auto">
              <a:xfrm>
                <a:off x="4515" y="3470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2" name="Line 754"/>
              <p:cNvSpPr>
                <a:spLocks noChangeShapeType="1"/>
              </p:cNvSpPr>
              <p:nvPr/>
            </p:nvSpPr>
            <p:spPr bwMode="auto">
              <a:xfrm flipV="1">
                <a:off x="4461" y="346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3" name="Line 755"/>
              <p:cNvSpPr>
                <a:spLocks noChangeShapeType="1"/>
              </p:cNvSpPr>
              <p:nvPr/>
            </p:nvSpPr>
            <p:spPr bwMode="auto">
              <a:xfrm>
                <a:off x="4571" y="3457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4" name="Line 756"/>
              <p:cNvSpPr>
                <a:spLocks noChangeShapeType="1"/>
              </p:cNvSpPr>
              <p:nvPr/>
            </p:nvSpPr>
            <p:spPr bwMode="auto">
              <a:xfrm flipV="1">
                <a:off x="4515" y="345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5" name="Line 757"/>
              <p:cNvSpPr>
                <a:spLocks noChangeShapeType="1"/>
              </p:cNvSpPr>
              <p:nvPr/>
            </p:nvSpPr>
            <p:spPr bwMode="auto">
              <a:xfrm flipV="1">
                <a:off x="4602" y="346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6" name="Line 758"/>
              <p:cNvSpPr>
                <a:spLocks noChangeShapeType="1"/>
              </p:cNvSpPr>
              <p:nvPr/>
            </p:nvSpPr>
            <p:spPr bwMode="auto">
              <a:xfrm>
                <a:off x="4571" y="3457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7" name="Line 759"/>
              <p:cNvSpPr>
                <a:spLocks noChangeShapeType="1"/>
              </p:cNvSpPr>
              <p:nvPr/>
            </p:nvSpPr>
            <p:spPr bwMode="auto">
              <a:xfrm>
                <a:off x="4626" y="344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8" name="Line 760"/>
              <p:cNvSpPr>
                <a:spLocks noChangeShapeType="1"/>
              </p:cNvSpPr>
              <p:nvPr/>
            </p:nvSpPr>
            <p:spPr bwMode="auto">
              <a:xfrm flipV="1">
                <a:off x="4571" y="3440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59" name="Line 761"/>
              <p:cNvSpPr>
                <a:spLocks noChangeShapeType="1"/>
              </p:cNvSpPr>
              <p:nvPr/>
            </p:nvSpPr>
            <p:spPr bwMode="auto">
              <a:xfrm>
                <a:off x="4680" y="3432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0" name="Line 762"/>
              <p:cNvSpPr>
                <a:spLocks noChangeShapeType="1"/>
              </p:cNvSpPr>
              <p:nvPr/>
            </p:nvSpPr>
            <p:spPr bwMode="auto">
              <a:xfrm flipV="1">
                <a:off x="4626" y="342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1" name="Line 763"/>
              <p:cNvSpPr>
                <a:spLocks noChangeShapeType="1"/>
              </p:cNvSpPr>
              <p:nvPr/>
            </p:nvSpPr>
            <p:spPr bwMode="auto">
              <a:xfrm>
                <a:off x="4735" y="3419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2" name="Line 764"/>
              <p:cNvSpPr>
                <a:spLocks noChangeShapeType="1"/>
              </p:cNvSpPr>
              <p:nvPr/>
            </p:nvSpPr>
            <p:spPr bwMode="auto">
              <a:xfrm flipV="1">
                <a:off x="4680" y="341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3" name="Line 765"/>
              <p:cNvSpPr>
                <a:spLocks noChangeShapeType="1"/>
              </p:cNvSpPr>
              <p:nvPr/>
            </p:nvSpPr>
            <p:spPr bwMode="auto">
              <a:xfrm>
                <a:off x="4735" y="3419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4" name="Line 766"/>
              <p:cNvSpPr>
                <a:spLocks noChangeShapeType="1"/>
              </p:cNvSpPr>
              <p:nvPr/>
            </p:nvSpPr>
            <p:spPr bwMode="auto">
              <a:xfrm>
                <a:off x="4787" y="3407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5" name="Line 767"/>
              <p:cNvSpPr>
                <a:spLocks noChangeShapeType="1"/>
              </p:cNvSpPr>
              <p:nvPr/>
            </p:nvSpPr>
            <p:spPr bwMode="auto">
              <a:xfrm flipV="1">
                <a:off x="4735" y="3403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6" name="Line 768"/>
              <p:cNvSpPr>
                <a:spLocks noChangeShapeType="1"/>
              </p:cNvSpPr>
              <p:nvPr/>
            </p:nvSpPr>
            <p:spPr bwMode="auto">
              <a:xfrm flipV="1">
                <a:off x="4821" y="341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7" name="Line 769"/>
              <p:cNvSpPr>
                <a:spLocks noChangeShapeType="1"/>
              </p:cNvSpPr>
              <p:nvPr/>
            </p:nvSpPr>
            <p:spPr bwMode="auto">
              <a:xfrm>
                <a:off x="4787" y="3406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8" name="Line 770"/>
              <p:cNvSpPr>
                <a:spLocks noChangeShapeType="1"/>
              </p:cNvSpPr>
              <p:nvPr/>
            </p:nvSpPr>
            <p:spPr bwMode="auto">
              <a:xfrm flipV="1">
                <a:off x="4787" y="340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69" name="Line 771"/>
              <p:cNvSpPr>
                <a:spLocks noChangeShapeType="1"/>
              </p:cNvSpPr>
              <p:nvPr/>
            </p:nvSpPr>
            <p:spPr bwMode="auto">
              <a:xfrm>
                <a:off x="4843" y="339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0" name="Line 772"/>
              <p:cNvSpPr>
                <a:spLocks noChangeShapeType="1"/>
              </p:cNvSpPr>
              <p:nvPr/>
            </p:nvSpPr>
            <p:spPr bwMode="auto">
              <a:xfrm flipV="1">
                <a:off x="4787" y="3391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1" name="Line 773"/>
              <p:cNvSpPr>
                <a:spLocks noChangeShapeType="1"/>
              </p:cNvSpPr>
              <p:nvPr/>
            </p:nvSpPr>
            <p:spPr bwMode="auto">
              <a:xfrm flipV="1">
                <a:off x="4875" y="340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2" name="Line 774"/>
              <p:cNvSpPr>
                <a:spLocks noChangeShapeType="1"/>
              </p:cNvSpPr>
              <p:nvPr/>
            </p:nvSpPr>
            <p:spPr bwMode="auto">
              <a:xfrm>
                <a:off x="4843" y="339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3" name="Line 775"/>
              <p:cNvSpPr>
                <a:spLocks noChangeShapeType="1"/>
              </p:cNvSpPr>
              <p:nvPr/>
            </p:nvSpPr>
            <p:spPr bwMode="auto">
              <a:xfrm>
                <a:off x="4898" y="338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4" name="Line 776"/>
              <p:cNvSpPr>
                <a:spLocks noChangeShapeType="1"/>
              </p:cNvSpPr>
              <p:nvPr/>
            </p:nvSpPr>
            <p:spPr bwMode="auto">
              <a:xfrm flipV="1">
                <a:off x="4843" y="337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5" name="Line 777"/>
              <p:cNvSpPr>
                <a:spLocks noChangeShapeType="1"/>
              </p:cNvSpPr>
              <p:nvPr/>
            </p:nvSpPr>
            <p:spPr bwMode="auto">
              <a:xfrm>
                <a:off x="4952" y="336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6" name="Line 778"/>
              <p:cNvSpPr>
                <a:spLocks noChangeShapeType="1"/>
              </p:cNvSpPr>
              <p:nvPr/>
            </p:nvSpPr>
            <p:spPr bwMode="auto">
              <a:xfrm flipV="1">
                <a:off x="4898" y="336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7" name="Line 779"/>
              <p:cNvSpPr>
                <a:spLocks noChangeShapeType="1"/>
              </p:cNvSpPr>
              <p:nvPr/>
            </p:nvSpPr>
            <p:spPr bwMode="auto">
              <a:xfrm>
                <a:off x="4952" y="336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8" name="Line 780"/>
              <p:cNvSpPr>
                <a:spLocks noChangeShapeType="1"/>
              </p:cNvSpPr>
              <p:nvPr/>
            </p:nvSpPr>
            <p:spPr bwMode="auto">
              <a:xfrm>
                <a:off x="5007" y="335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79" name="Line 781"/>
              <p:cNvSpPr>
                <a:spLocks noChangeShapeType="1"/>
              </p:cNvSpPr>
              <p:nvPr/>
            </p:nvSpPr>
            <p:spPr bwMode="auto">
              <a:xfrm flipV="1">
                <a:off x="4952" y="335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0" name="Line 782"/>
              <p:cNvSpPr>
                <a:spLocks noChangeShapeType="1"/>
              </p:cNvSpPr>
              <p:nvPr/>
            </p:nvSpPr>
            <p:spPr bwMode="auto">
              <a:xfrm>
                <a:off x="5062" y="3343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1" name="Line 783"/>
              <p:cNvSpPr>
                <a:spLocks noChangeShapeType="1"/>
              </p:cNvSpPr>
              <p:nvPr/>
            </p:nvSpPr>
            <p:spPr bwMode="auto">
              <a:xfrm flipV="1">
                <a:off x="5007" y="334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2" name="Line 784"/>
              <p:cNvSpPr>
                <a:spLocks noChangeShapeType="1"/>
              </p:cNvSpPr>
              <p:nvPr/>
            </p:nvSpPr>
            <p:spPr bwMode="auto">
              <a:xfrm>
                <a:off x="5062" y="334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3" name="Line 785"/>
              <p:cNvSpPr>
                <a:spLocks noChangeShapeType="1"/>
              </p:cNvSpPr>
              <p:nvPr/>
            </p:nvSpPr>
            <p:spPr bwMode="auto">
              <a:xfrm>
                <a:off x="5116" y="333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4" name="Line 786"/>
              <p:cNvSpPr>
                <a:spLocks noChangeShapeType="1"/>
              </p:cNvSpPr>
              <p:nvPr/>
            </p:nvSpPr>
            <p:spPr bwMode="auto">
              <a:xfrm flipV="1">
                <a:off x="5062" y="3327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5" name="Line 787"/>
              <p:cNvSpPr>
                <a:spLocks noChangeShapeType="1"/>
              </p:cNvSpPr>
              <p:nvPr/>
            </p:nvSpPr>
            <p:spPr bwMode="auto">
              <a:xfrm flipV="1">
                <a:off x="5148" y="333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6" name="Line 788"/>
              <p:cNvSpPr>
                <a:spLocks noChangeShapeType="1"/>
              </p:cNvSpPr>
              <p:nvPr/>
            </p:nvSpPr>
            <p:spPr bwMode="auto">
              <a:xfrm>
                <a:off x="5116" y="3330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7" name="Line 789"/>
              <p:cNvSpPr>
                <a:spLocks noChangeShapeType="1"/>
              </p:cNvSpPr>
              <p:nvPr/>
            </p:nvSpPr>
            <p:spPr bwMode="auto">
              <a:xfrm>
                <a:off x="5171" y="331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8" name="Line 790"/>
              <p:cNvSpPr>
                <a:spLocks noChangeShapeType="1"/>
              </p:cNvSpPr>
              <p:nvPr/>
            </p:nvSpPr>
            <p:spPr bwMode="auto">
              <a:xfrm flipV="1">
                <a:off x="5116" y="331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89" name="Line 791"/>
              <p:cNvSpPr>
                <a:spLocks noChangeShapeType="1"/>
              </p:cNvSpPr>
              <p:nvPr/>
            </p:nvSpPr>
            <p:spPr bwMode="auto">
              <a:xfrm flipV="1">
                <a:off x="5202" y="332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0" name="Line 792"/>
              <p:cNvSpPr>
                <a:spLocks noChangeShapeType="1"/>
              </p:cNvSpPr>
              <p:nvPr/>
            </p:nvSpPr>
            <p:spPr bwMode="auto">
              <a:xfrm>
                <a:off x="5226" y="3305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1" name="Line 793"/>
              <p:cNvSpPr>
                <a:spLocks noChangeShapeType="1"/>
              </p:cNvSpPr>
              <p:nvPr/>
            </p:nvSpPr>
            <p:spPr bwMode="auto">
              <a:xfrm flipV="1">
                <a:off x="5171" y="3301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2" name="Line 794"/>
              <p:cNvSpPr>
                <a:spLocks noChangeShapeType="1"/>
              </p:cNvSpPr>
              <p:nvPr/>
            </p:nvSpPr>
            <p:spPr bwMode="auto">
              <a:xfrm>
                <a:off x="5279" y="3292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3" name="Line 795"/>
              <p:cNvSpPr>
                <a:spLocks noChangeShapeType="1"/>
              </p:cNvSpPr>
              <p:nvPr/>
            </p:nvSpPr>
            <p:spPr bwMode="auto">
              <a:xfrm flipV="1">
                <a:off x="5226" y="3289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4" name="Line 796"/>
              <p:cNvSpPr>
                <a:spLocks noChangeShapeType="1"/>
              </p:cNvSpPr>
              <p:nvPr/>
            </p:nvSpPr>
            <p:spPr bwMode="auto">
              <a:xfrm>
                <a:off x="5279" y="3291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5" name="Line 797"/>
              <p:cNvSpPr>
                <a:spLocks noChangeShapeType="1"/>
              </p:cNvSpPr>
              <p:nvPr/>
            </p:nvSpPr>
            <p:spPr bwMode="auto">
              <a:xfrm flipV="1">
                <a:off x="5279" y="3288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6" name="Line 798"/>
              <p:cNvSpPr>
                <a:spLocks noChangeShapeType="1"/>
              </p:cNvSpPr>
              <p:nvPr/>
            </p:nvSpPr>
            <p:spPr bwMode="auto">
              <a:xfrm>
                <a:off x="5334" y="327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7" name="Line 799"/>
              <p:cNvSpPr>
                <a:spLocks noChangeShapeType="1"/>
              </p:cNvSpPr>
              <p:nvPr/>
            </p:nvSpPr>
            <p:spPr bwMode="auto">
              <a:xfrm flipV="1">
                <a:off x="5279" y="3276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8" name="Line 800"/>
              <p:cNvSpPr>
                <a:spLocks noChangeShapeType="1"/>
              </p:cNvSpPr>
              <p:nvPr/>
            </p:nvSpPr>
            <p:spPr bwMode="auto">
              <a:xfrm>
                <a:off x="5334" y="327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99" name="Line 801"/>
              <p:cNvSpPr>
                <a:spLocks noChangeShapeType="1"/>
              </p:cNvSpPr>
              <p:nvPr/>
            </p:nvSpPr>
            <p:spPr bwMode="auto">
              <a:xfrm>
                <a:off x="5389" y="326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0" name="Line 802"/>
              <p:cNvSpPr>
                <a:spLocks noChangeShapeType="1"/>
              </p:cNvSpPr>
              <p:nvPr/>
            </p:nvSpPr>
            <p:spPr bwMode="auto">
              <a:xfrm flipV="1">
                <a:off x="5334" y="326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1" name="Line 803"/>
              <p:cNvSpPr>
                <a:spLocks noChangeShapeType="1"/>
              </p:cNvSpPr>
              <p:nvPr/>
            </p:nvSpPr>
            <p:spPr bwMode="auto">
              <a:xfrm>
                <a:off x="5389" y="326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02" name="Line 804"/>
              <p:cNvSpPr>
                <a:spLocks noChangeShapeType="1"/>
              </p:cNvSpPr>
              <p:nvPr/>
            </p:nvSpPr>
            <p:spPr bwMode="auto">
              <a:xfrm>
                <a:off x="5443" y="325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7" name="Group 805"/>
            <p:cNvGrpSpPr>
              <a:grpSpLocks/>
            </p:cNvGrpSpPr>
            <p:nvPr/>
          </p:nvGrpSpPr>
          <p:grpSpPr bwMode="auto">
            <a:xfrm>
              <a:off x="3986" y="3207"/>
              <a:ext cx="1456" cy="362"/>
              <a:chOff x="3986" y="3207"/>
              <a:chExt cx="1456" cy="362"/>
            </a:xfrm>
          </p:grpSpPr>
          <p:sp>
            <p:nvSpPr>
              <p:cNvPr id="180603" name="Line 806"/>
              <p:cNvSpPr>
                <a:spLocks noChangeShapeType="1"/>
              </p:cNvSpPr>
              <p:nvPr/>
            </p:nvSpPr>
            <p:spPr bwMode="auto">
              <a:xfrm flipV="1">
                <a:off x="5389" y="325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4" name="Line 807"/>
              <p:cNvSpPr>
                <a:spLocks noChangeShapeType="1"/>
              </p:cNvSpPr>
              <p:nvPr/>
            </p:nvSpPr>
            <p:spPr bwMode="auto">
              <a:xfrm>
                <a:off x="4048" y="3547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5" name="Line 808"/>
              <p:cNvSpPr>
                <a:spLocks noChangeShapeType="1"/>
              </p:cNvSpPr>
              <p:nvPr/>
            </p:nvSpPr>
            <p:spPr bwMode="auto">
              <a:xfrm>
                <a:off x="4048" y="354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6" name="Line 809"/>
              <p:cNvSpPr>
                <a:spLocks noChangeShapeType="1"/>
              </p:cNvSpPr>
              <p:nvPr/>
            </p:nvSpPr>
            <p:spPr bwMode="auto">
              <a:xfrm flipV="1">
                <a:off x="4048" y="3539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7" name="Line 810"/>
              <p:cNvSpPr>
                <a:spLocks noChangeShapeType="1"/>
              </p:cNvSpPr>
              <p:nvPr/>
            </p:nvSpPr>
            <p:spPr bwMode="auto">
              <a:xfrm>
                <a:off x="4104" y="3531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8" name="Line 811"/>
              <p:cNvSpPr>
                <a:spLocks noChangeShapeType="1"/>
              </p:cNvSpPr>
              <p:nvPr/>
            </p:nvSpPr>
            <p:spPr bwMode="auto">
              <a:xfrm flipV="1">
                <a:off x="4048" y="3526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9" name="Line 812"/>
              <p:cNvSpPr>
                <a:spLocks noChangeShapeType="1"/>
              </p:cNvSpPr>
              <p:nvPr/>
            </p:nvSpPr>
            <p:spPr bwMode="auto">
              <a:xfrm>
                <a:off x="4159" y="3519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0" name="Line 813"/>
              <p:cNvSpPr>
                <a:spLocks noChangeShapeType="1"/>
              </p:cNvSpPr>
              <p:nvPr/>
            </p:nvSpPr>
            <p:spPr bwMode="auto">
              <a:xfrm flipV="1">
                <a:off x="4104" y="351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1" name="Line 814"/>
              <p:cNvSpPr>
                <a:spLocks noChangeShapeType="1"/>
              </p:cNvSpPr>
              <p:nvPr/>
            </p:nvSpPr>
            <p:spPr bwMode="auto">
              <a:xfrm>
                <a:off x="4211" y="3509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2" name="Line 815"/>
              <p:cNvSpPr>
                <a:spLocks noChangeShapeType="1"/>
              </p:cNvSpPr>
              <p:nvPr/>
            </p:nvSpPr>
            <p:spPr bwMode="auto">
              <a:xfrm flipV="1">
                <a:off x="4162" y="3504"/>
                <a:ext cx="49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3" name="Line 816"/>
              <p:cNvSpPr>
                <a:spLocks noChangeShapeType="1"/>
              </p:cNvSpPr>
              <p:nvPr/>
            </p:nvSpPr>
            <p:spPr bwMode="auto">
              <a:xfrm flipV="1">
                <a:off x="4298" y="351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4" name="Line 817"/>
              <p:cNvSpPr>
                <a:spLocks noChangeShapeType="1"/>
              </p:cNvSpPr>
              <p:nvPr/>
            </p:nvSpPr>
            <p:spPr bwMode="auto">
              <a:xfrm flipV="1">
                <a:off x="4246" y="3513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5" name="Line 818"/>
              <p:cNvSpPr>
                <a:spLocks noChangeShapeType="1"/>
              </p:cNvSpPr>
              <p:nvPr/>
            </p:nvSpPr>
            <p:spPr bwMode="auto">
              <a:xfrm>
                <a:off x="4211" y="3509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6" name="Line 819"/>
              <p:cNvSpPr>
                <a:spLocks noChangeShapeType="1"/>
              </p:cNvSpPr>
              <p:nvPr/>
            </p:nvSpPr>
            <p:spPr bwMode="auto">
              <a:xfrm>
                <a:off x="4266" y="3497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7" name="Line 820"/>
              <p:cNvSpPr>
                <a:spLocks noChangeShapeType="1"/>
              </p:cNvSpPr>
              <p:nvPr/>
            </p:nvSpPr>
            <p:spPr bwMode="auto">
              <a:xfrm flipV="1">
                <a:off x="4211" y="349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18" name="AutoShape 821"/>
              <p:cNvSpPr>
                <a:spLocks noChangeArrowheads="1"/>
              </p:cNvSpPr>
              <p:nvPr/>
            </p:nvSpPr>
            <p:spPr bwMode="auto">
              <a:xfrm>
                <a:off x="4322" y="3484"/>
                <a:ext cx="29" cy="22"/>
              </a:xfrm>
              <a:custGeom>
                <a:avLst/>
                <a:gdLst>
                  <a:gd name="T0" fmla="*/ 0 w 29"/>
                  <a:gd name="T1" fmla="*/ 0 h 22"/>
                  <a:gd name="T2" fmla="*/ 29 w 29"/>
                  <a:gd name="T3" fmla="*/ 22 h 22"/>
                  <a:gd name="T4" fmla="*/ 0 w 29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2"/>
                  <a:gd name="T11" fmla="*/ 29 w 29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2">
                    <a:moveTo>
                      <a:pt x="0" y="0"/>
                    </a:moveTo>
                    <a:lnTo>
                      <a:pt x="2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19" name="Line 822"/>
              <p:cNvSpPr>
                <a:spLocks noChangeShapeType="1"/>
              </p:cNvSpPr>
              <p:nvPr/>
            </p:nvSpPr>
            <p:spPr bwMode="auto">
              <a:xfrm>
                <a:off x="4322" y="348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0" name="Line 823"/>
              <p:cNvSpPr>
                <a:spLocks noChangeShapeType="1"/>
              </p:cNvSpPr>
              <p:nvPr/>
            </p:nvSpPr>
            <p:spPr bwMode="auto">
              <a:xfrm flipV="1">
                <a:off x="4269" y="3480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1" name="AutoShape 824"/>
              <p:cNvSpPr>
                <a:spLocks noChangeArrowheads="1"/>
              </p:cNvSpPr>
              <p:nvPr/>
            </p:nvSpPr>
            <p:spPr bwMode="auto">
              <a:xfrm>
                <a:off x="4355" y="3503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7 w 7"/>
                  <a:gd name="T3" fmla="*/ 0 h 3"/>
                  <a:gd name="T4" fmla="*/ 0 w 7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22" name="Line 825"/>
              <p:cNvSpPr>
                <a:spLocks noChangeShapeType="1"/>
              </p:cNvSpPr>
              <p:nvPr/>
            </p:nvSpPr>
            <p:spPr bwMode="auto">
              <a:xfrm flipV="1">
                <a:off x="4355" y="3498"/>
                <a:ext cx="7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3" name="AutoShape 826"/>
              <p:cNvSpPr>
                <a:spLocks noChangeArrowheads="1"/>
              </p:cNvSpPr>
              <p:nvPr/>
            </p:nvSpPr>
            <p:spPr bwMode="auto">
              <a:xfrm>
                <a:off x="4322" y="3484"/>
                <a:ext cx="29" cy="22"/>
              </a:xfrm>
              <a:custGeom>
                <a:avLst/>
                <a:gdLst>
                  <a:gd name="T0" fmla="*/ 0 w 29"/>
                  <a:gd name="T1" fmla="*/ 0 h 22"/>
                  <a:gd name="T2" fmla="*/ 29 w 29"/>
                  <a:gd name="T3" fmla="*/ 22 h 22"/>
                  <a:gd name="T4" fmla="*/ 0 w 29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2"/>
                  <a:gd name="T11" fmla="*/ 29 w 29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2">
                    <a:moveTo>
                      <a:pt x="0" y="0"/>
                    </a:moveTo>
                    <a:lnTo>
                      <a:pt x="2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24" name="Line 827"/>
              <p:cNvSpPr>
                <a:spLocks noChangeShapeType="1"/>
              </p:cNvSpPr>
              <p:nvPr/>
            </p:nvSpPr>
            <p:spPr bwMode="auto">
              <a:xfrm>
                <a:off x="4322" y="348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5" name="AutoShape 828"/>
              <p:cNvSpPr>
                <a:spLocks noChangeArrowheads="1"/>
              </p:cNvSpPr>
              <p:nvPr/>
            </p:nvSpPr>
            <p:spPr bwMode="auto">
              <a:xfrm>
                <a:off x="4322" y="3475"/>
                <a:ext cx="40" cy="9"/>
              </a:xfrm>
              <a:custGeom>
                <a:avLst/>
                <a:gdLst>
                  <a:gd name="T0" fmla="*/ 0 w 40"/>
                  <a:gd name="T1" fmla="*/ 9 h 9"/>
                  <a:gd name="T2" fmla="*/ 40 w 40"/>
                  <a:gd name="T3" fmla="*/ 0 h 9"/>
                  <a:gd name="T4" fmla="*/ 0 w 40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9"/>
                  <a:gd name="T11" fmla="*/ 40 w 40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9">
                    <a:moveTo>
                      <a:pt x="0" y="9"/>
                    </a:moveTo>
                    <a:lnTo>
                      <a:pt x="4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26" name="Line 829"/>
              <p:cNvSpPr>
                <a:spLocks noChangeShapeType="1"/>
              </p:cNvSpPr>
              <p:nvPr/>
            </p:nvSpPr>
            <p:spPr bwMode="auto">
              <a:xfrm flipV="1">
                <a:off x="4322" y="3471"/>
                <a:ext cx="40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7" name="AutoShape 830"/>
              <p:cNvSpPr>
                <a:spLocks noChangeArrowheads="1"/>
              </p:cNvSpPr>
              <p:nvPr/>
            </p:nvSpPr>
            <p:spPr bwMode="auto">
              <a:xfrm>
                <a:off x="4449" y="3481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11 w 11"/>
                  <a:gd name="T3" fmla="*/ 0 h 3"/>
                  <a:gd name="T4" fmla="*/ 0 w 11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3"/>
                  <a:gd name="T11" fmla="*/ 11 w 1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3">
                    <a:moveTo>
                      <a:pt x="0" y="3"/>
                    </a:moveTo>
                    <a:lnTo>
                      <a:pt x="1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28" name="Line 831"/>
              <p:cNvSpPr>
                <a:spLocks noChangeShapeType="1"/>
              </p:cNvSpPr>
              <p:nvPr/>
            </p:nvSpPr>
            <p:spPr bwMode="auto">
              <a:xfrm flipV="1">
                <a:off x="4449" y="3476"/>
                <a:ext cx="1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29" name="AutoShape 832"/>
              <p:cNvSpPr>
                <a:spLocks noChangeArrowheads="1"/>
              </p:cNvSpPr>
              <p:nvPr/>
            </p:nvSpPr>
            <p:spPr bwMode="auto">
              <a:xfrm>
                <a:off x="4449" y="3473"/>
                <a:ext cx="11" cy="8"/>
              </a:xfrm>
              <a:custGeom>
                <a:avLst/>
                <a:gdLst>
                  <a:gd name="T0" fmla="*/ 0 w 11"/>
                  <a:gd name="T1" fmla="*/ 0 h 8"/>
                  <a:gd name="T2" fmla="*/ 11 w 11"/>
                  <a:gd name="T3" fmla="*/ 8 h 8"/>
                  <a:gd name="T4" fmla="*/ 0 w 11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8"/>
                  <a:gd name="T11" fmla="*/ 11 w 1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8">
                    <a:moveTo>
                      <a:pt x="0" y="0"/>
                    </a:moveTo>
                    <a:lnTo>
                      <a:pt x="11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30" name="Line 833"/>
              <p:cNvSpPr>
                <a:spLocks noChangeShapeType="1"/>
              </p:cNvSpPr>
              <p:nvPr/>
            </p:nvSpPr>
            <p:spPr bwMode="auto">
              <a:xfrm>
                <a:off x="4449" y="3473"/>
                <a:ext cx="1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1" name="Line 834"/>
              <p:cNvSpPr>
                <a:spLocks noChangeShapeType="1"/>
              </p:cNvSpPr>
              <p:nvPr/>
            </p:nvSpPr>
            <p:spPr bwMode="auto">
              <a:xfrm>
                <a:off x="4486" y="3446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2" name="AutoShape 835"/>
              <p:cNvSpPr>
                <a:spLocks noChangeArrowheads="1"/>
              </p:cNvSpPr>
              <p:nvPr/>
            </p:nvSpPr>
            <p:spPr bwMode="auto">
              <a:xfrm>
                <a:off x="4449" y="3446"/>
                <a:ext cx="36" cy="9"/>
              </a:xfrm>
              <a:custGeom>
                <a:avLst/>
                <a:gdLst>
                  <a:gd name="T0" fmla="*/ 0 w 36"/>
                  <a:gd name="T1" fmla="*/ 9 h 9"/>
                  <a:gd name="T2" fmla="*/ 36 w 36"/>
                  <a:gd name="T3" fmla="*/ 0 h 9"/>
                  <a:gd name="T4" fmla="*/ 0 w 36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9"/>
                  <a:gd name="T11" fmla="*/ 36 w 3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9">
                    <a:moveTo>
                      <a:pt x="0" y="9"/>
                    </a:moveTo>
                    <a:lnTo>
                      <a:pt x="36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633" name="Line 836"/>
              <p:cNvSpPr>
                <a:spLocks noChangeShapeType="1"/>
              </p:cNvSpPr>
              <p:nvPr/>
            </p:nvSpPr>
            <p:spPr bwMode="auto">
              <a:xfrm flipV="1">
                <a:off x="4449" y="3442"/>
                <a:ext cx="36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4" name="Line 837"/>
              <p:cNvSpPr>
                <a:spLocks noChangeShapeType="1"/>
              </p:cNvSpPr>
              <p:nvPr/>
            </p:nvSpPr>
            <p:spPr bwMode="auto">
              <a:xfrm flipV="1">
                <a:off x="4515" y="345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5" name="Line 838"/>
              <p:cNvSpPr>
                <a:spLocks noChangeShapeType="1"/>
              </p:cNvSpPr>
              <p:nvPr/>
            </p:nvSpPr>
            <p:spPr bwMode="auto">
              <a:xfrm>
                <a:off x="4540" y="343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6" name="Line 839"/>
              <p:cNvSpPr>
                <a:spLocks noChangeShapeType="1"/>
              </p:cNvSpPr>
              <p:nvPr/>
            </p:nvSpPr>
            <p:spPr bwMode="auto">
              <a:xfrm flipV="1">
                <a:off x="4486" y="3431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7" name="Line 840"/>
              <p:cNvSpPr>
                <a:spLocks noChangeShapeType="1"/>
              </p:cNvSpPr>
              <p:nvPr/>
            </p:nvSpPr>
            <p:spPr bwMode="auto">
              <a:xfrm>
                <a:off x="4594" y="3424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8" name="Line 841"/>
              <p:cNvSpPr>
                <a:spLocks noChangeShapeType="1"/>
              </p:cNvSpPr>
              <p:nvPr/>
            </p:nvSpPr>
            <p:spPr bwMode="auto">
              <a:xfrm flipV="1">
                <a:off x="4541" y="3419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39" name="Line 842"/>
              <p:cNvSpPr>
                <a:spLocks noChangeShapeType="1"/>
              </p:cNvSpPr>
              <p:nvPr/>
            </p:nvSpPr>
            <p:spPr bwMode="auto">
              <a:xfrm flipV="1">
                <a:off x="4625" y="342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0" name="Line 843"/>
              <p:cNvSpPr>
                <a:spLocks noChangeShapeType="1"/>
              </p:cNvSpPr>
              <p:nvPr/>
            </p:nvSpPr>
            <p:spPr bwMode="auto">
              <a:xfrm>
                <a:off x="4594" y="342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1" name="Line 844"/>
              <p:cNvSpPr>
                <a:spLocks noChangeShapeType="1"/>
              </p:cNvSpPr>
              <p:nvPr/>
            </p:nvSpPr>
            <p:spPr bwMode="auto">
              <a:xfrm>
                <a:off x="4648" y="341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2" name="Line 845"/>
              <p:cNvSpPr>
                <a:spLocks noChangeShapeType="1"/>
              </p:cNvSpPr>
              <p:nvPr/>
            </p:nvSpPr>
            <p:spPr bwMode="auto">
              <a:xfrm flipV="1">
                <a:off x="4594" y="3405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3" name="Line 846"/>
              <p:cNvSpPr>
                <a:spLocks noChangeShapeType="1"/>
              </p:cNvSpPr>
              <p:nvPr/>
            </p:nvSpPr>
            <p:spPr bwMode="auto">
              <a:xfrm>
                <a:off x="4702" y="339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4" name="Line 847"/>
              <p:cNvSpPr>
                <a:spLocks noChangeShapeType="1"/>
              </p:cNvSpPr>
              <p:nvPr/>
            </p:nvSpPr>
            <p:spPr bwMode="auto">
              <a:xfrm flipV="1">
                <a:off x="4648" y="3394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5" name="Line 848"/>
              <p:cNvSpPr>
                <a:spLocks noChangeShapeType="1"/>
              </p:cNvSpPr>
              <p:nvPr/>
            </p:nvSpPr>
            <p:spPr bwMode="auto">
              <a:xfrm>
                <a:off x="4702" y="339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6" name="Line 849"/>
              <p:cNvSpPr>
                <a:spLocks noChangeShapeType="1"/>
              </p:cNvSpPr>
              <p:nvPr/>
            </p:nvSpPr>
            <p:spPr bwMode="auto">
              <a:xfrm>
                <a:off x="4757" y="338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7" name="Line 850"/>
              <p:cNvSpPr>
                <a:spLocks noChangeShapeType="1"/>
              </p:cNvSpPr>
              <p:nvPr/>
            </p:nvSpPr>
            <p:spPr bwMode="auto">
              <a:xfrm flipV="1">
                <a:off x="4702" y="338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8" name="Line 851"/>
              <p:cNvSpPr>
                <a:spLocks noChangeShapeType="1"/>
              </p:cNvSpPr>
              <p:nvPr/>
            </p:nvSpPr>
            <p:spPr bwMode="auto">
              <a:xfrm>
                <a:off x="4812" y="337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49" name="Line 852"/>
              <p:cNvSpPr>
                <a:spLocks noChangeShapeType="1"/>
              </p:cNvSpPr>
              <p:nvPr/>
            </p:nvSpPr>
            <p:spPr bwMode="auto">
              <a:xfrm flipV="1">
                <a:off x="4757" y="337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0" name="Line 853"/>
              <p:cNvSpPr>
                <a:spLocks noChangeShapeType="1"/>
              </p:cNvSpPr>
              <p:nvPr/>
            </p:nvSpPr>
            <p:spPr bwMode="auto">
              <a:xfrm>
                <a:off x="4812" y="337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1" name="Line 854"/>
              <p:cNvSpPr>
                <a:spLocks noChangeShapeType="1"/>
              </p:cNvSpPr>
              <p:nvPr/>
            </p:nvSpPr>
            <p:spPr bwMode="auto">
              <a:xfrm flipV="1">
                <a:off x="4812" y="3368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2" name="Line 855"/>
              <p:cNvSpPr>
                <a:spLocks noChangeShapeType="1"/>
              </p:cNvSpPr>
              <p:nvPr/>
            </p:nvSpPr>
            <p:spPr bwMode="auto">
              <a:xfrm>
                <a:off x="4866" y="336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3" name="Line 856"/>
              <p:cNvSpPr>
                <a:spLocks noChangeShapeType="1"/>
              </p:cNvSpPr>
              <p:nvPr/>
            </p:nvSpPr>
            <p:spPr bwMode="auto">
              <a:xfrm flipV="1">
                <a:off x="4812" y="335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4" name="Line 857"/>
              <p:cNvSpPr>
                <a:spLocks noChangeShapeType="1"/>
              </p:cNvSpPr>
              <p:nvPr/>
            </p:nvSpPr>
            <p:spPr bwMode="auto">
              <a:xfrm flipV="1">
                <a:off x="4901" y="3367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5" name="Line 858"/>
              <p:cNvSpPr>
                <a:spLocks noChangeShapeType="1"/>
              </p:cNvSpPr>
              <p:nvPr/>
            </p:nvSpPr>
            <p:spPr bwMode="auto">
              <a:xfrm>
                <a:off x="4921" y="334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6" name="Line 859"/>
              <p:cNvSpPr>
                <a:spLocks noChangeShapeType="1"/>
              </p:cNvSpPr>
              <p:nvPr/>
            </p:nvSpPr>
            <p:spPr bwMode="auto">
              <a:xfrm flipV="1">
                <a:off x="4867" y="334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7" name="Line 860"/>
              <p:cNvSpPr>
                <a:spLocks noChangeShapeType="1"/>
              </p:cNvSpPr>
              <p:nvPr/>
            </p:nvSpPr>
            <p:spPr bwMode="auto">
              <a:xfrm flipV="1">
                <a:off x="4952" y="335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8" name="Line 861"/>
              <p:cNvSpPr>
                <a:spLocks noChangeShapeType="1"/>
              </p:cNvSpPr>
              <p:nvPr/>
            </p:nvSpPr>
            <p:spPr bwMode="auto">
              <a:xfrm>
                <a:off x="4921" y="334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59" name="Line 862"/>
              <p:cNvSpPr>
                <a:spLocks noChangeShapeType="1"/>
              </p:cNvSpPr>
              <p:nvPr/>
            </p:nvSpPr>
            <p:spPr bwMode="auto">
              <a:xfrm>
                <a:off x="4976" y="3337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0" name="Line 863"/>
              <p:cNvSpPr>
                <a:spLocks noChangeShapeType="1"/>
              </p:cNvSpPr>
              <p:nvPr/>
            </p:nvSpPr>
            <p:spPr bwMode="auto">
              <a:xfrm flipV="1">
                <a:off x="4921" y="333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1" name="Line 864"/>
              <p:cNvSpPr>
                <a:spLocks noChangeShapeType="1"/>
              </p:cNvSpPr>
              <p:nvPr/>
            </p:nvSpPr>
            <p:spPr bwMode="auto">
              <a:xfrm flipV="1">
                <a:off x="5007" y="334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2" name="Line 865"/>
              <p:cNvSpPr>
                <a:spLocks noChangeShapeType="1"/>
              </p:cNvSpPr>
              <p:nvPr/>
            </p:nvSpPr>
            <p:spPr bwMode="auto">
              <a:xfrm>
                <a:off x="4976" y="3334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3" name="Line 866"/>
              <p:cNvSpPr>
                <a:spLocks noChangeShapeType="1"/>
              </p:cNvSpPr>
              <p:nvPr/>
            </p:nvSpPr>
            <p:spPr bwMode="auto">
              <a:xfrm flipV="1">
                <a:off x="4976" y="333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4" name="Line 867"/>
              <p:cNvSpPr>
                <a:spLocks noChangeShapeType="1"/>
              </p:cNvSpPr>
              <p:nvPr/>
            </p:nvSpPr>
            <p:spPr bwMode="auto">
              <a:xfrm>
                <a:off x="5029" y="3323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5" name="Line 868"/>
              <p:cNvSpPr>
                <a:spLocks noChangeShapeType="1"/>
              </p:cNvSpPr>
              <p:nvPr/>
            </p:nvSpPr>
            <p:spPr bwMode="auto">
              <a:xfrm flipV="1">
                <a:off x="4976" y="3318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6" name="Line 869"/>
              <p:cNvSpPr>
                <a:spLocks noChangeShapeType="1"/>
              </p:cNvSpPr>
              <p:nvPr/>
            </p:nvSpPr>
            <p:spPr bwMode="auto">
              <a:xfrm>
                <a:off x="5029" y="3323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7" name="Line 870"/>
              <p:cNvSpPr>
                <a:spLocks noChangeShapeType="1"/>
              </p:cNvSpPr>
              <p:nvPr/>
            </p:nvSpPr>
            <p:spPr bwMode="auto">
              <a:xfrm>
                <a:off x="5084" y="331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8" name="Line 871"/>
              <p:cNvSpPr>
                <a:spLocks noChangeShapeType="1"/>
              </p:cNvSpPr>
              <p:nvPr/>
            </p:nvSpPr>
            <p:spPr bwMode="auto">
              <a:xfrm flipV="1">
                <a:off x="5029" y="3307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69" name="Line 872"/>
              <p:cNvSpPr>
                <a:spLocks noChangeShapeType="1"/>
              </p:cNvSpPr>
              <p:nvPr/>
            </p:nvSpPr>
            <p:spPr bwMode="auto">
              <a:xfrm>
                <a:off x="5084" y="331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0" name="Line 873"/>
              <p:cNvSpPr>
                <a:spLocks noChangeShapeType="1"/>
              </p:cNvSpPr>
              <p:nvPr/>
            </p:nvSpPr>
            <p:spPr bwMode="auto">
              <a:xfrm flipV="1">
                <a:off x="5084" y="330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1" name="Line 874"/>
              <p:cNvSpPr>
                <a:spLocks noChangeShapeType="1"/>
              </p:cNvSpPr>
              <p:nvPr/>
            </p:nvSpPr>
            <p:spPr bwMode="auto">
              <a:xfrm>
                <a:off x="5139" y="329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2" name="Line 875"/>
              <p:cNvSpPr>
                <a:spLocks noChangeShapeType="1"/>
              </p:cNvSpPr>
              <p:nvPr/>
            </p:nvSpPr>
            <p:spPr bwMode="auto">
              <a:xfrm flipV="1">
                <a:off x="5084" y="329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3" name="Line 876"/>
              <p:cNvSpPr>
                <a:spLocks noChangeShapeType="1"/>
              </p:cNvSpPr>
              <p:nvPr/>
            </p:nvSpPr>
            <p:spPr bwMode="auto">
              <a:xfrm>
                <a:off x="5193" y="328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4" name="Line 877"/>
              <p:cNvSpPr>
                <a:spLocks noChangeShapeType="1"/>
              </p:cNvSpPr>
              <p:nvPr/>
            </p:nvSpPr>
            <p:spPr bwMode="auto">
              <a:xfrm flipV="1">
                <a:off x="5139" y="3282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5" name="Line 878"/>
              <p:cNvSpPr>
                <a:spLocks noChangeShapeType="1"/>
              </p:cNvSpPr>
              <p:nvPr/>
            </p:nvSpPr>
            <p:spPr bwMode="auto">
              <a:xfrm>
                <a:off x="5248" y="327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6" name="Line 879"/>
              <p:cNvSpPr>
                <a:spLocks noChangeShapeType="1"/>
              </p:cNvSpPr>
              <p:nvPr/>
            </p:nvSpPr>
            <p:spPr bwMode="auto">
              <a:xfrm flipV="1">
                <a:off x="5193" y="3270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7" name="Line 880"/>
              <p:cNvSpPr>
                <a:spLocks noChangeShapeType="1"/>
              </p:cNvSpPr>
              <p:nvPr/>
            </p:nvSpPr>
            <p:spPr bwMode="auto">
              <a:xfrm flipV="1">
                <a:off x="5279" y="327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8" name="Line 881"/>
              <p:cNvSpPr>
                <a:spLocks noChangeShapeType="1"/>
              </p:cNvSpPr>
              <p:nvPr/>
            </p:nvSpPr>
            <p:spPr bwMode="auto">
              <a:xfrm>
                <a:off x="5248" y="3273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79" name="Line 882"/>
              <p:cNvSpPr>
                <a:spLocks noChangeShapeType="1"/>
              </p:cNvSpPr>
              <p:nvPr/>
            </p:nvSpPr>
            <p:spPr bwMode="auto">
              <a:xfrm flipV="1">
                <a:off x="5248" y="326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0" name="Line 883"/>
              <p:cNvSpPr>
                <a:spLocks noChangeShapeType="1"/>
              </p:cNvSpPr>
              <p:nvPr/>
            </p:nvSpPr>
            <p:spPr bwMode="auto">
              <a:xfrm>
                <a:off x="5303" y="3258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1" name="Line 884"/>
              <p:cNvSpPr>
                <a:spLocks noChangeShapeType="1"/>
              </p:cNvSpPr>
              <p:nvPr/>
            </p:nvSpPr>
            <p:spPr bwMode="auto">
              <a:xfrm flipV="1">
                <a:off x="5248" y="3254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2" name="Line 885"/>
              <p:cNvSpPr>
                <a:spLocks noChangeShapeType="1"/>
              </p:cNvSpPr>
              <p:nvPr/>
            </p:nvSpPr>
            <p:spPr bwMode="auto">
              <a:xfrm flipV="1">
                <a:off x="5334" y="3264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3" name="Line 886"/>
              <p:cNvSpPr>
                <a:spLocks noChangeShapeType="1"/>
              </p:cNvSpPr>
              <p:nvPr/>
            </p:nvSpPr>
            <p:spPr bwMode="auto">
              <a:xfrm flipV="1">
                <a:off x="5334" y="327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4" name="Line 887"/>
              <p:cNvSpPr>
                <a:spLocks noChangeShapeType="1"/>
              </p:cNvSpPr>
              <p:nvPr/>
            </p:nvSpPr>
            <p:spPr bwMode="auto">
              <a:xfrm>
                <a:off x="5303" y="325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5" name="Line 888"/>
              <p:cNvSpPr>
                <a:spLocks noChangeShapeType="1"/>
              </p:cNvSpPr>
              <p:nvPr/>
            </p:nvSpPr>
            <p:spPr bwMode="auto">
              <a:xfrm>
                <a:off x="5357" y="324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6" name="Line 889"/>
              <p:cNvSpPr>
                <a:spLocks noChangeShapeType="1"/>
              </p:cNvSpPr>
              <p:nvPr/>
            </p:nvSpPr>
            <p:spPr bwMode="auto">
              <a:xfrm flipV="1">
                <a:off x="5303" y="324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7" name="Line 890"/>
              <p:cNvSpPr>
                <a:spLocks noChangeShapeType="1"/>
              </p:cNvSpPr>
              <p:nvPr/>
            </p:nvSpPr>
            <p:spPr bwMode="auto">
              <a:xfrm>
                <a:off x="5413" y="323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8" name="Line 891"/>
              <p:cNvSpPr>
                <a:spLocks noChangeShapeType="1"/>
              </p:cNvSpPr>
              <p:nvPr/>
            </p:nvSpPr>
            <p:spPr bwMode="auto">
              <a:xfrm flipV="1">
                <a:off x="5357" y="322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89" name="Line 892"/>
              <p:cNvSpPr>
                <a:spLocks noChangeShapeType="1"/>
              </p:cNvSpPr>
              <p:nvPr/>
            </p:nvSpPr>
            <p:spPr bwMode="auto">
              <a:xfrm>
                <a:off x="4016" y="3527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0" name="Line 893"/>
              <p:cNvSpPr>
                <a:spLocks noChangeShapeType="1"/>
              </p:cNvSpPr>
              <p:nvPr/>
            </p:nvSpPr>
            <p:spPr bwMode="auto">
              <a:xfrm>
                <a:off x="4016" y="3522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1" name="Line 894"/>
              <p:cNvSpPr>
                <a:spLocks noChangeShapeType="1"/>
              </p:cNvSpPr>
              <p:nvPr/>
            </p:nvSpPr>
            <p:spPr bwMode="auto">
              <a:xfrm flipV="1">
                <a:off x="4016" y="3517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2" name="Line 895"/>
              <p:cNvSpPr>
                <a:spLocks noChangeShapeType="1"/>
              </p:cNvSpPr>
              <p:nvPr/>
            </p:nvSpPr>
            <p:spPr bwMode="auto">
              <a:xfrm>
                <a:off x="4072" y="350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3" name="Line 896"/>
              <p:cNvSpPr>
                <a:spLocks noChangeShapeType="1"/>
              </p:cNvSpPr>
              <p:nvPr/>
            </p:nvSpPr>
            <p:spPr bwMode="auto">
              <a:xfrm flipV="1">
                <a:off x="4016" y="3504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4" name="Line 897"/>
              <p:cNvSpPr>
                <a:spLocks noChangeShapeType="1"/>
              </p:cNvSpPr>
              <p:nvPr/>
            </p:nvSpPr>
            <p:spPr bwMode="auto">
              <a:xfrm>
                <a:off x="4125" y="3497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5" name="Line 898"/>
              <p:cNvSpPr>
                <a:spLocks noChangeShapeType="1"/>
              </p:cNvSpPr>
              <p:nvPr/>
            </p:nvSpPr>
            <p:spPr bwMode="auto">
              <a:xfrm flipV="1">
                <a:off x="4072" y="3493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6" name="Line 899"/>
              <p:cNvSpPr>
                <a:spLocks noChangeShapeType="1"/>
              </p:cNvSpPr>
              <p:nvPr/>
            </p:nvSpPr>
            <p:spPr bwMode="auto">
              <a:xfrm flipV="1">
                <a:off x="4211" y="350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7" name="Line 900"/>
              <p:cNvSpPr>
                <a:spLocks noChangeShapeType="1"/>
              </p:cNvSpPr>
              <p:nvPr/>
            </p:nvSpPr>
            <p:spPr bwMode="auto">
              <a:xfrm flipV="1">
                <a:off x="4160" y="3502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8" name="Line 901"/>
              <p:cNvSpPr>
                <a:spLocks noChangeShapeType="1"/>
              </p:cNvSpPr>
              <p:nvPr/>
            </p:nvSpPr>
            <p:spPr bwMode="auto">
              <a:xfrm>
                <a:off x="4181" y="348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99" name="Line 902"/>
              <p:cNvSpPr>
                <a:spLocks noChangeShapeType="1"/>
              </p:cNvSpPr>
              <p:nvPr/>
            </p:nvSpPr>
            <p:spPr bwMode="auto">
              <a:xfrm flipV="1">
                <a:off x="4127" y="348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0" name="Line 903"/>
              <p:cNvSpPr>
                <a:spLocks noChangeShapeType="1"/>
              </p:cNvSpPr>
              <p:nvPr/>
            </p:nvSpPr>
            <p:spPr bwMode="auto">
              <a:xfrm>
                <a:off x="4236" y="3474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1" name="Line 904"/>
              <p:cNvSpPr>
                <a:spLocks noChangeShapeType="1"/>
              </p:cNvSpPr>
              <p:nvPr/>
            </p:nvSpPr>
            <p:spPr bwMode="auto">
              <a:xfrm flipV="1">
                <a:off x="4182" y="347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2" name="Line 905"/>
              <p:cNvSpPr>
                <a:spLocks noChangeShapeType="1"/>
              </p:cNvSpPr>
              <p:nvPr/>
            </p:nvSpPr>
            <p:spPr bwMode="auto">
              <a:xfrm flipV="1">
                <a:off x="4269" y="3480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3" name="Line 906"/>
              <p:cNvSpPr>
                <a:spLocks noChangeShapeType="1"/>
              </p:cNvSpPr>
              <p:nvPr/>
            </p:nvSpPr>
            <p:spPr bwMode="auto">
              <a:xfrm>
                <a:off x="4290" y="3462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4" name="Line 907"/>
              <p:cNvSpPr>
                <a:spLocks noChangeShapeType="1"/>
              </p:cNvSpPr>
              <p:nvPr/>
            </p:nvSpPr>
            <p:spPr bwMode="auto">
              <a:xfrm flipV="1">
                <a:off x="4236" y="345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5" name="AutoShape 908"/>
              <p:cNvSpPr>
                <a:spLocks noChangeArrowheads="1"/>
              </p:cNvSpPr>
              <p:nvPr/>
            </p:nvSpPr>
            <p:spPr bwMode="auto">
              <a:xfrm>
                <a:off x="4344" y="3451"/>
                <a:ext cx="17" cy="11"/>
              </a:xfrm>
              <a:custGeom>
                <a:avLst/>
                <a:gdLst>
                  <a:gd name="T0" fmla="*/ 0 w 17"/>
                  <a:gd name="T1" fmla="*/ 0 h 11"/>
                  <a:gd name="T2" fmla="*/ 17 w 17"/>
                  <a:gd name="T3" fmla="*/ 11 h 11"/>
                  <a:gd name="T4" fmla="*/ 0 w 1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1"/>
                  <a:gd name="T11" fmla="*/ 17 w 1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1">
                    <a:moveTo>
                      <a:pt x="0" y="0"/>
                    </a:moveTo>
                    <a:lnTo>
                      <a:pt x="1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06" name="Line 909"/>
              <p:cNvSpPr>
                <a:spLocks noChangeShapeType="1"/>
              </p:cNvSpPr>
              <p:nvPr/>
            </p:nvSpPr>
            <p:spPr bwMode="auto">
              <a:xfrm>
                <a:off x="4344" y="3451"/>
                <a:ext cx="17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7" name="Line 910"/>
              <p:cNvSpPr>
                <a:spLocks noChangeShapeType="1"/>
              </p:cNvSpPr>
              <p:nvPr/>
            </p:nvSpPr>
            <p:spPr bwMode="auto">
              <a:xfrm flipV="1">
                <a:off x="4291" y="3447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08" name="AutoShape 911"/>
              <p:cNvSpPr>
                <a:spLocks noChangeArrowheads="1"/>
              </p:cNvSpPr>
              <p:nvPr/>
            </p:nvSpPr>
            <p:spPr bwMode="auto">
              <a:xfrm>
                <a:off x="4346" y="3446"/>
                <a:ext cx="18" cy="5"/>
              </a:xfrm>
              <a:custGeom>
                <a:avLst/>
                <a:gdLst>
                  <a:gd name="T0" fmla="*/ 0 w 18"/>
                  <a:gd name="T1" fmla="*/ 5 h 5"/>
                  <a:gd name="T2" fmla="*/ 18 w 18"/>
                  <a:gd name="T3" fmla="*/ 0 h 5"/>
                  <a:gd name="T4" fmla="*/ 0 w 18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5"/>
                  <a:gd name="T11" fmla="*/ 18 w 18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5">
                    <a:moveTo>
                      <a:pt x="0" y="5"/>
                    </a:moveTo>
                    <a:lnTo>
                      <a:pt x="1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09" name="Line 912"/>
              <p:cNvSpPr>
                <a:spLocks noChangeShapeType="1"/>
              </p:cNvSpPr>
              <p:nvPr/>
            </p:nvSpPr>
            <p:spPr bwMode="auto">
              <a:xfrm flipV="1">
                <a:off x="4346" y="3442"/>
                <a:ext cx="18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0" name="AutoShape 913"/>
              <p:cNvSpPr>
                <a:spLocks noChangeArrowheads="1"/>
              </p:cNvSpPr>
              <p:nvPr/>
            </p:nvSpPr>
            <p:spPr bwMode="auto">
              <a:xfrm>
                <a:off x="4449" y="3446"/>
                <a:ext cx="36" cy="9"/>
              </a:xfrm>
              <a:custGeom>
                <a:avLst/>
                <a:gdLst>
                  <a:gd name="T0" fmla="*/ 0 w 36"/>
                  <a:gd name="T1" fmla="*/ 9 h 9"/>
                  <a:gd name="T2" fmla="*/ 36 w 36"/>
                  <a:gd name="T3" fmla="*/ 0 h 9"/>
                  <a:gd name="T4" fmla="*/ 0 w 36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9"/>
                  <a:gd name="T11" fmla="*/ 36 w 3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9">
                    <a:moveTo>
                      <a:pt x="0" y="9"/>
                    </a:moveTo>
                    <a:lnTo>
                      <a:pt x="36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11" name="Line 914"/>
              <p:cNvSpPr>
                <a:spLocks noChangeShapeType="1"/>
              </p:cNvSpPr>
              <p:nvPr/>
            </p:nvSpPr>
            <p:spPr bwMode="auto">
              <a:xfrm flipV="1">
                <a:off x="4449" y="3442"/>
                <a:ext cx="36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2" name="AutoShape 915"/>
              <p:cNvSpPr>
                <a:spLocks noChangeArrowheads="1"/>
              </p:cNvSpPr>
              <p:nvPr/>
            </p:nvSpPr>
            <p:spPr bwMode="auto">
              <a:xfrm>
                <a:off x="4452" y="3427"/>
                <a:ext cx="34" cy="20"/>
              </a:xfrm>
              <a:custGeom>
                <a:avLst/>
                <a:gdLst>
                  <a:gd name="T0" fmla="*/ 0 w 34"/>
                  <a:gd name="T1" fmla="*/ 0 h 20"/>
                  <a:gd name="T2" fmla="*/ 34 w 34"/>
                  <a:gd name="T3" fmla="*/ 20 h 20"/>
                  <a:gd name="T4" fmla="*/ 0 w 34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20"/>
                  <a:gd name="T11" fmla="*/ 34 w 34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20">
                    <a:moveTo>
                      <a:pt x="0" y="0"/>
                    </a:moveTo>
                    <a:lnTo>
                      <a:pt x="34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13" name="Line 916"/>
              <p:cNvSpPr>
                <a:spLocks noChangeShapeType="1"/>
              </p:cNvSpPr>
              <p:nvPr/>
            </p:nvSpPr>
            <p:spPr bwMode="auto">
              <a:xfrm>
                <a:off x="4452" y="3427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4" name="AutoShape 917"/>
              <p:cNvSpPr>
                <a:spLocks noChangeArrowheads="1"/>
              </p:cNvSpPr>
              <p:nvPr/>
            </p:nvSpPr>
            <p:spPr bwMode="auto">
              <a:xfrm>
                <a:off x="4451" y="342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15" name="Line 918"/>
              <p:cNvSpPr>
                <a:spLocks noChangeShapeType="1"/>
              </p:cNvSpPr>
              <p:nvPr/>
            </p:nvSpPr>
            <p:spPr bwMode="auto">
              <a:xfrm>
                <a:off x="4451" y="3427"/>
                <a:ext cx="1" cy="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6" name="Line 919"/>
              <p:cNvSpPr>
                <a:spLocks noChangeShapeType="1"/>
              </p:cNvSpPr>
              <p:nvPr/>
            </p:nvSpPr>
            <p:spPr bwMode="auto">
              <a:xfrm>
                <a:off x="4508" y="341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7" name="AutoShape 920"/>
              <p:cNvSpPr>
                <a:spLocks noChangeArrowheads="1"/>
              </p:cNvSpPr>
              <p:nvPr/>
            </p:nvSpPr>
            <p:spPr bwMode="auto">
              <a:xfrm>
                <a:off x="4454" y="3415"/>
                <a:ext cx="53" cy="12"/>
              </a:xfrm>
              <a:custGeom>
                <a:avLst/>
                <a:gdLst>
                  <a:gd name="T0" fmla="*/ 0 w 53"/>
                  <a:gd name="T1" fmla="*/ 12 h 12"/>
                  <a:gd name="T2" fmla="*/ 53 w 53"/>
                  <a:gd name="T3" fmla="*/ 0 h 12"/>
                  <a:gd name="T4" fmla="*/ 0 w 53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12"/>
                  <a:gd name="T11" fmla="*/ 53 w 5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12">
                    <a:moveTo>
                      <a:pt x="0" y="12"/>
                    </a:moveTo>
                    <a:lnTo>
                      <a:pt x="5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18" name="Line 921"/>
              <p:cNvSpPr>
                <a:spLocks noChangeShapeType="1"/>
              </p:cNvSpPr>
              <p:nvPr/>
            </p:nvSpPr>
            <p:spPr bwMode="auto">
              <a:xfrm flipV="1">
                <a:off x="4454" y="3410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19" name="Line 922"/>
              <p:cNvSpPr>
                <a:spLocks noChangeShapeType="1"/>
              </p:cNvSpPr>
              <p:nvPr/>
            </p:nvSpPr>
            <p:spPr bwMode="auto">
              <a:xfrm flipV="1">
                <a:off x="4543" y="3419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0" name="Line 923"/>
              <p:cNvSpPr>
                <a:spLocks noChangeShapeType="1"/>
              </p:cNvSpPr>
              <p:nvPr/>
            </p:nvSpPr>
            <p:spPr bwMode="auto">
              <a:xfrm>
                <a:off x="4508" y="3415"/>
                <a:ext cx="2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1" name="Line 924"/>
              <p:cNvSpPr>
                <a:spLocks noChangeShapeType="1"/>
              </p:cNvSpPr>
              <p:nvPr/>
            </p:nvSpPr>
            <p:spPr bwMode="auto">
              <a:xfrm>
                <a:off x="4563" y="3401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2" name="Line 925"/>
              <p:cNvSpPr>
                <a:spLocks noChangeShapeType="1"/>
              </p:cNvSpPr>
              <p:nvPr/>
            </p:nvSpPr>
            <p:spPr bwMode="auto">
              <a:xfrm flipV="1">
                <a:off x="4508" y="339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3" name="Line 926"/>
              <p:cNvSpPr>
                <a:spLocks noChangeShapeType="1"/>
              </p:cNvSpPr>
              <p:nvPr/>
            </p:nvSpPr>
            <p:spPr bwMode="auto">
              <a:xfrm>
                <a:off x="4616" y="338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4" name="Line 927"/>
              <p:cNvSpPr>
                <a:spLocks noChangeShapeType="1"/>
              </p:cNvSpPr>
              <p:nvPr/>
            </p:nvSpPr>
            <p:spPr bwMode="auto">
              <a:xfrm flipV="1">
                <a:off x="4563" y="338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5" name="Line 928"/>
              <p:cNvSpPr>
                <a:spLocks noChangeShapeType="1"/>
              </p:cNvSpPr>
              <p:nvPr/>
            </p:nvSpPr>
            <p:spPr bwMode="auto">
              <a:xfrm>
                <a:off x="4671" y="337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6" name="Line 929"/>
              <p:cNvSpPr>
                <a:spLocks noChangeShapeType="1"/>
              </p:cNvSpPr>
              <p:nvPr/>
            </p:nvSpPr>
            <p:spPr bwMode="auto">
              <a:xfrm flipV="1">
                <a:off x="4616" y="3375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7" name="Line 930"/>
              <p:cNvSpPr>
                <a:spLocks noChangeShapeType="1"/>
              </p:cNvSpPr>
              <p:nvPr/>
            </p:nvSpPr>
            <p:spPr bwMode="auto">
              <a:xfrm>
                <a:off x="4671" y="3378"/>
                <a:ext cx="17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8" name="Line 931"/>
              <p:cNvSpPr>
                <a:spLocks noChangeShapeType="1"/>
              </p:cNvSpPr>
              <p:nvPr/>
            </p:nvSpPr>
            <p:spPr bwMode="auto">
              <a:xfrm>
                <a:off x="4726" y="3363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29" name="Line 932"/>
              <p:cNvSpPr>
                <a:spLocks noChangeShapeType="1"/>
              </p:cNvSpPr>
              <p:nvPr/>
            </p:nvSpPr>
            <p:spPr bwMode="auto">
              <a:xfrm flipV="1">
                <a:off x="4671" y="3359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0" name="Line 933"/>
              <p:cNvSpPr>
                <a:spLocks noChangeShapeType="1"/>
              </p:cNvSpPr>
              <p:nvPr/>
            </p:nvSpPr>
            <p:spPr bwMode="auto">
              <a:xfrm>
                <a:off x="4726" y="3363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1" name="Line 934"/>
              <p:cNvSpPr>
                <a:spLocks noChangeShapeType="1"/>
              </p:cNvSpPr>
              <p:nvPr/>
            </p:nvSpPr>
            <p:spPr bwMode="auto">
              <a:xfrm>
                <a:off x="4780" y="3351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2" name="Line 935"/>
              <p:cNvSpPr>
                <a:spLocks noChangeShapeType="1"/>
              </p:cNvSpPr>
              <p:nvPr/>
            </p:nvSpPr>
            <p:spPr bwMode="auto">
              <a:xfrm flipV="1">
                <a:off x="4726" y="334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3" name="Line 936"/>
              <p:cNvSpPr>
                <a:spLocks noChangeShapeType="1"/>
              </p:cNvSpPr>
              <p:nvPr/>
            </p:nvSpPr>
            <p:spPr bwMode="auto">
              <a:xfrm>
                <a:off x="4780" y="3351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4" name="Line 937"/>
              <p:cNvSpPr>
                <a:spLocks noChangeShapeType="1"/>
              </p:cNvSpPr>
              <p:nvPr/>
            </p:nvSpPr>
            <p:spPr bwMode="auto">
              <a:xfrm>
                <a:off x="4834" y="334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5" name="Line 938"/>
              <p:cNvSpPr>
                <a:spLocks noChangeShapeType="1"/>
              </p:cNvSpPr>
              <p:nvPr/>
            </p:nvSpPr>
            <p:spPr bwMode="auto">
              <a:xfrm flipV="1">
                <a:off x="4780" y="333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6" name="Line 939"/>
              <p:cNvSpPr>
                <a:spLocks noChangeShapeType="1"/>
              </p:cNvSpPr>
              <p:nvPr/>
            </p:nvSpPr>
            <p:spPr bwMode="auto">
              <a:xfrm>
                <a:off x="4889" y="3326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7" name="Line 940"/>
              <p:cNvSpPr>
                <a:spLocks noChangeShapeType="1"/>
              </p:cNvSpPr>
              <p:nvPr/>
            </p:nvSpPr>
            <p:spPr bwMode="auto">
              <a:xfrm flipV="1">
                <a:off x="4834" y="3322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8" name="Line 941"/>
              <p:cNvSpPr>
                <a:spLocks noChangeShapeType="1"/>
              </p:cNvSpPr>
              <p:nvPr/>
            </p:nvSpPr>
            <p:spPr bwMode="auto">
              <a:xfrm>
                <a:off x="4943" y="3314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39" name="Line 942"/>
              <p:cNvSpPr>
                <a:spLocks noChangeShapeType="1"/>
              </p:cNvSpPr>
              <p:nvPr/>
            </p:nvSpPr>
            <p:spPr bwMode="auto">
              <a:xfrm flipV="1">
                <a:off x="4889" y="3310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0" name="Line 943"/>
              <p:cNvSpPr>
                <a:spLocks noChangeShapeType="1"/>
              </p:cNvSpPr>
              <p:nvPr/>
            </p:nvSpPr>
            <p:spPr bwMode="auto">
              <a:xfrm flipV="1">
                <a:off x="4976" y="3318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1" name="Line 944"/>
              <p:cNvSpPr>
                <a:spLocks noChangeShapeType="1"/>
              </p:cNvSpPr>
              <p:nvPr/>
            </p:nvSpPr>
            <p:spPr bwMode="auto">
              <a:xfrm>
                <a:off x="4943" y="3314"/>
                <a:ext cx="3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2" name="Line 945"/>
              <p:cNvSpPr>
                <a:spLocks noChangeShapeType="1"/>
              </p:cNvSpPr>
              <p:nvPr/>
            </p:nvSpPr>
            <p:spPr bwMode="auto">
              <a:xfrm>
                <a:off x="4998" y="3302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3" name="Line 946"/>
              <p:cNvSpPr>
                <a:spLocks noChangeShapeType="1"/>
              </p:cNvSpPr>
              <p:nvPr/>
            </p:nvSpPr>
            <p:spPr bwMode="auto">
              <a:xfrm flipV="1">
                <a:off x="4943" y="329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4" name="Line 947"/>
              <p:cNvSpPr>
                <a:spLocks noChangeShapeType="1"/>
              </p:cNvSpPr>
              <p:nvPr/>
            </p:nvSpPr>
            <p:spPr bwMode="auto">
              <a:xfrm>
                <a:off x="5053" y="3289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5" name="Line 948"/>
              <p:cNvSpPr>
                <a:spLocks noChangeShapeType="1"/>
              </p:cNvSpPr>
              <p:nvPr/>
            </p:nvSpPr>
            <p:spPr bwMode="auto">
              <a:xfrm flipV="1">
                <a:off x="4998" y="328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6" name="Line 949"/>
              <p:cNvSpPr>
                <a:spLocks noChangeShapeType="1"/>
              </p:cNvSpPr>
              <p:nvPr/>
            </p:nvSpPr>
            <p:spPr bwMode="auto">
              <a:xfrm>
                <a:off x="5107" y="3277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7" name="Line 950"/>
              <p:cNvSpPr>
                <a:spLocks noChangeShapeType="1"/>
              </p:cNvSpPr>
              <p:nvPr/>
            </p:nvSpPr>
            <p:spPr bwMode="auto">
              <a:xfrm flipV="1">
                <a:off x="5053" y="327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8" name="Line 951"/>
              <p:cNvSpPr>
                <a:spLocks noChangeShapeType="1"/>
              </p:cNvSpPr>
              <p:nvPr/>
            </p:nvSpPr>
            <p:spPr bwMode="auto">
              <a:xfrm flipV="1">
                <a:off x="5139" y="3282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49" name="Line 952"/>
              <p:cNvSpPr>
                <a:spLocks noChangeShapeType="1"/>
              </p:cNvSpPr>
              <p:nvPr/>
            </p:nvSpPr>
            <p:spPr bwMode="auto">
              <a:xfrm>
                <a:off x="5107" y="327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0" name="Line 953"/>
              <p:cNvSpPr>
                <a:spLocks noChangeShapeType="1"/>
              </p:cNvSpPr>
              <p:nvPr/>
            </p:nvSpPr>
            <p:spPr bwMode="auto">
              <a:xfrm flipV="1">
                <a:off x="5107" y="327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1" name="Line 954"/>
              <p:cNvSpPr>
                <a:spLocks noChangeShapeType="1"/>
              </p:cNvSpPr>
              <p:nvPr/>
            </p:nvSpPr>
            <p:spPr bwMode="auto">
              <a:xfrm>
                <a:off x="5162" y="3264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2" name="Line 955"/>
              <p:cNvSpPr>
                <a:spLocks noChangeShapeType="1"/>
              </p:cNvSpPr>
              <p:nvPr/>
            </p:nvSpPr>
            <p:spPr bwMode="auto">
              <a:xfrm flipV="1">
                <a:off x="5107" y="326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3" name="Line 956"/>
              <p:cNvSpPr>
                <a:spLocks noChangeShapeType="1"/>
              </p:cNvSpPr>
              <p:nvPr/>
            </p:nvSpPr>
            <p:spPr bwMode="auto">
              <a:xfrm flipV="1">
                <a:off x="5193" y="326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4" name="Line 957"/>
              <p:cNvSpPr>
                <a:spLocks noChangeShapeType="1"/>
              </p:cNvSpPr>
              <p:nvPr/>
            </p:nvSpPr>
            <p:spPr bwMode="auto">
              <a:xfrm flipV="1">
                <a:off x="5193" y="327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5" name="Line 958"/>
              <p:cNvSpPr>
                <a:spLocks noChangeShapeType="1"/>
              </p:cNvSpPr>
              <p:nvPr/>
            </p:nvSpPr>
            <p:spPr bwMode="auto">
              <a:xfrm>
                <a:off x="5162" y="326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6" name="Line 959"/>
              <p:cNvSpPr>
                <a:spLocks noChangeShapeType="1"/>
              </p:cNvSpPr>
              <p:nvPr/>
            </p:nvSpPr>
            <p:spPr bwMode="auto">
              <a:xfrm>
                <a:off x="5218" y="3249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7" name="Line 960"/>
              <p:cNvSpPr>
                <a:spLocks noChangeShapeType="1"/>
              </p:cNvSpPr>
              <p:nvPr/>
            </p:nvSpPr>
            <p:spPr bwMode="auto">
              <a:xfrm flipV="1">
                <a:off x="5162" y="3245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8" name="Line 961"/>
              <p:cNvSpPr>
                <a:spLocks noChangeShapeType="1"/>
              </p:cNvSpPr>
              <p:nvPr/>
            </p:nvSpPr>
            <p:spPr bwMode="auto">
              <a:xfrm flipV="1">
                <a:off x="5248" y="325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59" name="Line 962"/>
              <p:cNvSpPr>
                <a:spLocks noChangeShapeType="1"/>
              </p:cNvSpPr>
              <p:nvPr/>
            </p:nvSpPr>
            <p:spPr bwMode="auto">
              <a:xfrm flipV="1">
                <a:off x="5248" y="326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0" name="Line 963"/>
              <p:cNvSpPr>
                <a:spLocks noChangeShapeType="1"/>
              </p:cNvSpPr>
              <p:nvPr/>
            </p:nvSpPr>
            <p:spPr bwMode="auto">
              <a:xfrm>
                <a:off x="5218" y="324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1" name="Line 964"/>
              <p:cNvSpPr>
                <a:spLocks noChangeShapeType="1"/>
              </p:cNvSpPr>
              <p:nvPr/>
            </p:nvSpPr>
            <p:spPr bwMode="auto">
              <a:xfrm>
                <a:off x="5270" y="3236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2" name="Line 965"/>
              <p:cNvSpPr>
                <a:spLocks noChangeShapeType="1"/>
              </p:cNvSpPr>
              <p:nvPr/>
            </p:nvSpPr>
            <p:spPr bwMode="auto">
              <a:xfrm flipV="1">
                <a:off x="5218" y="3232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3" name="Line 966"/>
              <p:cNvSpPr>
                <a:spLocks noChangeShapeType="1"/>
              </p:cNvSpPr>
              <p:nvPr/>
            </p:nvSpPr>
            <p:spPr bwMode="auto">
              <a:xfrm flipV="1">
                <a:off x="5303" y="324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4" name="Line 967"/>
              <p:cNvSpPr>
                <a:spLocks noChangeShapeType="1"/>
              </p:cNvSpPr>
              <p:nvPr/>
            </p:nvSpPr>
            <p:spPr bwMode="auto">
              <a:xfrm flipV="1">
                <a:off x="5303" y="325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5" name="Line 968"/>
              <p:cNvSpPr>
                <a:spLocks noChangeShapeType="1"/>
              </p:cNvSpPr>
              <p:nvPr/>
            </p:nvSpPr>
            <p:spPr bwMode="auto">
              <a:xfrm>
                <a:off x="5270" y="3236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6" name="Line 969"/>
              <p:cNvSpPr>
                <a:spLocks noChangeShapeType="1"/>
              </p:cNvSpPr>
              <p:nvPr/>
            </p:nvSpPr>
            <p:spPr bwMode="auto">
              <a:xfrm>
                <a:off x="5325" y="322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7" name="Line 970"/>
              <p:cNvSpPr>
                <a:spLocks noChangeShapeType="1"/>
              </p:cNvSpPr>
              <p:nvPr/>
            </p:nvSpPr>
            <p:spPr bwMode="auto">
              <a:xfrm flipV="1">
                <a:off x="5270" y="321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8" name="Line 971"/>
              <p:cNvSpPr>
                <a:spLocks noChangeShapeType="1"/>
              </p:cNvSpPr>
              <p:nvPr/>
            </p:nvSpPr>
            <p:spPr bwMode="auto">
              <a:xfrm flipV="1">
                <a:off x="5357" y="322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69" name="Line 972"/>
              <p:cNvSpPr>
                <a:spLocks noChangeShapeType="1"/>
              </p:cNvSpPr>
              <p:nvPr/>
            </p:nvSpPr>
            <p:spPr bwMode="auto">
              <a:xfrm>
                <a:off x="5381" y="321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0" name="Line 973"/>
              <p:cNvSpPr>
                <a:spLocks noChangeShapeType="1"/>
              </p:cNvSpPr>
              <p:nvPr/>
            </p:nvSpPr>
            <p:spPr bwMode="auto">
              <a:xfrm flipV="1">
                <a:off x="5325" y="3206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1" name="Line 974"/>
              <p:cNvSpPr>
                <a:spLocks noChangeShapeType="1"/>
              </p:cNvSpPr>
              <p:nvPr/>
            </p:nvSpPr>
            <p:spPr bwMode="auto">
              <a:xfrm flipV="1">
                <a:off x="4016" y="3504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2" name="Line 975"/>
              <p:cNvSpPr>
                <a:spLocks noChangeShapeType="1"/>
              </p:cNvSpPr>
              <p:nvPr/>
            </p:nvSpPr>
            <p:spPr bwMode="auto">
              <a:xfrm flipV="1">
                <a:off x="4016" y="351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3" name="Line 976"/>
              <p:cNvSpPr>
                <a:spLocks noChangeShapeType="1"/>
              </p:cNvSpPr>
              <p:nvPr/>
            </p:nvSpPr>
            <p:spPr bwMode="auto">
              <a:xfrm>
                <a:off x="3986" y="350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4" name="Line 977"/>
              <p:cNvSpPr>
                <a:spLocks noChangeShapeType="1"/>
              </p:cNvSpPr>
              <p:nvPr/>
            </p:nvSpPr>
            <p:spPr bwMode="auto">
              <a:xfrm>
                <a:off x="3986" y="3500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5" name="Line 978"/>
              <p:cNvSpPr>
                <a:spLocks noChangeShapeType="1"/>
              </p:cNvSpPr>
              <p:nvPr/>
            </p:nvSpPr>
            <p:spPr bwMode="auto">
              <a:xfrm flipV="1">
                <a:off x="3986" y="3496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6" name="Line 979"/>
              <p:cNvSpPr>
                <a:spLocks noChangeShapeType="1"/>
              </p:cNvSpPr>
              <p:nvPr/>
            </p:nvSpPr>
            <p:spPr bwMode="auto">
              <a:xfrm>
                <a:off x="4041" y="3487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7" name="Line 980"/>
              <p:cNvSpPr>
                <a:spLocks noChangeShapeType="1"/>
              </p:cNvSpPr>
              <p:nvPr/>
            </p:nvSpPr>
            <p:spPr bwMode="auto">
              <a:xfrm flipV="1">
                <a:off x="3986" y="348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8" name="Line 981"/>
              <p:cNvSpPr>
                <a:spLocks noChangeShapeType="1"/>
              </p:cNvSpPr>
              <p:nvPr/>
            </p:nvSpPr>
            <p:spPr bwMode="auto">
              <a:xfrm>
                <a:off x="4095" y="347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79" name="Line 982"/>
              <p:cNvSpPr>
                <a:spLocks noChangeShapeType="1"/>
              </p:cNvSpPr>
              <p:nvPr/>
            </p:nvSpPr>
            <p:spPr bwMode="auto">
              <a:xfrm flipV="1">
                <a:off x="4041" y="3471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0" name="Line 983"/>
              <p:cNvSpPr>
                <a:spLocks noChangeShapeType="1"/>
              </p:cNvSpPr>
              <p:nvPr/>
            </p:nvSpPr>
            <p:spPr bwMode="auto">
              <a:xfrm>
                <a:off x="4150" y="3464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1" name="Line 984"/>
              <p:cNvSpPr>
                <a:spLocks noChangeShapeType="1"/>
              </p:cNvSpPr>
              <p:nvPr/>
            </p:nvSpPr>
            <p:spPr bwMode="auto">
              <a:xfrm flipV="1">
                <a:off x="4096" y="3460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2" name="Line 985"/>
              <p:cNvSpPr>
                <a:spLocks noChangeShapeType="1"/>
              </p:cNvSpPr>
              <p:nvPr/>
            </p:nvSpPr>
            <p:spPr bwMode="auto">
              <a:xfrm>
                <a:off x="4202" y="345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3" name="Line 986"/>
              <p:cNvSpPr>
                <a:spLocks noChangeShapeType="1"/>
              </p:cNvSpPr>
              <p:nvPr/>
            </p:nvSpPr>
            <p:spPr bwMode="auto">
              <a:xfrm flipV="1">
                <a:off x="4152" y="3450"/>
                <a:ext cx="50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4" name="Line 987"/>
              <p:cNvSpPr>
                <a:spLocks noChangeShapeType="1"/>
              </p:cNvSpPr>
              <p:nvPr/>
            </p:nvSpPr>
            <p:spPr bwMode="auto">
              <a:xfrm>
                <a:off x="4258" y="344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5" name="Line 988"/>
              <p:cNvSpPr>
                <a:spLocks noChangeShapeType="1"/>
              </p:cNvSpPr>
              <p:nvPr/>
            </p:nvSpPr>
            <p:spPr bwMode="auto">
              <a:xfrm flipV="1">
                <a:off x="4205" y="3437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6" name="Line 989"/>
              <p:cNvSpPr>
                <a:spLocks noChangeShapeType="1"/>
              </p:cNvSpPr>
              <p:nvPr/>
            </p:nvSpPr>
            <p:spPr bwMode="auto">
              <a:xfrm>
                <a:off x="4313" y="3430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7" name="Line 990"/>
              <p:cNvSpPr>
                <a:spLocks noChangeShapeType="1"/>
              </p:cNvSpPr>
              <p:nvPr/>
            </p:nvSpPr>
            <p:spPr bwMode="auto">
              <a:xfrm flipV="1">
                <a:off x="4261" y="3427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88" name="AutoShape 991"/>
              <p:cNvSpPr>
                <a:spLocks noChangeArrowheads="1"/>
              </p:cNvSpPr>
              <p:nvPr/>
            </p:nvSpPr>
            <p:spPr bwMode="auto">
              <a:xfrm>
                <a:off x="4348" y="3446"/>
                <a:ext cx="16" cy="5"/>
              </a:xfrm>
              <a:custGeom>
                <a:avLst/>
                <a:gdLst>
                  <a:gd name="T0" fmla="*/ 0 w 16"/>
                  <a:gd name="T1" fmla="*/ 5 h 5"/>
                  <a:gd name="T2" fmla="*/ 16 w 16"/>
                  <a:gd name="T3" fmla="*/ 0 h 5"/>
                  <a:gd name="T4" fmla="*/ 0 w 16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5"/>
                  <a:gd name="T11" fmla="*/ 16 w 1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5">
                    <a:moveTo>
                      <a:pt x="0" y="5"/>
                    </a:moveTo>
                    <a:lnTo>
                      <a:pt x="1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89" name="Line 992"/>
              <p:cNvSpPr>
                <a:spLocks noChangeShapeType="1"/>
              </p:cNvSpPr>
              <p:nvPr/>
            </p:nvSpPr>
            <p:spPr bwMode="auto">
              <a:xfrm flipV="1">
                <a:off x="4348" y="3442"/>
                <a:ext cx="16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0" name="Line 993"/>
              <p:cNvSpPr>
                <a:spLocks noChangeShapeType="1"/>
              </p:cNvSpPr>
              <p:nvPr/>
            </p:nvSpPr>
            <p:spPr bwMode="auto">
              <a:xfrm>
                <a:off x="4313" y="3430"/>
                <a:ext cx="28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1" name="AutoShape 994"/>
              <p:cNvSpPr>
                <a:spLocks noChangeArrowheads="1"/>
              </p:cNvSpPr>
              <p:nvPr/>
            </p:nvSpPr>
            <p:spPr bwMode="auto">
              <a:xfrm>
                <a:off x="4313" y="3418"/>
                <a:ext cx="49" cy="13"/>
              </a:xfrm>
              <a:custGeom>
                <a:avLst/>
                <a:gdLst>
                  <a:gd name="T0" fmla="*/ 0 w 49"/>
                  <a:gd name="T1" fmla="*/ 13 h 13"/>
                  <a:gd name="T2" fmla="*/ 49 w 49"/>
                  <a:gd name="T3" fmla="*/ 0 h 13"/>
                  <a:gd name="T4" fmla="*/ 0 w 49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49"/>
                  <a:gd name="T10" fmla="*/ 0 h 13"/>
                  <a:gd name="T11" fmla="*/ 49 w 49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" h="13">
                    <a:moveTo>
                      <a:pt x="0" y="13"/>
                    </a:moveTo>
                    <a:lnTo>
                      <a:pt x="49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92" name="Line 995"/>
              <p:cNvSpPr>
                <a:spLocks noChangeShapeType="1"/>
              </p:cNvSpPr>
              <p:nvPr/>
            </p:nvSpPr>
            <p:spPr bwMode="auto">
              <a:xfrm flipV="1">
                <a:off x="4313" y="3415"/>
                <a:ext cx="49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3" name="AutoShape 996"/>
              <p:cNvSpPr>
                <a:spLocks noChangeArrowheads="1"/>
              </p:cNvSpPr>
              <p:nvPr/>
            </p:nvSpPr>
            <p:spPr bwMode="auto">
              <a:xfrm>
                <a:off x="4451" y="34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94" name="Line 997"/>
              <p:cNvSpPr>
                <a:spLocks noChangeShapeType="1"/>
              </p:cNvSpPr>
              <p:nvPr/>
            </p:nvSpPr>
            <p:spPr bwMode="auto">
              <a:xfrm>
                <a:off x="4451" y="3426"/>
                <a:ext cx="1" cy="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5" name="AutoShape 998"/>
              <p:cNvSpPr>
                <a:spLocks noChangeArrowheads="1"/>
              </p:cNvSpPr>
              <p:nvPr/>
            </p:nvSpPr>
            <p:spPr bwMode="auto">
              <a:xfrm>
                <a:off x="4454" y="3415"/>
                <a:ext cx="53" cy="12"/>
              </a:xfrm>
              <a:custGeom>
                <a:avLst/>
                <a:gdLst>
                  <a:gd name="T0" fmla="*/ 0 w 53"/>
                  <a:gd name="T1" fmla="*/ 12 h 12"/>
                  <a:gd name="T2" fmla="*/ 53 w 53"/>
                  <a:gd name="T3" fmla="*/ 0 h 12"/>
                  <a:gd name="T4" fmla="*/ 0 w 53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3"/>
                  <a:gd name="T10" fmla="*/ 0 h 12"/>
                  <a:gd name="T11" fmla="*/ 53 w 5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" h="12">
                    <a:moveTo>
                      <a:pt x="0" y="12"/>
                    </a:moveTo>
                    <a:lnTo>
                      <a:pt x="53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96" name="Line 999"/>
              <p:cNvSpPr>
                <a:spLocks noChangeShapeType="1"/>
              </p:cNvSpPr>
              <p:nvPr/>
            </p:nvSpPr>
            <p:spPr bwMode="auto">
              <a:xfrm flipV="1">
                <a:off x="4454" y="3410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7" name="Line 1000"/>
              <p:cNvSpPr>
                <a:spLocks noChangeShapeType="1"/>
              </p:cNvSpPr>
              <p:nvPr/>
            </p:nvSpPr>
            <p:spPr bwMode="auto">
              <a:xfrm>
                <a:off x="4476" y="3394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98" name="AutoShape 1001"/>
              <p:cNvSpPr>
                <a:spLocks noChangeArrowheads="1"/>
              </p:cNvSpPr>
              <p:nvPr/>
            </p:nvSpPr>
            <p:spPr bwMode="auto">
              <a:xfrm>
                <a:off x="4449" y="3394"/>
                <a:ext cx="27" cy="4"/>
              </a:xfrm>
              <a:custGeom>
                <a:avLst/>
                <a:gdLst>
                  <a:gd name="T0" fmla="*/ 0 w 27"/>
                  <a:gd name="T1" fmla="*/ 4 h 4"/>
                  <a:gd name="T2" fmla="*/ 27 w 27"/>
                  <a:gd name="T3" fmla="*/ 0 h 4"/>
                  <a:gd name="T4" fmla="*/ 0 w 2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4"/>
                  <a:gd name="T11" fmla="*/ 27 w 2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4">
                    <a:moveTo>
                      <a:pt x="0" y="4"/>
                    </a:moveTo>
                    <a:lnTo>
                      <a:pt x="2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799" name="Line 1002"/>
              <p:cNvSpPr>
                <a:spLocks noChangeShapeType="1"/>
              </p:cNvSpPr>
              <p:nvPr/>
            </p:nvSpPr>
            <p:spPr bwMode="auto">
              <a:xfrm flipV="1">
                <a:off x="4449" y="3390"/>
                <a:ext cx="27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0" name="Line 1003"/>
              <p:cNvSpPr>
                <a:spLocks noChangeShapeType="1"/>
              </p:cNvSpPr>
              <p:nvPr/>
            </p:nvSpPr>
            <p:spPr bwMode="auto">
              <a:xfrm flipV="1">
                <a:off x="4508" y="339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1" name="Line 1004"/>
              <p:cNvSpPr>
                <a:spLocks noChangeShapeType="1"/>
              </p:cNvSpPr>
              <p:nvPr/>
            </p:nvSpPr>
            <p:spPr bwMode="auto">
              <a:xfrm flipV="1">
                <a:off x="4508" y="340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02" name="Line 1005"/>
              <p:cNvSpPr>
                <a:spLocks noChangeShapeType="1"/>
              </p:cNvSpPr>
              <p:nvPr/>
            </p:nvSpPr>
            <p:spPr bwMode="auto">
              <a:xfrm>
                <a:off x="4476" y="3394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8" name="Group 1006"/>
            <p:cNvGrpSpPr>
              <a:grpSpLocks/>
            </p:cNvGrpSpPr>
            <p:nvPr/>
          </p:nvGrpSpPr>
          <p:grpSpPr bwMode="auto">
            <a:xfrm>
              <a:off x="3922" y="3163"/>
              <a:ext cx="1458" cy="341"/>
              <a:chOff x="3922" y="3163"/>
              <a:chExt cx="1458" cy="341"/>
            </a:xfrm>
          </p:grpSpPr>
          <p:sp>
            <p:nvSpPr>
              <p:cNvPr id="180403" name="Line 1007"/>
              <p:cNvSpPr>
                <a:spLocks noChangeShapeType="1"/>
              </p:cNvSpPr>
              <p:nvPr/>
            </p:nvSpPr>
            <p:spPr bwMode="auto">
              <a:xfrm>
                <a:off x="4531" y="337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Line 1008"/>
              <p:cNvSpPr>
                <a:spLocks noChangeShapeType="1"/>
              </p:cNvSpPr>
              <p:nvPr/>
            </p:nvSpPr>
            <p:spPr bwMode="auto">
              <a:xfrm flipV="1">
                <a:off x="4476" y="3375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Line 1009"/>
              <p:cNvSpPr>
                <a:spLocks noChangeShapeType="1"/>
              </p:cNvSpPr>
              <p:nvPr/>
            </p:nvSpPr>
            <p:spPr bwMode="auto">
              <a:xfrm flipV="1">
                <a:off x="4563" y="338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Line 1010"/>
              <p:cNvSpPr>
                <a:spLocks noChangeShapeType="1"/>
              </p:cNvSpPr>
              <p:nvPr/>
            </p:nvSpPr>
            <p:spPr bwMode="auto">
              <a:xfrm>
                <a:off x="4531" y="337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Line 1011"/>
              <p:cNvSpPr>
                <a:spLocks noChangeShapeType="1"/>
              </p:cNvSpPr>
              <p:nvPr/>
            </p:nvSpPr>
            <p:spPr bwMode="auto">
              <a:xfrm>
                <a:off x="4586" y="336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Line 1012"/>
              <p:cNvSpPr>
                <a:spLocks noChangeShapeType="1"/>
              </p:cNvSpPr>
              <p:nvPr/>
            </p:nvSpPr>
            <p:spPr bwMode="auto">
              <a:xfrm flipV="1">
                <a:off x="4531" y="336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Line 1013"/>
              <p:cNvSpPr>
                <a:spLocks noChangeShapeType="1"/>
              </p:cNvSpPr>
              <p:nvPr/>
            </p:nvSpPr>
            <p:spPr bwMode="auto">
              <a:xfrm flipV="1">
                <a:off x="4671" y="337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0" name="Line 1014"/>
              <p:cNvSpPr>
                <a:spLocks noChangeShapeType="1"/>
              </p:cNvSpPr>
              <p:nvPr/>
            </p:nvSpPr>
            <p:spPr bwMode="auto">
              <a:xfrm flipV="1">
                <a:off x="4617" y="337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1" name="Line 1015"/>
              <p:cNvSpPr>
                <a:spLocks noChangeShapeType="1"/>
              </p:cNvSpPr>
              <p:nvPr/>
            </p:nvSpPr>
            <p:spPr bwMode="auto">
              <a:xfrm>
                <a:off x="4642" y="335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2" name="Line 1016"/>
              <p:cNvSpPr>
                <a:spLocks noChangeShapeType="1"/>
              </p:cNvSpPr>
              <p:nvPr/>
            </p:nvSpPr>
            <p:spPr bwMode="auto">
              <a:xfrm flipV="1">
                <a:off x="4586" y="335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3" name="Line 1017"/>
              <p:cNvSpPr>
                <a:spLocks noChangeShapeType="1"/>
              </p:cNvSpPr>
              <p:nvPr/>
            </p:nvSpPr>
            <p:spPr bwMode="auto">
              <a:xfrm flipV="1">
                <a:off x="4671" y="3359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4" name="Line 1018"/>
              <p:cNvSpPr>
                <a:spLocks noChangeShapeType="1"/>
              </p:cNvSpPr>
              <p:nvPr/>
            </p:nvSpPr>
            <p:spPr bwMode="auto">
              <a:xfrm>
                <a:off x="4693" y="3342"/>
                <a:ext cx="3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5" name="Line 1019"/>
              <p:cNvSpPr>
                <a:spLocks noChangeShapeType="1"/>
              </p:cNvSpPr>
              <p:nvPr/>
            </p:nvSpPr>
            <p:spPr bwMode="auto">
              <a:xfrm flipV="1">
                <a:off x="4642" y="3339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6" name="Line 1020"/>
              <p:cNvSpPr>
                <a:spLocks noChangeShapeType="1"/>
              </p:cNvSpPr>
              <p:nvPr/>
            </p:nvSpPr>
            <p:spPr bwMode="auto">
              <a:xfrm flipV="1">
                <a:off x="4726" y="334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7" name="Line 1021"/>
              <p:cNvSpPr>
                <a:spLocks noChangeShapeType="1"/>
              </p:cNvSpPr>
              <p:nvPr/>
            </p:nvSpPr>
            <p:spPr bwMode="auto">
              <a:xfrm>
                <a:off x="4693" y="3340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8" name="Line 1022"/>
              <p:cNvSpPr>
                <a:spLocks noChangeShapeType="1"/>
              </p:cNvSpPr>
              <p:nvPr/>
            </p:nvSpPr>
            <p:spPr bwMode="auto">
              <a:xfrm flipV="1">
                <a:off x="4693" y="3337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9" name="Line 1023"/>
              <p:cNvSpPr>
                <a:spLocks noChangeShapeType="1"/>
              </p:cNvSpPr>
              <p:nvPr/>
            </p:nvSpPr>
            <p:spPr bwMode="auto">
              <a:xfrm>
                <a:off x="4748" y="332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0" name="Line 1024"/>
              <p:cNvSpPr>
                <a:spLocks noChangeShapeType="1"/>
              </p:cNvSpPr>
              <p:nvPr/>
            </p:nvSpPr>
            <p:spPr bwMode="auto">
              <a:xfrm flipV="1">
                <a:off x="4693" y="332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1" name="Line 1025"/>
              <p:cNvSpPr>
                <a:spLocks noChangeShapeType="1"/>
              </p:cNvSpPr>
              <p:nvPr/>
            </p:nvSpPr>
            <p:spPr bwMode="auto">
              <a:xfrm>
                <a:off x="4803" y="331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2" name="Line 1026"/>
              <p:cNvSpPr>
                <a:spLocks noChangeShapeType="1"/>
              </p:cNvSpPr>
              <p:nvPr/>
            </p:nvSpPr>
            <p:spPr bwMode="auto">
              <a:xfrm flipV="1">
                <a:off x="4750" y="3314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3" name="Line 1027"/>
              <p:cNvSpPr>
                <a:spLocks noChangeShapeType="1"/>
              </p:cNvSpPr>
              <p:nvPr/>
            </p:nvSpPr>
            <p:spPr bwMode="auto">
              <a:xfrm flipV="1">
                <a:off x="4834" y="3321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4" name="Line 1028"/>
              <p:cNvSpPr>
                <a:spLocks noChangeShapeType="1"/>
              </p:cNvSpPr>
              <p:nvPr/>
            </p:nvSpPr>
            <p:spPr bwMode="auto">
              <a:xfrm>
                <a:off x="4803" y="331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5" name="Line 1029"/>
              <p:cNvSpPr>
                <a:spLocks noChangeShapeType="1"/>
              </p:cNvSpPr>
              <p:nvPr/>
            </p:nvSpPr>
            <p:spPr bwMode="auto">
              <a:xfrm>
                <a:off x="4857" y="330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6" name="Line 1030"/>
              <p:cNvSpPr>
                <a:spLocks noChangeShapeType="1"/>
              </p:cNvSpPr>
              <p:nvPr/>
            </p:nvSpPr>
            <p:spPr bwMode="auto">
              <a:xfrm flipV="1">
                <a:off x="4803" y="3300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7" name="Line 1031"/>
              <p:cNvSpPr>
                <a:spLocks noChangeShapeType="1"/>
              </p:cNvSpPr>
              <p:nvPr/>
            </p:nvSpPr>
            <p:spPr bwMode="auto">
              <a:xfrm flipV="1">
                <a:off x="4892" y="3310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8" name="Line 1032"/>
              <p:cNvSpPr>
                <a:spLocks noChangeShapeType="1"/>
              </p:cNvSpPr>
              <p:nvPr/>
            </p:nvSpPr>
            <p:spPr bwMode="auto">
              <a:xfrm flipV="1">
                <a:off x="4889" y="3310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9" name="Line 1033"/>
              <p:cNvSpPr>
                <a:spLocks noChangeShapeType="1"/>
              </p:cNvSpPr>
              <p:nvPr/>
            </p:nvSpPr>
            <p:spPr bwMode="auto">
              <a:xfrm>
                <a:off x="4857" y="330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0" name="Line 1034"/>
              <p:cNvSpPr>
                <a:spLocks noChangeShapeType="1"/>
              </p:cNvSpPr>
              <p:nvPr/>
            </p:nvSpPr>
            <p:spPr bwMode="auto">
              <a:xfrm>
                <a:off x="4912" y="329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1" name="Line 1035"/>
              <p:cNvSpPr>
                <a:spLocks noChangeShapeType="1"/>
              </p:cNvSpPr>
              <p:nvPr/>
            </p:nvSpPr>
            <p:spPr bwMode="auto">
              <a:xfrm flipV="1">
                <a:off x="4857" y="328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2" name="Line 1036"/>
              <p:cNvSpPr>
                <a:spLocks noChangeShapeType="1"/>
              </p:cNvSpPr>
              <p:nvPr/>
            </p:nvSpPr>
            <p:spPr bwMode="auto">
              <a:xfrm>
                <a:off x="4968" y="3280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3" name="Line 1037"/>
              <p:cNvSpPr>
                <a:spLocks noChangeShapeType="1"/>
              </p:cNvSpPr>
              <p:nvPr/>
            </p:nvSpPr>
            <p:spPr bwMode="auto">
              <a:xfrm flipV="1">
                <a:off x="4912" y="3276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4" name="Line 1038"/>
              <p:cNvSpPr>
                <a:spLocks noChangeShapeType="1"/>
              </p:cNvSpPr>
              <p:nvPr/>
            </p:nvSpPr>
            <p:spPr bwMode="auto">
              <a:xfrm flipV="1">
                <a:off x="4998" y="328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5" name="Line 1039"/>
              <p:cNvSpPr>
                <a:spLocks noChangeShapeType="1"/>
              </p:cNvSpPr>
              <p:nvPr/>
            </p:nvSpPr>
            <p:spPr bwMode="auto">
              <a:xfrm>
                <a:off x="4968" y="3280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6" name="Line 1040"/>
              <p:cNvSpPr>
                <a:spLocks noChangeShapeType="1"/>
              </p:cNvSpPr>
              <p:nvPr/>
            </p:nvSpPr>
            <p:spPr bwMode="auto">
              <a:xfrm>
                <a:off x="5021" y="326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7" name="Line 1041"/>
              <p:cNvSpPr>
                <a:spLocks noChangeShapeType="1"/>
              </p:cNvSpPr>
              <p:nvPr/>
            </p:nvSpPr>
            <p:spPr bwMode="auto">
              <a:xfrm flipV="1">
                <a:off x="4968" y="3263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8" name="Line 1042"/>
              <p:cNvSpPr>
                <a:spLocks noChangeShapeType="1"/>
              </p:cNvSpPr>
              <p:nvPr/>
            </p:nvSpPr>
            <p:spPr bwMode="auto">
              <a:xfrm flipV="1">
                <a:off x="5053" y="327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9" name="Line 1043"/>
              <p:cNvSpPr>
                <a:spLocks noChangeShapeType="1"/>
              </p:cNvSpPr>
              <p:nvPr/>
            </p:nvSpPr>
            <p:spPr bwMode="auto">
              <a:xfrm>
                <a:off x="5075" y="325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0" name="Line 1044"/>
              <p:cNvSpPr>
                <a:spLocks noChangeShapeType="1"/>
              </p:cNvSpPr>
              <p:nvPr/>
            </p:nvSpPr>
            <p:spPr bwMode="auto">
              <a:xfrm flipV="1">
                <a:off x="5021" y="325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1" name="Line 1045"/>
              <p:cNvSpPr>
                <a:spLocks noChangeShapeType="1"/>
              </p:cNvSpPr>
              <p:nvPr/>
            </p:nvSpPr>
            <p:spPr bwMode="auto">
              <a:xfrm>
                <a:off x="5075" y="325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2" name="Line 1046"/>
              <p:cNvSpPr>
                <a:spLocks noChangeShapeType="1"/>
              </p:cNvSpPr>
              <p:nvPr/>
            </p:nvSpPr>
            <p:spPr bwMode="auto">
              <a:xfrm>
                <a:off x="5130" y="324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3" name="Line 1047"/>
              <p:cNvSpPr>
                <a:spLocks noChangeShapeType="1"/>
              </p:cNvSpPr>
              <p:nvPr/>
            </p:nvSpPr>
            <p:spPr bwMode="auto">
              <a:xfrm flipV="1">
                <a:off x="5075" y="3237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4" name="Line 1048"/>
              <p:cNvSpPr>
                <a:spLocks noChangeShapeType="1"/>
              </p:cNvSpPr>
              <p:nvPr/>
            </p:nvSpPr>
            <p:spPr bwMode="auto">
              <a:xfrm>
                <a:off x="5130" y="324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5" name="Line 1049"/>
              <p:cNvSpPr>
                <a:spLocks noChangeShapeType="1"/>
              </p:cNvSpPr>
              <p:nvPr/>
            </p:nvSpPr>
            <p:spPr bwMode="auto">
              <a:xfrm>
                <a:off x="5184" y="322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6" name="Line 1050"/>
              <p:cNvSpPr>
                <a:spLocks noChangeShapeType="1"/>
              </p:cNvSpPr>
              <p:nvPr/>
            </p:nvSpPr>
            <p:spPr bwMode="auto">
              <a:xfrm flipV="1">
                <a:off x="5130" y="322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7" name="Line 1051"/>
              <p:cNvSpPr>
                <a:spLocks noChangeShapeType="1"/>
              </p:cNvSpPr>
              <p:nvPr/>
            </p:nvSpPr>
            <p:spPr bwMode="auto">
              <a:xfrm>
                <a:off x="5184" y="3226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8" name="Line 1052"/>
              <p:cNvSpPr>
                <a:spLocks noChangeShapeType="1"/>
              </p:cNvSpPr>
              <p:nvPr/>
            </p:nvSpPr>
            <p:spPr bwMode="auto">
              <a:xfrm flipV="1">
                <a:off x="5184" y="322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49" name="Line 1053"/>
              <p:cNvSpPr>
                <a:spLocks noChangeShapeType="1"/>
              </p:cNvSpPr>
              <p:nvPr/>
            </p:nvSpPr>
            <p:spPr bwMode="auto">
              <a:xfrm>
                <a:off x="5240" y="321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0" name="Line 1054"/>
              <p:cNvSpPr>
                <a:spLocks noChangeShapeType="1"/>
              </p:cNvSpPr>
              <p:nvPr/>
            </p:nvSpPr>
            <p:spPr bwMode="auto">
              <a:xfrm flipV="1">
                <a:off x="5184" y="321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1" name="Line 1055"/>
              <p:cNvSpPr>
                <a:spLocks noChangeShapeType="1"/>
              </p:cNvSpPr>
              <p:nvPr/>
            </p:nvSpPr>
            <p:spPr bwMode="auto">
              <a:xfrm>
                <a:off x="5240" y="321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2" name="Line 1056"/>
              <p:cNvSpPr>
                <a:spLocks noChangeShapeType="1"/>
              </p:cNvSpPr>
              <p:nvPr/>
            </p:nvSpPr>
            <p:spPr bwMode="auto">
              <a:xfrm flipV="1">
                <a:off x="5240" y="3209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3" name="Line 1057"/>
              <p:cNvSpPr>
                <a:spLocks noChangeShapeType="1"/>
              </p:cNvSpPr>
              <p:nvPr/>
            </p:nvSpPr>
            <p:spPr bwMode="auto">
              <a:xfrm>
                <a:off x="5295" y="3200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4" name="Line 1058"/>
              <p:cNvSpPr>
                <a:spLocks noChangeShapeType="1"/>
              </p:cNvSpPr>
              <p:nvPr/>
            </p:nvSpPr>
            <p:spPr bwMode="auto">
              <a:xfrm flipV="1">
                <a:off x="5240" y="319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5" name="Line 1059"/>
              <p:cNvSpPr>
                <a:spLocks noChangeShapeType="1"/>
              </p:cNvSpPr>
              <p:nvPr/>
            </p:nvSpPr>
            <p:spPr bwMode="auto">
              <a:xfrm flipV="1">
                <a:off x="5325" y="3206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6" name="Line 1060"/>
              <p:cNvSpPr>
                <a:spLocks noChangeShapeType="1"/>
              </p:cNvSpPr>
              <p:nvPr/>
            </p:nvSpPr>
            <p:spPr bwMode="auto">
              <a:xfrm>
                <a:off x="5295" y="319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7" name="Line 1061"/>
              <p:cNvSpPr>
                <a:spLocks noChangeShapeType="1"/>
              </p:cNvSpPr>
              <p:nvPr/>
            </p:nvSpPr>
            <p:spPr bwMode="auto">
              <a:xfrm flipV="1">
                <a:off x="5295" y="3196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8" name="Line 1062"/>
              <p:cNvSpPr>
                <a:spLocks noChangeShapeType="1"/>
              </p:cNvSpPr>
              <p:nvPr/>
            </p:nvSpPr>
            <p:spPr bwMode="auto">
              <a:xfrm>
                <a:off x="5349" y="318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59" name="Line 1063"/>
              <p:cNvSpPr>
                <a:spLocks noChangeShapeType="1"/>
              </p:cNvSpPr>
              <p:nvPr/>
            </p:nvSpPr>
            <p:spPr bwMode="auto">
              <a:xfrm flipV="1">
                <a:off x="5295" y="318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0" name="Line 1064"/>
              <p:cNvSpPr>
                <a:spLocks noChangeShapeType="1"/>
              </p:cNvSpPr>
              <p:nvPr/>
            </p:nvSpPr>
            <p:spPr bwMode="auto">
              <a:xfrm>
                <a:off x="3955" y="348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1" name="Line 1065"/>
              <p:cNvSpPr>
                <a:spLocks noChangeShapeType="1"/>
              </p:cNvSpPr>
              <p:nvPr/>
            </p:nvSpPr>
            <p:spPr bwMode="auto">
              <a:xfrm>
                <a:off x="3955" y="347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2" name="Line 1066"/>
              <p:cNvSpPr>
                <a:spLocks noChangeShapeType="1"/>
              </p:cNvSpPr>
              <p:nvPr/>
            </p:nvSpPr>
            <p:spPr bwMode="auto">
              <a:xfrm flipV="1">
                <a:off x="3955" y="347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3" name="Line 1067"/>
              <p:cNvSpPr>
                <a:spLocks noChangeShapeType="1"/>
              </p:cNvSpPr>
              <p:nvPr/>
            </p:nvSpPr>
            <p:spPr bwMode="auto">
              <a:xfrm>
                <a:off x="4009" y="3468"/>
                <a:ext cx="29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4" name="Line 1068"/>
              <p:cNvSpPr>
                <a:spLocks noChangeShapeType="1"/>
              </p:cNvSpPr>
              <p:nvPr/>
            </p:nvSpPr>
            <p:spPr bwMode="auto">
              <a:xfrm flipV="1">
                <a:off x="3955" y="346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5" name="Line 1069"/>
              <p:cNvSpPr>
                <a:spLocks noChangeShapeType="1"/>
              </p:cNvSpPr>
              <p:nvPr/>
            </p:nvSpPr>
            <p:spPr bwMode="auto">
              <a:xfrm>
                <a:off x="4063" y="345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6" name="Line 1070"/>
              <p:cNvSpPr>
                <a:spLocks noChangeShapeType="1"/>
              </p:cNvSpPr>
              <p:nvPr/>
            </p:nvSpPr>
            <p:spPr bwMode="auto">
              <a:xfrm flipV="1">
                <a:off x="4011" y="3451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7" name="Line 1071"/>
              <p:cNvSpPr>
                <a:spLocks noChangeShapeType="1"/>
              </p:cNvSpPr>
              <p:nvPr/>
            </p:nvSpPr>
            <p:spPr bwMode="auto">
              <a:xfrm>
                <a:off x="4118" y="344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8" name="Line 1072"/>
              <p:cNvSpPr>
                <a:spLocks noChangeShapeType="1"/>
              </p:cNvSpPr>
              <p:nvPr/>
            </p:nvSpPr>
            <p:spPr bwMode="auto">
              <a:xfrm flipV="1">
                <a:off x="4063" y="343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69" name="Line 1073"/>
              <p:cNvSpPr>
                <a:spLocks noChangeShapeType="1"/>
              </p:cNvSpPr>
              <p:nvPr/>
            </p:nvSpPr>
            <p:spPr bwMode="auto">
              <a:xfrm>
                <a:off x="4172" y="3432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0" name="Line 1074"/>
              <p:cNvSpPr>
                <a:spLocks noChangeShapeType="1"/>
              </p:cNvSpPr>
              <p:nvPr/>
            </p:nvSpPr>
            <p:spPr bwMode="auto">
              <a:xfrm flipV="1">
                <a:off x="4118" y="3429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1" name="Line 1075"/>
              <p:cNvSpPr>
                <a:spLocks noChangeShapeType="1"/>
              </p:cNvSpPr>
              <p:nvPr/>
            </p:nvSpPr>
            <p:spPr bwMode="auto">
              <a:xfrm flipV="1">
                <a:off x="4202" y="3437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2" name="Line 1076"/>
              <p:cNvSpPr>
                <a:spLocks noChangeShapeType="1"/>
              </p:cNvSpPr>
              <p:nvPr/>
            </p:nvSpPr>
            <p:spPr bwMode="auto">
              <a:xfrm flipV="1">
                <a:off x="4202" y="344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3" name="Line 1077"/>
              <p:cNvSpPr>
                <a:spLocks noChangeShapeType="1"/>
              </p:cNvSpPr>
              <p:nvPr/>
            </p:nvSpPr>
            <p:spPr bwMode="auto">
              <a:xfrm>
                <a:off x="4172" y="343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4" name="Line 1078"/>
              <p:cNvSpPr>
                <a:spLocks noChangeShapeType="1"/>
              </p:cNvSpPr>
              <p:nvPr/>
            </p:nvSpPr>
            <p:spPr bwMode="auto">
              <a:xfrm>
                <a:off x="4227" y="3417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5" name="Line 1079"/>
              <p:cNvSpPr>
                <a:spLocks noChangeShapeType="1"/>
              </p:cNvSpPr>
              <p:nvPr/>
            </p:nvSpPr>
            <p:spPr bwMode="auto">
              <a:xfrm flipV="1">
                <a:off x="4172" y="3413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6" name="Line 1080"/>
              <p:cNvSpPr>
                <a:spLocks noChangeShapeType="1"/>
              </p:cNvSpPr>
              <p:nvPr/>
            </p:nvSpPr>
            <p:spPr bwMode="auto">
              <a:xfrm flipV="1">
                <a:off x="4261" y="3426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7" name="Line 1081"/>
              <p:cNvSpPr>
                <a:spLocks noChangeShapeType="1"/>
              </p:cNvSpPr>
              <p:nvPr/>
            </p:nvSpPr>
            <p:spPr bwMode="auto">
              <a:xfrm>
                <a:off x="4282" y="3407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8" name="Line 1082"/>
              <p:cNvSpPr>
                <a:spLocks noChangeShapeType="1"/>
              </p:cNvSpPr>
              <p:nvPr/>
            </p:nvSpPr>
            <p:spPr bwMode="auto">
              <a:xfrm flipV="1">
                <a:off x="4229" y="3403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79" name="AutoShape 1083"/>
              <p:cNvSpPr>
                <a:spLocks noChangeArrowheads="1"/>
              </p:cNvSpPr>
              <p:nvPr/>
            </p:nvSpPr>
            <p:spPr bwMode="auto">
              <a:xfrm>
                <a:off x="4336" y="3396"/>
                <a:ext cx="26" cy="17"/>
              </a:xfrm>
              <a:custGeom>
                <a:avLst/>
                <a:gdLst>
                  <a:gd name="T0" fmla="*/ 0 w 26"/>
                  <a:gd name="T1" fmla="*/ 0 h 17"/>
                  <a:gd name="T2" fmla="*/ 26 w 26"/>
                  <a:gd name="T3" fmla="*/ 17 h 17"/>
                  <a:gd name="T4" fmla="*/ 0 w 26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7"/>
                  <a:gd name="T11" fmla="*/ 26 w 26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7">
                    <a:moveTo>
                      <a:pt x="0" y="0"/>
                    </a:moveTo>
                    <a:lnTo>
                      <a:pt x="26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80" name="Line 1084"/>
              <p:cNvSpPr>
                <a:spLocks noChangeShapeType="1"/>
              </p:cNvSpPr>
              <p:nvPr/>
            </p:nvSpPr>
            <p:spPr bwMode="auto">
              <a:xfrm>
                <a:off x="4336" y="3396"/>
                <a:ext cx="2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1" name="Line 1085"/>
              <p:cNvSpPr>
                <a:spLocks noChangeShapeType="1"/>
              </p:cNvSpPr>
              <p:nvPr/>
            </p:nvSpPr>
            <p:spPr bwMode="auto">
              <a:xfrm flipV="1">
                <a:off x="4282" y="3393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2" name="AutoShape 1086"/>
              <p:cNvSpPr>
                <a:spLocks noChangeArrowheads="1"/>
              </p:cNvSpPr>
              <p:nvPr/>
            </p:nvSpPr>
            <p:spPr bwMode="auto">
              <a:xfrm>
                <a:off x="4336" y="3396"/>
                <a:ext cx="26" cy="17"/>
              </a:xfrm>
              <a:custGeom>
                <a:avLst/>
                <a:gdLst>
                  <a:gd name="T0" fmla="*/ 0 w 26"/>
                  <a:gd name="T1" fmla="*/ 0 h 17"/>
                  <a:gd name="T2" fmla="*/ 26 w 26"/>
                  <a:gd name="T3" fmla="*/ 17 h 17"/>
                  <a:gd name="T4" fmla="*/ 0 w 26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7"/>
                  <a:gd name="T11" fmla="*/ 26 w 26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7">
                    <a:moveTo>
                      <a:pt x="0" y="0"/>
                    </a:moveTo>
                    <a:lnTo>
                      <a:pt x="26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83" name="Line 1087"/>
              <p:cNvSpPr>
                <a:spLocks noChangeShapeType="1"/>
              </p:cNvSpPr>
              <p:nvPr/>
            </p:nvSpPr>
            <p:spPr bwMode="auto">
              <a:xfrm>
                <a:off x="4336" y="3396"/>
                <a:ext cx="2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4" name="AutoShape 1088"/>
              <p:cNvSpPr>
                <a:spLocks noChangeArrowheads="1"/>
              </p:cNvSpPr>
              <p:nvPr/>
            </p:nvSpPr>
            <p:spPr bwMode="auto">
              <a:xfrm>
                <a:off x="4336" y="3388"/>
                <a:ext cx="28" cy="8"/>
              </a:xfrm>
              <a:custGeom>
                <a:avLst/>
                <a:gdLst>
                  <a:gd name="T0" fmla="*/ 0 w 28"/>
                  <a:gd name="T1" fmla="*/ 8 h 8"/>
                  <a:gd name="T2" fmla="*/ 28 w 28"/>
                  <a:gd name="T3" fmla="*/ 0 h 8"/>
                  <a:gd name="T4" fmla="*/ 0 w 28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8"/>
                  <a:gd name="T11" fmla="*/ 28 w 28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8">
                    <a:moveTo>
                      <a:pt x="0" y="8"/>
                    </a:moveTo>
                    <a:lnTo>
                      <a:pt x="2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85" name="Line 1089"/>
              <p:cNvSpPr>
                <a:spLocks noChangeShapeType="1"/>
              </p:cNvSpPr>
              <p:nvPr/>
            </p:nvSpPr>
            <p:spPr bwMode="auto">
              <a:xfrm flipV="1">
                <a:off x="4336" y="3385"/>
                <a:ext cx="28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6" name="AutoShape 1090"/>
              <p:cNvSpPr>
                <a:spLocks noChangeArrowheads="1"/>
              </p:cNvSpPr>
              <p:nvPr/>
            </p:nvSpPr>
            <p:spPr bwMode="auto">
              <a:xfrm>
                <a:off x="4449" y="3393"/>
                <a:ext cx="27" cy="4"/>
              </a:xfrm>
              <a:custGeom>
                <a:avLst/>
                <a:gdLst>
                  <a:gd name="T0" fmla="*/ 0 w 27"/>
                  <a:gd name="T1" fmla="*/ 4 h 4"/>
                  <a:gd name="T2" fmla="*/ 27 w 27"/>
                  <a:gd name="T3" fmla="*/ 0 h 4"/>
                  <a:gd name="T4" fmla="*/ 0 w 2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4"/>
                  <a:gd name="T11" fmla="*/ 27 w 2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4">
                    <a:moveTo>
                      <a:pt x="0" y="4"/>
                    </a:moveTo>
                    <a:lnTo>
                      <a:pt x="2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87" name="Line 1091"/>
              <p:cNvSpPr>
                <a:spLocks noChangeShapeType="1"/>
              </p:cNvSpPr>
              <p:nvPr/>
            </p:nvSpPr>
            <p:spPr bwMode="auto">
              <a:xfrm flipV="1">
                <a:off x="4449" y="3389"/>
                <a:ext cx="27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88" name="AutoShape 1092"/>
              <p:cNvSpPr>
                <a:spLocks noChangeArrowheads="1"/>
              </p:cNvSpPr>
              <p:nvPr/>
            </p:nvSpPr>
            <p:spPr bwMode="auto">
              <a:xfrm>
                <a:off x="4448" y="3371"/>
                <a:ext cx="29" cy="22"/>
              </a:xfrm>
              <a:custGeom>
                <a:avLst/>
                <a:gdLst>
                  <a:gd name="T0" fmla="*/ 0 w 29"/>
                  <a:gd name="T1" fmla="*/ 0 h 22"/>
                  <a:gd name="T2" fmla="*/ 29 w 29"/>
                  <a:gd name="T3" fmla="*/ 22 h 22"/>
                  <a:gd name="T4" fmla="*/ 0 w 29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22"/>
                  <a:gd name="T11" fmla="*/ 29 w 29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22">
                    <a:moveTo>
                      <a:pt x="0" y="0"/>
                    </a:moveTo>
                    <a:lnTo>
                      <a:pt x="2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89" name="Line 1093"/>
              <p:cNvSpPr>
                <a:spLocks noChangeShapeType="1"/>
              </p:cNvSpPr>
              <p:nvPr/>
            </p:nvSpPr>
            <p:spPr bwMode="auto">
              <a:xfrm>
                <a:off x="4448" y="3371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0" name="Line 1094"/>
              <p:cNvSpPr>
                <a:spLocks noChangeShapeType="1"/>
              </p:cNvSpPr>
              <p:nvPr/>
            </p:nvSpPr>
            <p:spPr bwMode="auto">
              <a:xfrm>
                <a:off x="4499" y="335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1" name="AutoShape 1095"/>
              <p:cNvSpPr>
                <a:spLocks noChangeArrowheads="1"/>
              </p:cNvSpPr>
              <p:nvPr/>
            </p:nvSpPr>
            <p:spPr bwMode="auto">
              <a:xfrm>
                <a:off x="4448" y="3358"/>
                <a:ext cx="51" cy="11"/>
              </a:xfrm>
              <a:custGeom>
                <a:avLst/>
                <a:gdLst>
                  <a:gd name="T0" fmla="*/ 0 w 51"/>
                  <a:gd name="T1" fmla="*/ 11 h 11"/>
                  <a:gd name="T2" fmla="*/ 51 w 51"/>
                  <a:gd name="T3" fmla="*/ 0 h 11"/>
                  <a:gd name="T4" fmla="*/ 0 w 51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51"/>
                  <a:gd name="T10" fmla="*/ 0 h 11"/>
                  <a:gd name="T11" fmla="*/ 51 w 5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1" h="11">
                    <a:moveTo>
                      <a:pt x="0" y="11"/>
                    </a:moveTo>
                    <a:lnTo>
                      <a:pt x="5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492" name="Line 1096"/>
              <p:cNvSpPr>
                <a:spLocks noChangeShapeType="1"/>
              </p:cNvSpPr>
              <p:nvPr/>
            </p:nvSpPr>
            <p:spPr bwMode="auto">
              <a:xfrm flipV="1">
                <a:off x="4448" y="3355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3" name="Line 1097"/>
              <p:cNvSpPr>
                <a:spLocks noChangeShapeType="1"/>
              </p:cNvSpPr>
              <p:nvPr/>
            </p:nvSpPr>
            <p:spPr bwMode="auto">
              <a:xfrm>
                <a:off x="4499" y="3358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4" name="Line 1098"/>
              <p:cNvSpPr>
                <a:spLocks noChangeShapeType="1"/>
              </p:cNvSpPr>
              <p:nvPr/>
            </p:nvSpPr>
            <p:spPr bwMode="auto">
              <a:xfrm>
                <a:off x="4554" y="3346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5" name="Line 1099"/>
              <p:cNvSpPr>
                <a:spLocks noChangeShapeType="1"/>
              </p:cNvSpPr>
              <p:nvPr/>
            </p:nvSpPr>
            <p:spPr bwMode="auto">
              <a:xfrm flipV="1">
                <a:off x="4499" y="334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6" name="Line 1100"/>
              <p:cNvSpPr>
                <a:spLocks noChangeShapeType="1"/>
              </p:cNvSpPr>
              <p:nvPr/>
            </p:nvSpPr>
            <p:spPr bwMode="auto">
              <a:xfrm>
                <a:off x="4554" y="3344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7" name="Line 1101"/>
              <p:cNvSpPr>
                <a:spLocks noChangeShapeType="1"/>
              </p:cNvSpPr>
              <p:nvPr/>
            </p:nvSpPr>
            <p:spPr bwMode="auto">
              <a:xfrm flipV="1">
                <a:off x="4554" y="334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8" name="Line 1102"/>
              <p:cNvSpPr>
                <a:spLocks noChangeShapeType="1"/>
              </p:cNvSpPr>
              <p:nvPr/>
            </p:nvSpPr>
            <p:spPr bwMode="auto">
              <a:xfrm>
                <a:off x="4610" y="333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99" name="Line 1103"/>
              <p:cNvSpPr>
                <a:spLocks noChangeShapeType="1"/>
              </p:cNvSpPr>
              <p:nvPr/>
            </p:nvSpPr>
            <p:spPr bwMode="auto">
              <a:xfrm flipV="1">
                <a:off x="4554" y="3329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0" name="Line 1104"/>
              <p:cNvSpPr>
                <a:spLocks noChangeShapeType="1"/>
              </p:cNvSpPr>
              <p:nvPr/>
            </p:nvSpPr>
            <p:spPr bwMode="auto">
              <a:xfrm>
                <a:off x="4662" y="332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1" name="Line 1105"/>
              <p:cNvSpPr>
                <a:spLocks noChangeShapeType="1"/>
              </p:cNvSpPr>
              <p:nvPr/>
            </p:nvSpPr>
            <p:spPr bwMode="auto">
              <a:xfrm flipV="1">
                <a:off x="4610" y="3317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2" name="Line 1106"/>
              <p:cNvSpPr>
                <a:spLocks noChangeShapeType="1"/>
              </p:cNvSpPr>
              <p:nvPr/>
            </p:nvSpPr>
            <p:spPr bwMode="auto">
              <a:xfrm>
                <a:off x="4662" y="332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3" name="Line 1107"/>
              <p:cNvSpPr>
                <a:spLocks noChangeShapeType="1"/>
              </p:cNvSpPr>
              <p:nvPr/>
            </p:nvSpPr>
            <p:spPr bwMode="auto">
              <a:xfrm>
                <a:off x="4718" y="330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4" name="Line 1108"/>
              <p:cNvSpPr>
                <a:spLocks noChangeShapeType="1"/>
              </p:cNvSpPr>
              <p:nvPr/>
            </p:nvSpPr>
            <p:spPr bwMode="auto">
              <a:xfrm flipV="1">
                <a:off x="4662" y="3305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5" name="Line 1109"/>
              <p:cNvSpPr>
                <a:spLocks noChangeShapeType="1"/>
              </p:cNvSpPr>
              <p:nvPr/>
            </p:nvSpPr>
            <p:spPr bwMode="auto">
              <a:xfrm flipV="1">
                <a:off x="4752" y="3314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6" name="Line 1110"/>
              <p:cNvSpPr>
                <a:spLocks noChangeShapeType="1"/>
              </p:cNvSpPr>
              <p:nvPr/>
            </p:nvSpPr>
            <p:spPr bwMode="auto">
              <a:xfrm>
                <a:off x="4771" y="3295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7" name="Line 1111"/>
              <p:cNvSpPr>
                <a:spLocks noChangeShapeType="1"/>
              </p:cNvSpPr>
              <p:nvPr/>
            </p:nvSpPr>
            <p:spPr bwMode="auto">
              <a:xfrm flipV="1">
                <a:off x="4718" y="3292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8" name="Line 1112"/>
              <p:cNvSpPr>
                <a:spLocks noChangeShapeType="1"/>
              </p:cNvSpPr>
              <p:nvPr/>
            </p:nvSpPr>
            <p:spPr bwMode="auto">
              <a:xfrm>
                <a:off x="4827" y="328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09" name="Line 1113"/>
              <p:cNvSpPr>
                <a:spLocks noChangeShapeType="1"/>
              </p:cNvSpPr>
              <p:nvPr/>
            </p:nvSpPr>
            <p:spPr bwMode="auto">
              <a:xfrm flipV="1">
                <a:off x="4773" y="3279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0" name="Line 1114"/>
              <p:cNvSpPr>
                <a:spLocks noChangeShapeType="1"/>
              </p:cNvSpPr>
              <p:nvPr/>
            </p:nvSpPr>
            <p:spPr bwMode="auto">
              <a:xfrm>
                <a:off x="4827" y="3283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1" name="Line 1115"/>
              <p:cNvSpPr>
                <a:spLocks noChangeShapeType="1"/>
              </p:cNvSpPr>
              <p:nvPr/>
            </p:nvSpPr>
            <p:spPr bwMode="auto">
              <a:xfrm>
                <a:off x="4880" y="3269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2" name="Line 1116"/>
              <p:cNvSpPr>
                <a:spLocks noChangeShapeType="1"/>
              </p:cNvSpPr>
              <p:nvPr/>
            </p:nvSpPr>
            <p:spPr bwMode="auto">
              <a:xfrm flipV="1">
                <a:off x="4827" y="3266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3" name="Line 1117"/>
              <p:cNvSpPr>
                <a:spLocks noChangeShapeType="1"/>
              </p:cNvSpPr>
              <p:nvPr/>
            </p:nvSpPr>
            <p:spPr bwMode="auto">
              <a:xfrm>
                <a:off x="4934" y="3257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4" name="Line 1118"/>
              <p:cNvSpPr>
                <a:spLocks noChangeShapeType="1"/>
              </p:cNvSpPr>
              <p:nvPr/>
            </p:nvSpPr>
            <p:spPr bwMode="auto">
              <a:xfrm flipV="1">
                <a:off x="4880" y="3254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5" name="Line 1119"/>
              <p:cNvSpPr>
                <a:spLocks noChangeShapeType="1"/>
              </p:cNvSpPr>
              <p:nvPr/>
            </p:nvSpPr>
            <p:spPr bwMode="auto">
              <a:xfrm>
                <a:off x="4934" y="3257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6" name="Line 1120"/>
              <p:cNvSpPr>
                <a:spLocks noChangeShapeType="1"/>
              </p:cNvSpPr>
              <p:nvPr/>
            </p:nvSpPr>
            <p:spPr bwMode="auto">
              <a:xfrm>
                <a:off x="4989" y="324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7" name="Line 1121"/>
              <p:cNvSpPr>
                <a:spLocks noChangeShapeType="1"/>
              </p:cNvSpPr>
              <p:nvPr/>
            </p:nvSpPr>
            <p:spPr bwMode="auto">
              <a:xfrm flipV="1">
                <a:off x="4934" y="324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8" name="Line 1122"/>
              <p:cNvSpPr>
                <a:spLocks noChangeShapeType="1"/>
              </p:cNvSpPr>
              <p:nvPr/>
            </p:nvSpPr>
            <p:spPr bwMode="auto">
              <a:xfrm flipV="1">
                <a:off x="5021" y="325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19" name="Line 1123"/>
              <p:cNvSpPr>
                <a:spLocks noChangeShapeType="1"/>
              </p:cNvSpPr>
              <p:nvPr/>
            </p:nvSpPr>
            <p:spPr bwMode="auto">
              <a:xfrm>
                <a:off x="4989" y="324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0" name="Line 1124"/>
              <p:cNvSpPr>
                <a:spLocks noChangeShapeType="1"/>
              </p:cNvSpPr>
              <p:nvPr/>
            </p:nvSpPr>
            <p:spPr bwMode="auto">
              <a:xfrm>
                <a:off x="5045" y="3231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1" name="Line 1125"/>
              <p:cNvSpPr>
                <a:spLocks noChangeShapeType="1"/>
              </p:cNvSpPr>
              <p:nvPr/>
            </p:nvSpPr>
            <p:spPr bwMode="auto">
              <a:xfrm flipV="1">
                <a:off x="4989" y="3228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2" name="Line 1126"/>
              <p:cNvSpPr>
                <a:spLocks noChangeShapeType="1"/>
              </p:cNvSpPr>
              <p:nvPr/>
            </p:nvSpPr>
            <p:spPr bwMode="auto">
              <a:xfrm>
                <a:off x="5045" y="3231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3" name="Line 1127"/>
              <p:cNvSpPr>
                <a:spLocks noChangeShapeType="1"/>
              </p:cNvSpPr>
              <p:nvPr/>
            </p:nvSpPr>
            <p:spPr bwMode="auto">
              <a:xfrm>
                <a:off x="5098" y="321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4" name="Line 1128"/>
              <p:cNvSpPr>
                <a:spLocks noChangeShapeType="1"/>
              </p:cNvSpPr>
              <p:nvPr/>
            </p:nvSpPr>
            <p:spPr bwMode="auto">
              <a:xfrm flipV="1">
                <a:off x="5045" y="321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5" name="Line 1129"/>
              <p:cNvSpPr>
                <a:spLocks noChangeShapeType="1"/>
              </p:cNvSpPr>
              <p:nvPr/>
            </p:nvSpPr>
            <p:spPr bwMode="auto">
              <a:xfrm flipV="1">
                <a:off x="5130" y="3223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6" name="Line 1130"/>
              <p:cNvSpPr>
                <a:spLocks noChangeShapeType="1"/>
              </p:cNvSpPr>
              <p:nvPr/>
            </p:nvSpPr>
            <p:spPr bwMode="auto">
              <a:xfrm>
                <a:off x="5098" y="321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7" name="Line 1131"/>
              <p:cNvSpPr>
                <a:spLocks noChangeShapeType="1"/>
              </p:cNvSpPr>
              <p:nvPr/>
            </p:nvSpPr>
            <p:spPr bwMode="auto">
              <a:xfrm>
                <a:off x="5154" y="3206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8" name="Line 1132"/>
              <p:cNvSpPr>
                <a:spLocks noChangeShapeType="1"/>
              </p:cNvSpPr>
              <p:nvPr/>
            </p:nvSpPr>
            <p:spPr bwMode="auto">
              <a:xfrm flipV="1">
                <a:off x="5098" y="320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29" name="Line 1133"/>
              <p:cNvSpPr>
                <a:spLocks noChangeShapeType="1"/>
              </p:cNvSpPr>
              <p:nvPr/>
            </p:nvSpPr>
            <p:spPr bwMode="auto">
              <a:xfrm>
                <a:off x="5209" y="3194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0" name="Line 1134"/>
              <p:cNvSpPr>
                <a:spLocks noChangeShapeType="1"/>
              </p:cNvSpPr>
              <p:nvPr/>
            </p:nvSpPr>
            <p:spPr bwMode="auto">
              <a:xfrm flipV="1">
                <a:off x="5154" y="319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1" name="Line 1135"/>
              <p:cNvSpPr>
                <a:spLocks noChangeShapeType="1"/>
              </p:cNvSpPr>
              <p:nvPr/>
            </p:nvSpPr>
            <p:spPr bwMode="auto">
              <a:xfrm flipV="1">
                <a:off x="5240" y="319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2" name="Line 1136"/>
              <p:cNvSpPr>
                <a:spLocks noChangeShapeType="1"/>
              </p:cNvSpPr>
              <p:nvPr/>
            </p:nvSpPr>
            <p:spPr bwMode="auto">
              <a:xfrm>
                <a:off x="5209" y="319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3" name="Line 1137"/>
              <p:cNvSpPr>
                <a:spLocks noChangeShapeType="1"/>
              </p:cNvSpPr>
              <p:nvPr/>
            </p:nvSpPr>
            <p:spPr bwMode="auto">
              <a:xfrm flipV="1">
                <a:off x="5209" y="3187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4" name="Line 1138"/>
              <p:cNvSpPr>
                <a:spLocks noChangeShapeType="1"/>
              </p:cNvSpPr>
              <p:nvPr/>
            </p:nvSpPr>
            <p:spPr bwMode="auto">
              <a:xfrm>
                <a:off x="5261" y="3180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5" name="Line 1139"/>
              <p:cNvSpPr>
                <a:spLocks noChangeShapeType="1"/>
              </p:cNvSpPr>
              <p:nvPr/>
            </p:nvSpPr>
            <p:spPr bwMode="auto">
              <a:xfrm flipV="1">
                <a:off x="5209" y="3176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6" name="Line 1140"/>
              <p:cNvSpPr>
                <a:spLocks noChangeShapeType="1"/>
              </p:cNvSpPr>
              <p:nvPr/>
            </p:nvSpPr>
            <p:spPr bwMode="auto">
              <a:xfrm flipV="1">
                <a:off x="5295" y="318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7" name="Line 1141"/>
              <p:cNvSpPr>
                <a:spLocks noChangeShapeType="1"/>
              </p:cNvSpPr>
              <p:nvPr/>
            </p:nvSpPr>
            <p:spPr bwMode="auto">
              <a:xfrm>
                <a:off x="5261" y="3178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8" name="Line 1142"/>
              <p:cNvSpPr>
                <a:spLocks noChangeShapeType="1"/>
              </p:cNvSpPr>
              <p:nvPr/>
            </p:nvSpPr>
            <p:spPr bwMode="auto">
              <a:xfrm flipV="1">
                <a:off x="5261" y="317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39" name="Line 1143"/>
              <p:cNvSpPr>
                <a:spLocks noChangeShapeType="1"/>
              </p:cNvSpPr>
              <p:nvPr/>
            </p:nvSpPr>
            <p:spPr bwMode="auto">
              <a:xfrm>
                <a:off x="5317" y="3165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0" name="Line 1144"/>
              <p:cNvSpPr>
                <a:spLocks noChangeShapeType="1"/>
              </p:cNvSpPr>
              <p:nvPr/>
            </p:nvSpPr>
            <p:spPr bwMode="auto">
              <a:xfrm flipV="1">
                <a:off x="5261" y="3162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1" name="Line 1145"/>
              <p:cNvSpPr>
                <a:spLocks noChangeShapeType="1"/>
              </p:cNvSpPr>
              <p:nvPr/>
            </p:nvSpPr>
            <p:spPr bwMode="auto">
              <a:xfrm flipV="1">
                <a:off x="4009" y="3461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2" name="Line 1146"/>
              <p:cNvSpPr>
                <a:spLocks noChangeShapeType="1"/>
              </p:cNvSpPr>
              <p:nvPr/>
            </p:nvSpPr>
            <p:spPr bwMode="auto">
              <a:xfrm flipV="1">
                <a:off x="3955" y="346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3" name="Line 1147"/>
              <p:cNvSpPr>
                <a:spLocks noChangeShapeType="1"/>
              </p:cNvSpPr>
              <p:nvPr/>
            </p:nvSpPr>
            <p:spPr bwMode="auto">
              <a:xfrm flipV="1">
                <a:off x="3955" y="347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4" name="Line 1148"/>
              <p:cNvSpPr>
                <a:spLocks noChangeShapeType="1"/>
              </p:cNvSpPr>
              <p:nvPr/>
            </p:nvSpPr>
            <p:spPr bwMode="auto">
              <a:xfrm>
                <a:off x="3922" y="3461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5" name="Line 1149"/>
              <p:cNvSpPr>
                <a:spLocks noChangeShapeType="1"/>
              </p:cNvSpPr>
              <p:nvPr/>
            </p:nvSpPr>
            <p:spPr bwMode="auto">
              <a:xfrm>
                <a:off x="3922" y="3454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6" name="Line 1150"/>
              <p:cNvSpPr>
                <a:spLocks noChangeShapeType="1"/>
              </p:cNvSpPr>
              <p:nvPr/>
            </p:nvSpPr>
            <p:spPr bwMode="auto">
              <a:xfrm flipV="1">
                <a:off x="3922" y="3451"/>
                <a:ext cx="1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7" name="Line 1151"/>
              <p:cNvSpPr>
                <a:spLocks noChangeShapeType="1"/>
              </p:cNvSpPr>
              <p:nvPr/>
            </p:nvSpPr>
            <p:spPr bwMode="auto">
              <a:xfrm>
                <a:off x="3977" y="344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8" name="Line 1152"/>
              <p:cNvSpPr>
                <a:spLocks noChangeShapeType="1"/>
              </p:cNvSpPr>
              <p:nvPr/>
            </p:nvSpPr>
            <p:spPr bwMode="auto">
              <a:xfrm flipV="1">
                <a:off x="3922" y="343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49" name="Line 1153"/>
              <p:cNvSpPr>
                <a:spLocks noChangeShapeType="1"/>
              </p:cNvSpPr>
              <p:nvPr/>
            </p:nvSpPr>
            <p:spPr bwMode="auto">
              <a:xfrm flipV="1">
                <a:off x="4063" y="3448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0" name="Line 1154"/>
              <p:cNvSpPr>
                <a:spLocks noChangeShapeType="1"/>
              </p:cNvSpPr>
              <p:nvPr/>
            </p:nvSpPr>
            <p:spPr bwMode="auto">
              <a:xfrm flipV="1">
                <a:off x="4009" y="3448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1" name="Line 1155"/>
              <p:cNvSpPr>
                <a:spLocks noChangeShapeType="1"/>
              </p:cNvSpPr>
              <p:nvPr/>
            </p:nvSpPr>
            <p:spPr bwMode="auto">
              <a:xfrm>
                <a:off x="4032" y="3432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2" name="Line 1156"/>
              <p:cNvSpPr>
                <a:spLocks noChangeShapeType="1"/>
              </p:cNvSpPr>
              <p:nvPr/>
            </p:nvSpPr>
            <p:spPr bwMode="auto">
              <a:xfrm flipV="1">
                <a:off x="3977" y="342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3" name="Line 1157"/>
              <p:cNvSpPr>
                <a:spLocks noChangeShapeType="1"/>
              </p:cNvSpPr>
              <p:nvPr/>
            </p:nvSpPr>
            <p:spPr bwMode="auto">
              <a:xfrm flipV="1">
                <a:off x="4118" y="343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4" name="Line 1158"/>
              <p:cNvSpPr>
                <a:spLocks noChangeShapeType="1"/>
              </p:cNvSpPr>
              <p:nvPr/>
            </p:nvSpPr>
            <p:spPr bwMode="auto">
              <a:xfrm flipV="1">
                <a:off x="4066" y="3438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5" name="Line 1159"/>
              <p:cNvSpPr>
                <a:spLocks noChangeShapeType="1"/>
              </p:cNvSpPr>
              <p:nvPr/>
            </p:nvSpPr>
            <p:spPr bwMode="auto">
              <a:xfrm>
                <a:off x="4086" y="342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6" name="Line 1160"/>
              <p:cNvSpPr>
                <a:spLocks noChangeShapeType="1"/>
              </p:cNvSpPr>
              <p:nvPr/>
            </p:nvSpPr>
            <p:spPr bwMode="auto">
              <a:xfrm flipV="1">
                <a:off x="4034" y="3419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7" name="Line 1161"/>
              <p:cNvSpPr>
                <a:spLocks noChangeShapeType="1"/>
              </p:cNvSpPr>
              <p:nvPr/>
            </p:nvSpPr>
            <p:spPr bwMode="auto">
              <a:xfrm flipV="1">
                <a:off x="4118" y="3429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8" name="Line 1162"/>
              <p:cNvSpPr>
                <a:spLocks noChangeShapeType="1"/>
              </p:cNvSpPr>
              <p:nvPr/>
            </p:nvSpPr>
            <p:spPr bwMode="auto">
              <a:xfrm>
                <a:off x="4141" y="3409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59" name="Line 1163"/>
              <p:cNvSpPr>
                <a:spLocks noChangeShapeType="1"/>
              </p:cNvSpPr>
              <p:nvPr/>
            </p:nvSpPr>
            <p:spPr bwMode="auto">
              <a:xfrm flipV="1">
                <a:off x="4088" y="340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0" name="Line 1164"/>
              <p:cNvSpPr>
                <a:spLocks noChangeShapeType="1"/>
              </p:cNvSpPr>
              <p:nvPr/>
            </p:nvSpPr>
            <p:spPr bwMode="auto">
              <a:xfrm>
                <a:off x="4197" y="3397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1" name="Line 1165"/>
              <p:cNvSpPr>
                <a:spLocks noChangeShapeType="1"/>
              </p:cNvSpPr>
              <p:nvPr/>
            </p:nvSpPr>
            <p:spPr bwMode="auto">
              <a:xfrm flipV="1">
                <a:off x="4141" y="3394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2" name="Line 1166"/>
              <p:cNvSpPr>
                <a:spLocks noChangeShapeType="1"/>
              </p:cNvSpPr>
              <p:nvPr/>
            </p:nvSpPr>
            <p:spPr bwMode="auto">
              <a:xfrm>
                <a:off x="4249" y="338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3" name="Line 1167"/>
              <p:cNvSpPr>
                <a:spLocks noChangeShapeType="1"/>
              </p:cNvSpPr>
              <p:nvPr/>
            </p:nvSpPr>
            <p:spPr bwMode="auto">
              <a:xfrm flipV="1">
                <a:off x="4197" y="3381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4" name="Line 1168"/>
              <p:cNvSpPr>
                <a:spLocks noChangeShapeType="1"/>
              </p:cNvSpPr>
              <p:nvPr/>
            </p:nvSpPr>
            <p:spPr bwMode="auto">
              <a:xfrm flipV="1">
                <a:off x="4282" y="3393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5" name="Line 1169"/>
              <p:cNvSpPr>
                <a:spLocks noChangeShapeType="1"/>
              </p:cNvSpPr>
              <p:nvPr/>
            </p:nvSpPr>
            <p:spPr bwMode="auto">
              <a:xfrm>
                <a:off x="4304" y="337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6" name="Line 1170"/>
              <p:cNvSpPr>
                <a:spLocks noChangeShapeType="1"/>
              </p:cNvSpPr>
              <p:nvPr/>
            </p:nvSpPr>
            <p:spPr bwMode="auto">
              <a:xfrm flipV="1">
                <a:off x="4249" y="337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7" name="AutoShape 1171"/>
              <p:cNvSpPr>
                <a:spLocks noChangeArrowheads="1"/>
              </p:cNvSpPr>
              <p:nvPr/>
            </p:nvSpPr>
            <p:spPr bwMode="auto">
              <a:xfrm>
                <a:off x="4359" y="3361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568" name="Line 1172"/>
              <p:cNvSpPr>
                <a:spLocks noChangeShapeType="1"/>
              </p:cNvSpPr>
              <p:nvPr/>
            </p:nvSpPr>
            <p:spPr bwMode="auto">
              <a:xfrm>
                <a:off x="4359" y="3361"/>
                <a:ext cx="3" cy="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69" name="AutoShape 1173"/>
              <p:cNvSpPr>
                <a:spLocks noChangeArrowheads="1"/>
              </p:cNvSpPr>
              <p:nvPr/>
            </p:nvSpPr>
            <p:spPr bwMode="auto">
              <a:xfrm>
                <a:off x="4304" y="3361"/>
                <a:ext cx="55" cy="13"/>
              </a:xfrm>
              <a:custGeom>
                <a:avLst/>
                <a:gdLst>
                  <a:gd name="T0" fmla="*/ 0 w 55"/>
                  <a:gd name="T1" fmla="*/ 13 h 13"/>
                  <a:gd name="T2" fmla="*/ 55 w 55"/>
                  <a:gd name="T3" fmla="*/ 0 h 13"/>
                  <a:gd name="T4" fmla="*/ 0 w 55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3"/>
                  <a:gd name="T11" fmla="*/ 55 w 55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3">
                    <a:moveTo>
                      <a:pt x="0" y="13"/>
                    </a:moveTo>
                    <a:lnTo>
                      <a:pt x="5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570" name="Line 1174"/>
              <p:cNvSpPr>
                <a:spLocks noChangeShapeType="1"/>
              </p:cNvSpPr>
              <p:nvPr/>
            </p:nvSpPr>
            <p:spPr bwMode="auto">
              <a:xfrm flipV="1">
                <a:off x="4304" y="335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1" name="AutoShape 1175"/>
              <p:cNvSpPr>
                <a:spLocks noChangeArrowheads="1"/>
              </p:cNvSpPr>
              <p:nvPr/>
            </p:nvSpPr>
            <p:spPr bwMode="auto">
              <a:xfrm>
                <a:off x="4359" y="3359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572" name="Line 1176"/>
              <p:cNvSpPr>
                <a:spLocks noChangeShapeType="1"/>
              </p:cNvSpPr>
              <p:nvPr/>
            </p:nvSpPr>
            <p:spPr bwMode="auto">
              <a:xfrm flipV="1">
                <a:off x="4359" y="3356"/>
                <a:ext cx="3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3" name="AutoShape 1177"/>
              <p:cNvSpPr>
                <a:spLocks noChangeArrowheads="1"/>
              </p:cNvSpPr>
              <p:nvPr/>
            </p:nvSpPr>
            <p:spPr bwMode="auto">
              <a:xfrm>
                <a:off x="4448" y="3358"/>
                <a:ext cx="51" cy="11"/>
              </a:xfrm>
              <a:custGeom>
                <a:avLst/>
                <a:gdLst>
                  <a:gd name="T0" fmla="*/ 0 w 51"/>
                  <a:gd name="T1" fmla="*/ 11 h 11"/>
                  <a:gd name="T2" fmla="*/ 51 w 51"/>
                  <a:gd name="T3" fmla="*/ 0 h 11"/>
                  <a:gd name="T4" fmla="*/ 0 w 51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51"/>
                  <a:gd name="T10" fmla="*/ 0 h 11"/>
                  <a:gd name="T11" fmla="*/ 51 w 5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1" h="11">
                    <a:moveTo>
                      <a:pt x="0" y="11"/>
                    </a:moveTo>
                    <a:lnTo>
                      <a:pt x="5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574" name="Line 1178"/>
              <p:cNvSpPr>
                <a:spLocks noChangeShapeType="1"/>
              </p:cNvSpPr>
              <p:nvPr/>
            </p:nvSpPr>
            <p:spPr bwMode="auto">
              <a:xfrm flipV="1">
                <a:off x="4448" y="3355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5" name="Line 1179"/>
              <p:cNvSpPr>
                <a:spLocks noChangeShapeType="1"/>
              </p:cNvSpPr>
              <p:nvPr/>
            </p:nvSpPr>
            <p:spPr bwMode="auto">
              <a:xfrm>
                <a:off x="4468" y="333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6" name="AutoShape 1180"/>
              <p:cNvSpPr>
                <a:spLocks noChangeArrowheads="1"/>
              </p:cNvSpPr>
              <p:nvPr/>
            </p:nvSpPr>
            <p:spPr bwMode="auto">
              <a:xfrm>
                <a:off x="4449" y="3336"/>
                <a:ext cx="18" cy="3"/>
              </a:xfrm>
              <a:custGeom>
                <a:avLst/>
                <a:gdLst>
                  <a:gd name="T0" fmla="*/ 0 w 18"/>
                  <a:gd name="T1" fmla="*/ 3 h 3"/>
                  <a:gd name="T2" fmla="*/ 18 w 18"/>
                  <a:gd name="T3" fmla="*/ 0 h 3"/>
                  <a:gd name="T4" fmla="*/ 0 w 18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3"/>
                  <a:gd name="T11" fmla="*/ 18 w 1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3">
                    <a:moveTo>
                      <a:pt x="0" y="3"/>
                    </a:moveTo>
                    <a:lnTo>
                      <a:pt x="1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577" name="Line 1181"/>
              <p:cNvSpPr>
                <a:spLocks noChangeShapeType="1"/>
              </p:cNvSpPr>
              <p:nvPr/>
            </p:nvSpPr>
            <p:spPr bwMode="auto">
              <a:xfrm flipV="1">
                <a:off x="4449" y="3333"/>
                <a:ext cx="18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8" name="Line 1182"/>
              <p:cNvSpPr>
                <a:spLocks noChangeShapeType="1"/>
              </p:cNvSpPr>
              <p:nvPr/>
            </p:nvSpPr>
            <p:spPr bwMode="auto">
              <a:xfrm flipV="1">
                <a:off x="4499" y="334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79" name="Line 1183"/>
              <p:cNvSpPr>
                <a:spLocks noChangeShapeType="1"/>
              </p:cNvSpPr>
              <p:nvPr/>
            </p:nvSpPr>
            <p:spPr bwMode="auto">
              <a:xfrm>
                <a:off x="4524" y="3323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0" name="Line 1184"/>
              <p:cNvSpPr>
                <a:spLocks noChangeShapeType="1"/>
              </p:cNvSpPr>
              <p:nvPr/>
            </p:nvSpPr>
            <p:spPr bwMode="auto">
              <a:xfrm flipV="1">
                <a:off x="4468" y="3320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1" name="Line 1185"/>
              <p:cNvSpPr>
                <a:spLocks noChangeShapeType="1"/>
              </p:cNvSpPr>
              <p:nvPr/>
            </p:nvSpPr>
            <p:spPr bwMode="auto">
              <a:xfrm>
                <a:off x="4578" y="3312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2" name="Line 1186"/>
              <p:cNvSpPr>
                <a:spLocks noChangeShapeType="1"/>
              </p:cNvSpPr>
              <p:nvPr/>
            </p:nvSpPr>
            <p:spPr bwMode="auto">
              <a:xfrm flipV="1">
                <a:off x="4524" y="330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3" name="Line 1187"/>
              <p:cNvSpPr>
                <a:spLocks noChangeShapeType="1"/>
              </p:cNvSpPr>
              <p:nvPr/>
            </p:nvSpPr>
            <p:spPr bwMode="auto">
              <a:xfrm>
                <a:off x="4632" y="329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4" name="Line 1188"/>
              <p:cNvSpPr>
                <a:spLocks noChangeShapeType="1"/>
              </p:cNvSpPr>
              <p:nvPr/>
            </p:nvSpPr>
            <p:spPr bwMode="auto">
              <a:xfrm flipV="1">
                <a:off x="4578" y="329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5" name="Line 1189"/>
              <p:cNvSpPr>
                <a:spLocks noChangeShapeType="1"/>
              </p:cNvSpPr>
              <p:nvPr/>
            </p:nvSpPr>
            <p:spPr bwMode="auto">
              <a:xfrm flipV="1">
                <a:off x="4718" y="3302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6" name="Line 1190"/>
              <p:cNvSpPr>
                <a:spLocks noChangeShapeType="1"/>
              </p:cNvSpPr>
              <p:nvPr/>
            </p:nvSpPr>
            <p:spPr bwMode="auto">
              <a:xfrm flipV="1">
                <a:off x="4662" y="3303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7" name="Line 1191"/>
              <p:cNvSpPr>
                <a:spLocks noChangeShapeType="1"/>
              </p:cNvSpPr>
              <p:nvPr/>
            </p:nvSpPr>
            <p:spPr bwMode="auto">
              <a:xfrm>
                <a:off x="4632" y="329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8" name="Line 1192"/>
              <p:cNvSpPr>
                <a:spLocks noChangeShapeType="1"/>
              </p:cNvSpPr>
              <p:nvPr/>
            </p:nvSpPr>
            <p:spPr bwMode="auto">
              <a:xfrm>
                <a:off x="4687" y="328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89" name="Line 1193"/>
              <p:cNvSpPr>
                <a:spLocks noChangeShapeType="1"/>
              </p:cNvSpPr>
              <p:nvPr/>
            </p:nvSpPr>
            <p:spPr bwMode="auto">
              <a:xfrm flipV="1">
                <a:off x="4632" y="328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0" name="Line 1194"/>
              <p:cNvSpPr>
                <a:spLocks noChangeShapeType="1"/>
              </p:cNvSpPr>
              <p:nvPr/>
            </p:nvSpPr>
            <p:spPr bwMode="auto">
              <a:xfrm flipV="1">
                <a:off x="4718" y="329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1" name="Line 1195"/>
              <p:cNvSpPr>
                <a:spLocks noChangeShapeType="1"/>
              </p:cNvSpPr>
              <p:nvPr/>
            </p:nvSpPr>
            <p:spPr bwMode="auto">
              <a:xfrm>
                <a:off x="4687" y="328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2" name="Line 1196"/>
              <p:cNvSpPr>
                <a:spLocks noChangeShapeType="1"/>
              </p:cNvSpPr>
              <p:nvPr/>
            </p:nvSpPr>
            <p:spPr bwMode="auto">
              <a:xfrm>
                <a:off x="4739" y="327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3" name="Line 1197"/>
              <p:cNvSpPr>
                <a:spLocks noChangeShapeType="1"/>
              </p:cNvSpPr>
              <p:nvPr/>
            </p:nvSpPr>
            <p:spPr bwMode="auto">
              <a:xfrm flipV="1">
                <a:off x="4687" y="3269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4" name="Line 1198"/>
              <p:cNvSpPr>
                <a:spLocks noChangeShapeType="1"/>
              </p:cNvSpPr>
              <p:nvPr/>
            </p:nvSpPr>
            <p:spPr bwMode="auto">
              <a:xfrm flipV="1">
                <a:off x="4771" y="3279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5" name="Line 1199"/>
              <p:cNvSpPr>
                <a:spLocks noChangeShapeType="1"/>
              </p:cNvSpPr>
              <p:nvPr/>
            </p:nvSpPr>
            <p:spPr bwMode="auto">
              <a:xfrm>
                <a:off x="4795" y="326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6" name="Line 1200"/>
              <p:cNvSpPr>
                <a:spLocks noChangeShapeType="1"/>
              </p:cNvSpPr>
              <p:nvPr/>
            </p:nvSpPr>
            <p:spPr bwMode="auto">
              <a:xfrm flipV="1">
                <a:off x="4739" y="3257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7" name="Line 1201"/>
              <p:cNvSpPr>
                <a:spLocks noChangeShapeType="1"/>
              </p:cNvSpPr>
              <p:nvPr/>
            </p:nvSpPr>
            <p:spPr bwMode="auto">
              <a:xfrm>
                <a:off x="4850" y="3248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8" name="Line 1202"/>
              <p:cNvSpPr>
                <a:spLocks noChangeShapeType="1"/>
              </p:cNvSpPr>
              <p:nvPr/>
            </p:nvSpPr>
            <p:spPr bwMode="auto">
              <a:xfrm flipV="1">
                <a:off x="4795" y="324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99" name="Line 1203"/>
              <p:cNvSpPr>
                <a:spLocks noChangeShapeType="1"/>
              </p:cNvSpPr>
              <p:nvPr/>
            </p:nvSpPr>
            <p:spPr bwMode="auto">
              <a:xfrm>
                <a:off x="4904" y="323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0" name="Line 1204"/>
              <p:cNvSpPr>
                <a:spLocks noChangeShapeType="1"/>
              </p:cNvSpPr>
              <p:nvPr/>
            </p:nvSpPr>
            <p:spPr bwMode="auto">
              <a:xfrm flipV="1">
                <a:off x="4850" y="3234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1" name="Line 1205"/>
              <p:cNvSpPr>
                <a:spLocks noChangeShapeType="1"/>
              </p:cNvSpPr>
              <p:nvPr/>
            </p:nvSpPr>
            <p:spPr bwMode="auto">
              <a:xfrm>
                <a:off x="4904" y="323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02" name="Line 1206"/>
              <p:cNvSpPr>
                <a:spLocks noChangeShapeType="1"/>
              </p:cNvSpPr>
              <p:nvPr/>
            </p:nvSpPr>
            <p:spPr bwMode="auto">
              <a:xfrm flipV="1">
                <a:off x="4904" y="323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39" name="Group 1207"/>
            <p:cNvGrpSpPr>
              <a:grpSpLocks/>
            </p:cNvGrpSpPr>
            <p:nvPr/>
          </p:nvGrpSpPr>
          <p:grpSpPr bwMode="auto">
            <a:xfrm>
              <a:off x="3861" y="3116"/>
              <a:ext cx="1456" cy="345"/>
              <a:chOff x="3861" y="3116"/>
              <a:chExt cx="1456" cy="345"/>
            </a:xfrm>
          </p:grpSpPr>
          <p:sp>
            <p:nvSpPr>
              <p:cNvPr id="82923" name="Line 1208"/>
              <p:cNvSpPr>
                <a:spLocks noChangeShapeType="1"/>
              </p:cNvSpPr>
              <p:nvPr/>
            </p:nvSpPr>
            <p:spPr bwMode="auto">
              <a:xfrm>
                <a:off x="4959" y="3224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4" name="Line 1209"/>
              <p:cNvSpPr>
                <a:spLocks noChangeShapeType="1"/>
              </p:cNvSpPr>
              <p:nvPr/>
            </p:nvSpPr>
            <p:spPr bwMode="auto">
              <a:xfrm flipV="1">
                <a:off x="4904" y="322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5" name="Line 1210"/>
              <p:cNvSpPr>
                <a:spLocks noChangeShapeType="1"/>
              </p:cNvSpPr>
              <p:nvPr/>
            </p:nvSpPr>
            <p:spPr bwMode="auto">
              <a:xfrm flipV="1">
                <a:off x="4989" y="322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6" name="Line 1211"/>
              <p:cNvSpPr>
                <a:spLocks noChangeShapeType="1"/>
              </p:cNvSpPr>
              <p:nvPr/>
            </p:nvSpPr>
            <p:spPr bwMode="auto">
              <a:xfrm flipV="1">
                <a:off x="4989" y="324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7" name="Line 1212"/>
              <p:cNvSpPr>
                <a:spLocks noChangeShapeType="1"/>
              </p:cNvSpPr>
              <p:nvPr/>
            </p:nvSpPr>
            <p:spPr bwMode="auto">
              <a:xfrm>
                <a:off x="4959" y="3224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8" name="Line 1213"/>
              <p:cNvSpPr>
                <a:spLocks noChangeShapeType="1"/>
              </p:cNvSpPr>
              <p:nvPr/>
            </p:nvSpPr>
            <p:spPr bwMode="auto">
              <a:xfrm>
                <a:off x="5014" y="320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9" name="Line 1214"/>
              <p:cNvSpPr>
                <a:spLocks noChangeShapeType="1"/>
              </p:cNvSpPr>
              <p:nvPr/>
            </p:nvSpPr>
            <p:spPr bwMode="auto">
              <a:xfrm flipV="1">
                <a:off x="4959" y="3206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0" name="Line 1215"/>
              <p:cNvSpPr>
                <a:spLocks noChangeShapeType="1"/>
              </p:cNvSpPr>
              <p:nvPr/>
            </p:nvSpPr>
            <p:spPr bwMode="auto">
              <a:xfrm flipV="1">
                <a:off x="5045" y="321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1" name="Line 1216"/>
              <p:cNvSpPr>
                <a:spLocks noChangeShapeType="1"/>
              </p:cNvSpPr>
              <p:nvPr/>
            </p:nvSpPr>
            <p:spPr bwMode="auto">
              <a:xfrm>
                <a:off x="5014" y="320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2" name="Line 1217"/>
              <p:cNvSpPr>
                <a:spLocks noChangeShapeType="1"/>
              </p:cNvSpPr>
              <p:nvPr/>
            </p:nvSpPr>
            <p:spPr bwMode="auto">
              <a:xfrm>
                <a:off x="5068" y="3197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3" name="Line 1218"/>
              <p:cNvSpPr>
                <a:spLocks noChangeShapeType="1"/>
              </p:cNvSpPr>
              <p:nvPr/>
            </p:nvSpPr>
            <p:spPr bwMode="auto">
              <a:xfrm flipV="1">
                <a:off x="5014" y="319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4" name="Line 1219"/>
              <p:cNvSpPr>
                <a:spLocks noChangeShapeType="1"/>
              </p:cNvSpPr>
              <p:nvPr/>
            </p:nvSpPr>
            <p:spPr bwMode="auto">
              <a:xfrm flipV="1">
                <a:off x="5098" y="320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5" name="Line 1220"/>
              <p:cNvSpPr>
                <a:spLocks noChangeShapeType="1"/>
              </p:cNvSpPr>
              <p:nvPr/>
            </p:nvSpPr>
            <p:spPr bwMode="auto">
              <a:xfrm>
                <a:off x="5068" y="319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6" name="Line 1221"/>
              <p:cNvSpPr>
                <a:spLocks noChangeShapeType="1"/>
              </p:cNvSpPr>
              <p:nvPr/>
            </p:nvSpPr>
            <p:spPr bwMode="auto">
              <a:xfrm flipV="1">
                <a:off x="5068" y="319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7" name="Line 1222"/>
              <p:cNvSpPr>
                <a:spLocks noChangeShapeType="1"/>
              </p:cNvSpPr>
              <p:nvPr/>
            </p:nvSpPr>
            <p:spPr bwMode="auto">
              <a:xfrm>
                <a:off x="5122" y="318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8" name="Line 1223"/>
              <p:cNvSpPr>
                <a:spLocks noChangeShapeType="1"/>
              </p:cNvSpPr>
              <p:nvPr/>
            </p:nvSpPr>
            <p:spPr bwMode="auto">
              <a:xfrm flipV="1">
                <a:off x="5068" y="318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39" name="Line 1224"/>
              <p:cNvSpPr>
                <a:spLocks noChangeShapeType="1"/>
              </p:cNvSpPr>
              <p:nvPr/>
            </p:nvSpPr>
            <p:spPr bwMode="auto">
              <a:xfrm flipV="1">
                <a:off x="5154" y="318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40" name="Line 1225"/>
              <p:cNvSpPr>
                <a:spLocks noChangeShapeType="1"/>
              </p:cNvSpPr>
              <p:nvPr/>
            </p:nvSpPr>
            <p:spPr bwMode="auto">
              <a:xfrm flipV="1">
                <a:off x="5154" y="320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41" name="Line 1226"/>
              <p:cNvSpPr>
                <a:spLocks noChangeShapeType="1"/>
              </p:cNvSpPr>
              <p:nvPr/>
            </p:nvSpPr>
            <p:spPr bwMode="auto">
              <a:xfrm>
                <a:off x="5122" y="3181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42" name="Line 1227"/>
              <p:cNvSpPr>
                <a:spLocks noChangeShapeType="1"/>
              </p:cNvSpPr>
              <p:nvPr/>
            </p:nvSpPr>
            <p:spPr bwMode="auto">
              <a:xfrm flipV="1">
                <a:off x="5122" y="317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43" name="Line 1228"/>
              <p:cNvSpPr>
                <a:spLocks noChangeShapeType="1"/>
              </p:cNvSpPr>
              <p:nvPr/>
            </p:nvSpPr>
            <p:spPr bwMode="auto">
              <a:xfrm>
                <a:off x="5176" y="3170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Line 1229"/>
              <p:cNvSpPr>
                <a:spLocks noChangeShapeType="1"/>
              </p:cNvSpPr>
              <p:nvPr/>
            </p:nvSpPr>
            <p:spPr bwMode="auto">
              <a:xfrm flipV="1">
                <a:off x="5122" y="3167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Line 1230"/>
              <p:cNvSpPr>
                <a:spLocks noChangeShapeType="1"/>
              </p:cNvSpPr>
              <p:nvPr/>
            </p:nvSpPr>
            <p:spPr bwMode="auto">
              <a:xfrm flipV="1">
                <a:off x="5209" y="3176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Line 1231"/>
              <p:cNvSpPr>
                <a:spLocks noChangeShapeType="1"/>
              </p:cNvSpPr>
              <p:nvPr/>
            </p:nvSpPr>
            <p:spPr bwMode="auto">
              <a:xfrm>
                <a:off x="5176" y="3168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Line 1232"/>
              <p:cNvSpPr>
                <a:spLocks noChangeShapeType="1"/>
              </p:cNvSpPr>
              <p:nvPr/>
            </p:nvSpPr>
            <p:spPr bwMode="auto">
              <a:xfrm flipV="1">
                <a:off x="5176" y="3165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Line 1233"/>
              <p:cNvSpPr>
                <a:spLocks noChangeShapeType="1"/>
              </p:cNvSpPr>
              <p:nvPr/>
            </p:nvSpPr>
            <p:spPr bwMode="auto">
              <a:xfrm>
                <a:off x="5231" y="3156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Line 1234"/>
              <p:cNvSpPr>
                <a:spLocks noChangeShapeType="1"/>
              </p:cNvSpPr>
              <p:nvPr/>
            </p:nvSpPr>
            <p:spPr bwMode="auto">
              <a:xfrm flipV="1">
                <a:off x="5176" y="315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Line 1235"/>
              <p:cNvSpPr>
                <a:spLocks noChangeShapeType="1"/>
              </p:cNvSpPr>
              <p:nvPr/>
            </p:nvSpPr>
            <p:spPr bwMode="auto">
              <a:xfrm flipV="1">
                <a:off x="5317" y="316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Line 1236"/>
              <p:cNvSpPr>
                <a:spLocks noChangeShapeType="1"/>
              </p:cNvSpPr>
              <p:nvPr/>
            </p:nvSpPr>
            <p:spPr bwMode="auto">
              <a:xfrm flipV="1">
                <a:off x="5261" y="3160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Line 1237"/>
              <p:cNvSpPr>
                <a:spLocks noChangeShapeType="1"/>
              </p:cNvSpPr>
              <p:nvPr/>
            </p:nvSpPr>
            <p:spPr bwMode="auto">
              <a:xfrm>
                <a:off x="5231" y="3155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Line 1238"/>
              <p:cNvSpPr>
                <a:spLocks noChangeShapeType="1"/>
              </p:cNvSpPr>
              <p:nvPr/>
            </p:nvSpPr>
            <p:spPr bwMode="auto">
              <a:xfrm flipV="1">
                <a:off x="5231" y="315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Line 1239"/>
              <p:cNvSpPr>
                <a:spLocks noChangeShapeType="1"/>
              </p:cNvSpPr>
              <p:nvPr/>
            </p:nvSpPr>
            <p:spPr bwMode="auto">
              <a:xfrm>
                <a:off x="5286" y="3143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Line 1240"/>
              <p:cNvSpPr>
                <a:spLocks noChangeShapeType="1"/>
              </p:cNvSpPr>
              <p:nvPr/>
            </p:nvSpPr>
            <p:spPr bwMode="auto">
              <a:xfrm flipV="1">
                <a:off x="5231" y="313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Line 1241"/>
              <p:cNvSpPr>
                <a:spLocks noChangeShapeType="1"/>
              </p:cNvSpPr>
              <p:nvPr/>
            </p:nvSpPr>
            <p:spPr bwMode="auto">
              <a:xfrm>
                <a:off x="3891" y="3441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Line 1242"/>
              <p:cNvSpPr>
                <a:spLocks noChangeShapeType="1"/>
              </p:cNvSpPr>
              <p:nvPr/>
            </p:nvSpPr>
            <p:spPr bwMode="auto">
              <a:xfrm>
                <a:off x="3891" y="3436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Line 1243"/>
              <p:cNvSpPr>
                <a:spLocks noChangeShapeType="1"/>
              </p:cNvSpPr>
              <p:nvPr/>
            </p:nvSpPr>
            <p:spPr bwMode="auto">
              <a:xfrm flipV="1">
                <a:off x="3891" y="3432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Line 1244"/>
              <p:cNvSpPr>
                <a:spLocks noChangeShapeType="1"/>
              </p:cNvSpPr>
              <p:nvPr/>
            </p:nvSpPr>
            <p:spPr bwMode="auto">
              <a:xfrm>
                <a:off x="3947" y="3425"/>
                <a:ext cx="29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Line 1245"/>
              <p:cNvSpPr>
                <a:spLocks noChangeShapeType="1"/>
              </p:cNvSpPr>
              <p:nvPr/>
            </p:nvSpPr>
            <p:spPr bwMode="auto">
              <a:xfrm flipV="1">
                <a:off x="3891" y="3421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Line 1246"/>
              <p:cNvSpPr>
                <a:spLocks noChangeShapeType="1"/>
              </p:cNvSpPr>
              <p:nvPr/>
            </p:nvSpPr>
            <p:spPr bwMode="auto">
              <a:xfrm>
                <a:off x="3947" y="3423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Line 1247"/>
              <p:cNvSpPr>
                <a:spLocks noChangeShapeType="1"/>
              </p:cNvSpPr>
              <p:nvPr/>
            </p:nvSpPr>
            <p:spPr bwMode="auto">
              <a:xfrm flipV="1">
                <a:off x="3947" y="341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Line 1248"/>
              <p:cNvSpPr>
                <a:spLocks noChangeShapeType="1"/>
              </p:cNvSpPr>
              <p:nvPr/>
            </p:nvSpPr>
            <p:spPr bwMode="auto">
              <a:xfrm>
                <a:off x="4000" y="3412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Line 1249"/>
              <p:cNvSpPr>
                <a:spLocks noChangeShapeType="1"/>
              </p:cNvSpPr>
              <p:nvPr/>
            </p:nvSpPr>
            <p:spPr bwMode="auto">
              <a:xfrm flipV="1">
                <a:off x="3947" y="3408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Line 1250"/>
              <p:cNvSpPr>
                <a:spLocks noChangeShapeType="1"/>
              </p:cNvSpPr>
              <p:nvPr/>
            </p:nvSpPr>
            <p:spPr bwMode="auto">
              <a:xfrm>
                <a:off x="4056" y="3398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Line 1251"/>
              <p:cNvSpPr>
                <a:spLocks noChangeShapeType="1"/>
              </p:cNvSpPr>
              <p:nvPr/>
            </p:nvSpPr>
            <p:spPr bwMode="auto">
              <a:xfrm flipV="1">
                <a:off x="4002" y="3394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Line 1252"/>
              <p:cNvSpPr>
                <a:spLocks noChangeShapeType="1"/>
              </p:cNvSpPr>
              <p:nvPr/>
            </p:nvSpPr>
            <p:spPr bwMode="auto">
              <a:xfrm flipV="1">
                <a:off x="4088" y="3405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Line 1253"/>
              <p:cNvSpPr>
                <a:spLocks noChangeShapeType="1"/>
              </p:cNvSpPr>
              <p:nvPr/>
            </p:nvSpPr>
            <p:spPr bwMode="auto">
              <a:xfrm>
                <a:off x="4109" y="338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Line 1254"/>
              <p:cNvSpPr>
                <a:spLocks noChangeShapeType="1"/>
              </p:cNvSpPr>
              <p:nvPr/>
            </p:nvSpPr>
            <p:spPr bwMode="auto">
              <a:xfrm flipV="1">
                <a:off x="4056" y="3384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Line 1255"/>
              <p:cNvSpPr>
                <a:spLocks noChangeShapeType="1"/>
              </p:cNvSpPr>
              <p:nvPr/>
            </p:nvSpPr>
            <p:spPr bwMode="auto">
              <a:xfrm flipV="1">
                <a:off x="4143" y="339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Line 1256"/>
              <p:cNvSpPr>
                <a:spLocks noChangeShapeType="1"/>
              </p:cNvSpPr>
              <p:nvPr/>
            </p:nvSpPr>
            <p:spPr bwMode="auto">
              <a:xfrm>
                <a:off x="4163" y="3375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Line 1257"/>
              <p:cNvSpPr>
                <a:spLocks noChangeShapeType="1"/>
              </p:cNvSpPr>
              <p:nvPr/>
            </p:nvSpPr>
            <p:spPr bwMode="auto">
              <a:xfrm flipV="1">
                <a:off x="4109" y="337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Line 1258"/>
              <p:cNvSpPr>
                <a:spLocks noChangeShapeType="1"/>
              </p:cNvSpPr>
              <p:nvPr/>
            </p:nvSpPr>
            <p:spPr bwMode="auto">
              <a:xfrm flipV="1">
                <a:off x="4198" y="3381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Line 1259"/>
              <p:cNvSpPr>
                <a:spLocks noChangeShapeType="1"/>
              </p:cNvSpPr>
              <p:nvPr/>
            </p:nvSpPr>
            <p:spPr bwMode="auto">
              <a:xfrm>
                <a:off x="4218" y="336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Line 1260"/>
              <p:cNvSpPr>
                <a:spLocks noChangeShapeType="1"/>
              </p:cNvSpPr>
              <p:nvPr/>
            </p:nvSpPr>
            <p:spPr bwMode="auto">
              <a:xfrm flipV="1">
                <a:off x="4165" y="3359"/>
                <a:ext cx="5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Line 1261"/>
              <p:cNvSpPr>
                <a:spLocks noChangeShapeType="1"/>
              </p:cNvSpPr>
              <p:nvPr/>
            </p:nvSpPr>
            <p:spPr bwMode="auto">
              <a:xfrm>
                <a:off x="4274" y="3350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Line 1262"/>
              <p:cNvSpPr>
                <a:spLocks noChangeShapeType="1"/>
              </p:cNvSpPr>
              <p:nvPr/>
            </p:nvSpPr>
            <p:spPr bwMode="auto">
              <a:xfrm flipV="1">
                <a:off x="4220" y="3347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AutoShape 1263"/>
              <p:cNvSpPr>
                <a:spLocks noChangeArrowheads="1"/>
              </p:cNvSpPr>
              <p:nvPr/>
            </p:nvSpPr>
            <p:spPr bwMode="auto">
              <a:xfrm>
                <a:off x="4327" y="3339"/>
                <a:ext cx="31" cy="22"/>
              </a:xfrm>
              <a:custGeom>
                <a:avLst/>
                <a:gdLst>
                  <a:gd name="T0" fmla="*/ 0 w 31"/>
                  <a:gd name="T1" fmla="*/ 0 h 22"/>
                  <a:gd name="T2" fmla="*/ 31 w 31"/>
                  <a:gd name="T3" fmla="*/ 22 h 22"/>
                  <a:gd name="T4" fmla="*/ 0 w 31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2"/>
                  <a:gd name="T11" fmla="*/ 31 w 31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2">
                    <a:moveTo>
                      <a:pt x="0" y="0"/>
                    </a:moveTo>
                    <a:lnTo>
                      <a:pt x="31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259" name="Line 1264"/>
              <p:cNvSpPr>
                <a:spLocks noChangeShapeType="1"/>
              </p:cNvSpPr>
              <p:nvPr/>
            </p:nvSpPr>
            <p:spPr bwMode="auto">
              <a:xfrm>
                <a:off x="4327" y="333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Line 1265"/>
              <p:cNvSpPr>
                <a:spLocks noChangeShapeType="1"/>
              </p:cNvSpPr>
              <p:nvPr/>
            </p:nvSpPr>
            <p:spPr bwMode="auto">
              <a:xfrm flipV="1">
                <a:off x="4274" y="3336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AutoShape 1266"/>
              <p:cNvSpPr>
                <a:spLocks noChangeArrowheads="1"/>
              </p:cNvSpPr>
              <p:nvPr/>
            </p:nvSpPr>
            <p:spPr bwMode="auto">
              <a:xfrm>
                <a:off x="4327" y="3339"/>
                <a:ext cx="31" cy="20"/>
              </a:xfrm>
              <a:custGeom>
                <a:avLst/>
                <a:gdLst>
                  <a:gd name="T0" fmla="*/ 0 w 31"/>
                  <a:gd name="T1" fmla="*/ 0 h 20"/>
                  <a:gd name="T2" fmla="*/ 31 w 31"/>
                  <a:gd name="T3" fmla="*/ 20 h 20"/>
                  <a:gd name="T4" fmla="*/ 0 w 31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0"/>
                  <a:gd name="T11" fmla="*/ 31 w 31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0">
                    <a:moveTo>
                      <a:pt x="0" y="0"/>
                    </a:moveTo>
                    <a:lnTo>
                      <a:pt x="31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262" name="Line 1267"/>
              <p:cNvSpPr>
                <a:spLocks noChangeShapeType="1"/>
              </p:cNvSpPr>
              <p:nvPr/>
            </p:nvSpPr>
            <p:spPr bwMode="auto">
              <a:xfrm>
                <a:off x="4327" y="3339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AutoShape 1268"/>
              <p:cNvSpPr>
                <a:spLocks noChangeArrowheads="1"/>
              </p:cNvSpPr>
              <p:nvPr/>
            </p:nvSpPr>
            <p:spPr bwMode="auto">
              <a:xfrm>
                <a:off x="4327" y="3332"/>
                <a:ext cx="35" cy="7"/>
              </a:xfrm>
              <a:custGeom>
                <a:avLst/>
                <a:gdLst>
                  <a:gd name="T0" fmla="*/ 0 w 35"/>
                  <a:gd name="T1" fmla="*/ 7 h 7"/>
                  <a:gd name="T2" fmla="*/ 35 w 35"/>
                  <a:gd name="T3" fmla="*/ 0 h 7"/>
                  <a:gd name="T4" fmla="*/ 0 w 35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7"/>
                  <a:gd name="T11" fmla="*/ 35 w 35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7">
                    <a:moveTo>
                      <a:pt x="0" y="7"/>
                    </a:moveTo>
                    <a:lnTo>
                      <a:pt x="3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264" name="Line 1269"/>
              <p:cNvSpPr>
                <a:spLocks noChangeShapeType="1"/>
              </p:cNvSpPr>
              <p:nvPr/>
            </p:nvSpPr>
            <p:spPr bwMode="auto">
              <a:xfrm flipV="1">
                <a:off x="4327" y="3329"/>
                <a:ext cx="35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AutoShape 1270"/>
              <p:cNvSpPr>
                <a:spLocks noChangeArrowheads="1"/>
              </p:cNvSpPr>
              <p:nvPr/>
            </p:nvSpPr>
            <p:spPr bwMode="auto">
              <a:xfrm>
                <a:off x="4449" y="3322"/>
                <a:ext cx="18" cy="15"/>
              </a:xfrm>
              <a:custGeom>
                <a:avLst/>
                <a:gdLst>
                  <a:gd name="T0" fmla="*/ 0 w 18"/>
                  <a:gd name="T1" fmla="*/ 0 h 15"/>
                  <a:gd name="T2" fmla="*/ 18 w 18"/>
                  <a:gd name="T3" fmla="*/ 15 h 15"/>
                  <a:gd name="T4" fmla="*/ 0 w 18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5"/>
                  <a:gd name="T11" fmla="*/ 18 w 18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5">
                    <a:moveTo>
                      <a:pt x="0" y="0"/>
                    </a:moveTo>
                    <a:lnTo>
                      <a:pt x="18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266" name="Line 1271"/>
              <p:cNvSpPr>
                <a:spLocks noChangeShapeType="1"/>
              </p:cNvSpPr>
              <p:nvPr/>
            </p:nvSpPr>
            <p:spPr bwMode="auto">
              <a:xfrm>
                <a:off x="4449" y="3322"/>
                <a:ext cx="18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Line 1272"/>
              <p:cNvSpPr>
                <a:spLocks noChangeShapeType="1"/>
              </p:cNvSpPr>
              <p:nvPr/>
            </p:nvSpPr>
            <p:spPr bwMode="auto">
              <a:xfrm>
                <a:off x="4490" y="3302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AutoShape 1273"/>
              <p:cNvSpPr>
                <a:spLocks noChangeArrowheads="1"/>
              </p:cNvSpPr>
              <p:nvPr/>
            </p:nvSpPr>
            <p:spPr bwMode="auto">
              <a:xfrm>
                <a:off x="4449" y="3302"/>
                <a:ext cx="40" cy="10"/>
              </a:xfrm>
              <a:custGeom>
                <a:avLst/>
                <a:gdLst>
                  <a:gd name="T0" fmla="*/ 0 w 40"/>
                  <a:gd name="T1" fmla="*/ 10 h 10"/>
                  <a:gd name="T2" fmla="*/ 40 w 40"/>
                  <a:gd name="T3" fmla="*/ 0 h 10"/>
                  <a:gd name="T4" fmla="*/ 0 w 40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10"/>
                  <a:gd name="T11" fmla="*/ 40 w 40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10">
                    <a:moveTo>
                      <a:pt x="0" y="10"/>
                    </a:moveTo>
                    <a:lnTo>
                      <a:pt x="4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269" name="Line 1274"/>
              <p:cNvSpPr>
                <a:spLocks noChangeShapeType="1"/>
              </p:cNvSpPr>
              <p:nvPr/>
            </p:nvSpPr>
            <p:spPr bwMode="auto">
              <a:xfrm flipV="1">
                <a:off x="4449" y="3298"/>
                <a:ext cx="40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Line 1275"/>
              <p:cNvSpPr>
                <a:spLocks noChangeShapeType="1"/>
              </p:cNvSpPr>
              <p:nvPr/>
            </p:nvSpPr>
            <p:spPr bwMode="auto">
              <a:xfrm flipV="1">
                <a:off x="4578" y="330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Line 1276"/>
              <p:cNvSpPr>
                <a:spLocks noChangeShapeType="1"/>
              </p:cNvSpPr>
              <p:nvPr/>
            </p:nvSpPr>
            <p:spPr bwMode="auto">
              <a:xfrm flipV="1">
                <a:off x="4524" y="3307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Line 1277"/>
              <p:cNvSpPr>
                <a:spLocks noChangeShapeType="1"/>
              </p:cNvSpPr>
              <p:nvPr/>
            </p:nvSpPr>
            <p:spPr bwMode="auto">
              <a:xfrm flipV="1">
                <a:off x="4524" y="331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Line 1278"/>
              <p:cNvSpPr>
                <a:spLocks noChangeShapeType="1"/>
              </p:cNvSpPr>
              <p:nvPr/>
            </p:nvSpPr>
            <p:spPr bwMode="auto">
              <a:xfrm>
                <a:off x="4490" y="3302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Line 1279"/>
              <p:cNvSpPr>
                <a:spLocks noChangeShapeType="1"/>
              </p:cNvSpPr>
              <p:nvPr/>
            </p:nvSpPr>
            <p:spPr bwMode="auto">
              <a:xfrm>
                <a:off x="4546" y="3288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Line 1280"/>
              <p:cNvSpPr>
                <a:spLocks noChangeShapeType="1"/>
              </p:cNvSpPr>
              <p:nvPr/>
            </p:nvSpPr>
            <p:spPr bwMode="auto">
              <a:xfrm flipV="1">
                <a:off x="4490" y="3284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Line 1281"/>
              <p:cNvSpPr>
                <a:spLocks noChangeShapeType="1"/>
              </p:cNvSpPr>
              <p:nvPr/>
            </p:nvSpPr>
            <p:spPr bwMode="auto">
              <a:xfrm flipV="1">
                <a:off x="4578" y="329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Line 1282"/>
              <p:cNvSpPr>
                <a:spLocks noChangeShapeType="1"/>
              </p:cNvSpPr>
              <p:nvPr/>
            </p:nvSpPr>
            <p:spPr bwMode="auto">
              <a:xfrm>
                <a:off x="4600" y="3276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Line 1283"/>
              <p:cNvSpPr>
                <a:spLocks noChangeShapeType="1"/>
              </p:cNvSpPr>
              <p:nvPr/>
            </p:nvSpPr>
            <p:spPr bwMode="auto">
              <a:xfrm flipV="1">
                <a:off x="4546" y="327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Line 1284"/>
              <p:cNvSpPr>
                <a:spLocks noChangeShapeType="1"/>
              </p:cNvSpPr>
              <p:nvPr/>
            </p:nvSpPr>
            <p:spPr bwMode="auto">
              <a:xfrm flipV="1">
                <a:off x="4632" y="3283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Line 1285"/>
              <p:cNvSpPr>
                <a:spLocks noChangeShapeType="1"/>
              </p:cNvSpPr>
              <p:nvPr/>
            </p:nvSpPr>
            <p:spPr bwMode="auto">
              <a:xfrm>
                <a:off x="4600" y="3276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Line 1286"/>
              <p:cNvSpPr>
                <a:spLocks noChangeShapeType="1"/>
              </p:cNvSpPr>
              <p:nvPr/>
            </p:nvSpPr>
            <p:spPr bwMode="auto">
              <a:xfrm>
                <a:off x="4654" y="3264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Line 1287"/>
              <p:cNvSpPr>
                <a:spLocks noChangeShapeType="1"/>
              </p:cNvSpPr>
              <p:nvPr/>
            </p:nvSpPr>
            <p:spPr bwMode="auto">
              <a:xfrm flipV="1">
                <a:off x="4600" y="3260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Line 1288"/>
              <p:cNvSpPr>
                <a:spLocks noChangeShapeType="1"/>
              </p:cNvSpPr>
              <p:nvPr/>
            </p:nvSpPr>
            <p:spPr bwMode="auto">
              <a:xfrm>
                <a:off x="4709" y="3253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Line 1289"/>
              <p:cNvSpPr>
                <a:spLocks noChangeShapeType="1"/>
              </p:cNvSpPr>
              <p:nvPr/>
            </p:nvSpPr>
            <p:spPr bwMode="auto">
              <a:xfrm flipV="1">
                <a:off x="4654" y="3250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Line 1290"/>
              <p:cNvSpPr>
                <a:spLocks noChangeShapeType="1"/>
              </p:cNvSpPr>
              <p:nvPr/>
            </p:nvSpPr>
            <p:spPr bwMode="auto">
              <a:xfrm flipV="1">
                <a:off x="4741" y="325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Line 1291"/>
              <p:cNvSpPr>
                <a:spLocks noChangeShapeType="1"/>
              </p:cNvSpPr>
              <p:nvPr/>
            </p:nvSpPr>
            <p:spPr bwMode="auto">
              <a:xfrm>
                <a:off x="4764" y="3238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Line 1292"/>
              <p:cNvSpPr>
                <a:spLocks noChangeShapeType="1"/>
              </p:cNvSpPr>
              <p:nvPr/>
            </p:nvSpPr>
            <p:spPr bwMode="auto">
              <a:xfrm flipV="1">
                <a:off x="4709" y="3235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Line 1293"/>
              <p:cNvSpPr>
                <a:spLocks noChangeShapeType="1"/>
              </p:cNvSpPr>
              <p:nvPr/>
            </p:nvSpPr>
            <p:spPr bwMode="auto">
              <a:xfrm flipV="1">
                <a:off x="4796" y="3244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Line 1294"/>
              <p:cNvSpPr>
                <a:spLocks noChangeShapeType="1"/>
              </p:cNvSpPr>
              <p:nvPr/>
            </p:nvSpPr>
            <p:spPr bwMode="auto">
              <a:xfrm>
                <a:off x="4818" y="322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Line 1295"/>
              <p:cNvSpPr>
                <a:spLocks noChangeShapeType="1"/>
              </p:cNvSpPr>
              <p:nvPr/>
            </p:nvSpPr>
            <p:spPr bwMode="auto">
              <a:xfrm flipV="1">
                <a:off x="4764" y="322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Line 1296"/>
              <p:cNvSpPr>
                <a:spLocks noChangeShapeType="1"/>
              </p:cNvSpPr>
              <p:nvPr/>
            </p:nvSpPr>
            <p:spPr bwMode="auto">
              <a:xfrm flipV="1">
                <a:off x="4850" y="3232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Line 1297"/>
              <p:cNvSpPr>
                <a:spLocks noChangeShapeType="1"/>
              </p:cNvSpPr>
              <p:nvPr/>
            </p:nvSpPr>
            <p:spPr bwMode="auto">
              <a:xfrm>
                <a:off x="4818" y="322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Line 1298"/>
              <p:cNvSpPr>
                <a:spLocks noChangeShapeType="1"/>
              </p:cNvSpPr>
              <p:nvPr/>
            </p:nvSpPr>
            <p:spPr bwMode="auto">
              <a:xfrm>
                <a:off x="4873" y="321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Line 1299"/>
              <p:cNvSpPr>
                <a:spLocks noChangeShapeType="1"/>
              </p:cNvSpPr>
              <p:nvPr/>
            </p:nvSpPr>
            <p:spPr bwMode="auto">
              <a:xfrm flipV="1">
                <a:off x="4818" y="3212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Line 1300"/>
              <p:cNvSpPr>
                <a:spLocks noChangeShapeType="1"/>
              </p:cNvSpPr>
              <p:nvPr/>
            </p:nvSpPr>
            <p:spPr bwMode="auto">
              <a:xfrm flipV="1">
                <a:off x="4904" y="322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Line 1301"/>
              <p:cNvSpPr>
                <a:spLocks noChangeShapeType="1"/>
              </p:cNvSpPr>
              <p:nvPr/>
            </p:nvSpPr>
            <p:spPr bwMode="auto">
              <a:xfrm>
                <a:off x="4873" y="321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Line 1302"/>
              <p:cNvSpPr>
                <a:spLocks noChangeShapeType="1"/>
              </p:cNvSpPr>
              <p:nvPr/>
            </p:nvSpPr>
            <p:spPr bwMode="auto">
              <a:xfrm flipV="1">
                <a:off x="4873" y="3209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Line 1303"/>
              <p:cNvSpPr>
                <a:spLocks noChangeShapeType="1"/>
              </p:cNvSpPr>
              <p:nvPr/>
            </p:nvSpPr>
            <p:spPr bwMode="auto">
              <a:xfrm>
                <a:off x="4928" y="3200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Line 1304"/>
              <p:cNvSpPr>
                <a:spLocks noChangeShapeType="1"/>
              </p:cNvSpPr>
              <p:nvPr/>
            </p:nvSpPr>
            <p:spPr bwMode="auto">
              <a:xfrm flipV="1">
                <a:off x="4873" y="319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Line 1305"/>
              <p:cNvSpPr>
                <a:spLocks noChangeShapeType="1"/>
              </p:cNvSpPr>
              <p:nvPr/>
            </p:nvSpPr>
            <p:spPr bwMode="auto">
              <a:xfrm flipV="1">
                <a:off x="4959" y="3206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Line 1306"/>
              <p:cNvSpPr>
                <a:spLocks noChangeShapeType="1"/>
              </p:cNvSpPr>
              <p:nvPr/>
            </p:nvSpPr>
            <p:spPr bwMode="auto">
              <a:xfrm>
                <a:off x="4928" y="3200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Line 1307"/>
              <p:cNvSpPr>
                <a:spLocks noChangeShapeType="1"/>
              </p:cNvSpPr>
              <p:nvPr/>
            </p:nvSpPr>
            <p:spPr bwMode="auto">
              <a:xfrm>
                <a:off x="4981" y="3189"/>
                <a:ext cx="3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Line 1308"/>
              <p:cNvSpPr>
                <a:spLocks noChangeShapeType="1"/>
              </p:cNvSpPr>
              <p:nvPr/>
            </p:nvSpPr>
            <p:spPr bwMode="auto">
              <a:xfrm flipV="1">
                <a:off x="4928" y="3186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Line 1309"/>
              <p:cNvSpPr>
                <a:spLocks noChangeShapeType="1"/>
              </p:cNvSpPr>
              <p:nvPr/>
            </p:nvSpPr>
            <p:spPr bwMode="auto">
              <a:xfrm>
                <a:off x="5036" y="3175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Line 1310"/>
              <p:cNvSpPr>
                <a:spLocks noChangeShapeType="1"/>
              </p:cNvSpPr>
              <p:nvPr/>
            </p:nvSpPr>
            <p:spPr bwMode="auto">
              <a:xfrm flipV="1">
                <a:off x="4981" y="3171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Line 1311"/>
              <p:cNvSpPr>
                <a:spLocks noChangeShapeType="1"/>
              </p:cNvSpPr>
              <p:nvPr/>
            </p:nvSpPr>
            <p:spPr bwMode="auto">
              <a:xfrm flipV="1">
                <a:off x="5068" y="318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Line 1312"/>
              <p:cNvSpPr>
                <a:spLocks noChangeShapeType="1"/>
              </p:cNvSpPr>
              <p:nvPr/>
            </p:nvSpPr>
            <p:spPr bwMode="auto">
              <a:xfrm>
                <a:off x="5036" y="317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Line 1313"/>
              <p:cNvSpPr>
                <a:spLocks noChangeShapeType="1"/>
              </p:cNvSpPr>
              <p:nvPr/>
            </p:nvSpPr>
            <p:spPr bwMode="auto">
              <a:xfrm>
                <a:off x="5091" y="316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Line 1314"/>
              <p:cNvSpPr>
                <a:spLocks noChangeShapeType="1"/>
              </p:cNvSpPr>
              <p:nvPr/>
            </p:nvSpPr>
            <p:spPr bwMode="auto">
              <a:xfrm flipV="1">
                <a:off x="5036" y="315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Line 1315"/>
              <p:cNvSpPr>
                <a:spLocks noChangeShapeType="1"/>
              </p:cNvSpPr>
              <p:nvPr/>
            </p:nvSpPr>
            <p:spPr bwMode="auto">
              <a:xfrm>
                <a:off x="5091" y="316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Line 1316"/>
              <p:cNvSpPr>
                <a:spLocks noChangeShapeType="1"/>
              </p:cNvSpPr>
              <p:nvPr/>
            </p:nvSpPr>
            <p:spPr bwMode="auto">
              <a:xfrm>
                <a:off x="5145" y="315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Line 1317"/>
              <p:cNvSpPr>
                <a:spLocks noChangeShapeType="1"/>
              </p:cNvSpPr>
              <p:nvPr/>
            </p:nvSpPr>
            <p:spPr bwMode="auto">
              <a:xfrm flipV="1">
                <a:off x="5091" y="314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Line 1318"/>
              <p:cNvSpPr>
                <a:spLocks noChangeShapeType="1"/>
              </p:cNvSpPr>
              <p:nvPr/>
            </p:nvSpPr>
            <p:spPr bwMode="auto">
              <a:xfrm flipV="1">
                <a:off x="5176" y="315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Line 1319"/>
              <p:cNvSpPr>
                <a:spLocks noChangeShapeType="1"/>
              </p:cNvSpPr>
              <p:nvPr/>
            </p:nvSpPr>
            <p:spPr bwMode="auto">
              <a:xfrm>
                <a:off x="5145" y="3148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Line 1320"/>
              <p:cNvSpPr>
                <a:spLocks noChangeShapeType="1"/>
              </p:cNvSpPr>
              <p:nvPr/>
            </p:nvSpPr>
            <p:spPr bwMode="auto">
              <a:xfrm flipV="1">
                <a:off x="5145" y="314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Line 1321"/>
              <p:cNvSpPr>
                <a:spLocks noChangeShapeType="1"/>
              </p:cNvSpPr>
              <p:nvPr/>
            </p:nvSpPr>
            <p:spPr bwMode="auto">
              <a:xfrm>
                <a:off x="5200" y="3134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Line 1322"/>
              <p:cNvSpPr>
                <a:spLocks noChangeShapeType="1"/>
              </p:cNvSpPr>
              <p:nvPr/>
            </p:nvSpPr>
            <p:spPr bwMode="auto">
              <a:xfrm flipV="1">
                <a:off x="5145" y="313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Line 1323"/>
              <p:cNvSpPr>
                <a:spLocks noChangeShapeType="1"/>
              </p:cNvSpPr>
              <p:nvPr/>
            </p:nvSpPr>
            <p:spPr bwMode="auto">
              <a:xfrm flipV="1">
                <a:off x="5286" y="313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Line 1324"/>
              <p:cNvSpPr>
                <a:spLocks noChangeShapeType="1"/>
              </p:cNvSpPr>
              <p:nvPr/>
            </p:nvSpPr>
            <p:spPr bwMode="auto">
              <a:xfrm flipV="1">
                <a:off x="5231" y="313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Line 1325"/>
              <p:cNvSpPr>
                <a:spLocks noChangeShapeType="1"/>
              </p:cNvSpPr>
              <p:nvPr/>
            </p:nvSpPr>
            <p:spPr bwMode="auto">
              <a:xfrm flipV="1">
                <a:off x="5231" y="314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Line 1326"/>
              <p:cNvSpPr>
                <a:spLocks noChangeShapeType="1"/>
              </p:cNvSpPr>
              <p:nvPr/>
            </p:nvSpPr>
            <p:spPr bwMode="auto">
              <a:xfrm>
                <a:off x="5200" y="3132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Line 1327"/>
              <p:cNvSpPr>
                <a:spLocks noChangeShapeType="1"/>
              </p:cNvSpPr>
              <p:nvPr/>
            </p:nvSpPr>
            <p:spPr bwMode="auto">
              <a:xfrm flipV="1">
                <a:off x="5200" y="312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Line 1328"/>
              <p:cNvSpPr>
                <a:spLocks noChangeShapeType="1"/>
              </p:cNvSpPr>
              <p:nvPr/>
            </p:nvSpPr>
            <p:spPr bwMode="auto">
              <a:xfrm>
                <a:off x="5256" y="3118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Line 1329"/>
              <p:cNvSpPr>
                <a:spLocks noChangeShapeType="1"/>
              </p:cNvSpPr>
              <p:nvPr/>
            </p:nvSpPr>
            <p:spPr bwMode="auto">
              <a:xfrm flipV="1">
                <a:off x="5200" y="3115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Line 1330"/>
              <p:cNvSpPr>
                <a:spLocks noChangeShapeType="1"/>
              </p:cNvSpPr>
              <p:nvPr/>
            </p:nvSpPr>
            <p:spPr bwMode="auto">
              <a:xfrm flipV="1">
                <a:off x="3891" y="3419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Line 1331"/>
              <p:cNvSpPr>
                <a:spLocks noChangeShapeType="1"/>
              </p:cNvSpPr>
              <p:nvPr/>
            </p:nvSpPr>
            <p:spPr bwMode="auto">
              <a:xfrm flipV="1">
                <a:off x="3891" y="343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Line 1332"/>
              <p:cNvSpPr>
                <a:spLocks noChangeShapeType="1"/>
              </p:cNvSpPr>
              <p:nvPr/>
            </p:nvSpPr>
            <p:spPr bwMode="auto">
              <a:xfrm>
                <a:off x="3861" y="3417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Line 1333"/>
              <p:cNvSpPr>
                <a:spLocks noChangeShapeType="1"/>
              </p:cNvSpPr>
              <p:nvPr/>
            </p:nvSpPr>
            <p:spPr bwMode="auto">
              <a:xfrm>
                <a:off x="3861" y="3414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Line 1334"/>
              <p:cNvSpPr>
                <a:spLocks noChangeShapeType="1"/>
              </p:cNvSpPr>
              <p:nvPr/>
            </p:nvSpPr>
            <p:spPr bwMode="auto">
              <a:xfrm flipV="1">
                <a:off x="3861" y="341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Line 1335"/>
              <p:cNvSpPr>
                <a:spLocks noChangeShapeType="1"/>
              </p:cNvSpPr>
              <p:nvPr/>
            </p:nvSpPr>
            <p:spPr bwMode="auto">
              <a:xfrm>
                <a:off x="3913" y="3400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Line 1336"/>
              <p:cNvSpPr>
                <a:spLocks noChangeShapeType="1"/>
              </p:cNvSpPr>
              <p:nvPr/>
            </p:nvSpPr>
            <p:spPr bwMode="auto">
              <a:xfrm flipV="1">
                <a:off x="3861" y="3396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Line 1337"/>
              <p:cNvSpPr>
                <a:spLocks noChangeShapeType="1"/>
              </p:cNvSpPr>
              <p:nvPr/>
            </p:nvSpPr>
            <p:spPr bwMode="auto">
              <a:xfrm>
                <a:off x="3968" y="3388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Line 1338"/>
              <p:cNvSpPr>
                <a:spLocks noChangeShapeType="1"/>
              </p:cNvSpPr>
              <p:nvPr/>
            </p:nvSpPr>
            <p:spPr bwMode="auto">
              <a:xfrm flipV="1">
                <a:off x="3916" y="3385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Line 1339"/>
              <p:cNvSpPr>
                <a:spLocks noChangeShapeType="1"/>
              </p:cNvSpPr>
              <p:nvPr/>
            </p:nvSpPr>
            <p:spPr bwMode="auto">
              <a:xfrm flipV="1">
                <a:off x="4003" y="3394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Line 1340"/>
              <p:cNvSpPr>
                <a:spLocks noChangeShapeType="1"/>
              </p:cNvSpPr>
              <p:nvPr/>
            </p:nvSpPr>
            <p:spPr bwMode="auto">
              <a:xfrm>
                <a:off x="4024" y="3377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Line 1341"/>
              <p:cNvSpPr>
                <a:spLocks noChangeShapeType="1"/>
              </p:cNvSpPr>
              <p:nvPr/>
            </p:nvSpPr>
            <p:spPr bwMode="auto">
              <a:xfrm flipV="1">
                <a:off x="3968" y="337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Line 1342"/>
              <p:cNvSpPr>
                <a:spLocks noChangeShapeType="1"/>
              </p:cNvSpPr>
              <p:nvPr/>
            </p:nvSpPr>
            <p:spPr bwMode="auto">
              <a:xfrm>
                <a:off x="4077" y="3366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Line 1343"/>
              <p:cNvSpPr>
                <a:spLocks noChangeShapeType="1"/>
              </p:cNvSpPr>
              <p:nvPr/>
            </p:nvSpPr>
            <p:spPr bwMode="auto">
              <a:xfrm flipV="1">
                <a:off x="4024" y="3363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Line 1344"/>
              <p:cNvSpPr>
                <a:spLocks noChangeShapeType="1"/>
              </p:cNvSpPr>
              <p:nvPr/>
            </p:nvSpPr>
            <p:spPr bwMode="auto">
              <a:xfrm>
                <a:off x="4133" y="335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Line 1345"/>
              <p:cNvSpPr>
                <a:spLocks noChangeShapeType="1"/>
              </p:cNvSpPr>
              <p:nvPr/>
            </p:nvSpPr>
            <p:spPr bwMode="auto">
              <a:xfrm flipV="1">
                <a:off x="4079" y="3352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Line 1346"/>
              <p:cNvSpPr>
                <a:spLocks noChangeShapeType="1"/>
              </p:cNvSpPr>
              <p:nvPr/>
            </p:nvSpPr>
            <p:spPr bwMode="auto">
              <a:xfrm flipV="1">
                <a:off x="4165" y="3359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Line 1347"/>
              <p:cNvSpPr>
                <a:spLocks noChangeShapeType="1"/>
              </p:cNvSpPr>
              <p:nvPr/>
            </p:nvSpPr>
            <p:spPr bwMode="auto">
              <a:xfrm>
                <a:off x="4188" y="334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Line 1348"/>
              <p:cNvSpPr>
                <a:spLocks noChangeShapeType="1"/>
              </p:cNvSpPr>
              <p:nvPr/>
            </p:nvSpPr>
            <p:spPr bwMode="auto">
              <a:xfrm flipV="1">
                <a:off x="4133" y="3337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Line 1349"/>
              <p:cNvSpPr>
                <a:spLocks noChangeShapeType="1"/>
              </p:cNvSpPr>
              <p:nvPr/>
            </p:nvSpPr>
            <p:spPr bwMode="auto">
              <a:xfrm flipV="1">
                <a:off x="4220" y="334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Line 1350"/>
              <p:cNvSpPr>
                <a:spLocks noChangeShapeType="1"/>
              </p:cNvSpPr>
              <p:nvPr/>
            </p:nvSpPr>
            <p:spPr bwMode="auto">
              <a:xfrm>
                <a:off x="4242" y="333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Line 1351"/>
              <p:cNvSpPr>
                <a:spLocks noChangeShapeType="1"/>
              </p:cNvSpPr>
              <p:nvPr/>
            </p:nvSpPr>
            <p:spPr bwMode="auto">
              <a:xfrm flipV="1">
                <a:off x="4188" y="332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Line 1352"/>
              <p:cNvSpPr>
                <a:spLocks noChangeShapeType="1"/>
              </p:cNvSpPr>
              <p:nvPr/>
            </p:nvSpPr>
            <p:spPr bwMode="auto">
              <a:xfrm flipV="1">
                <a:off x="4274" y="3336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Line 1353"/>
              <p:cNvSpPr>
                <a:spLocks noChangeShapeType="1"/>
              </p:cNvSpPr>
              <p:nvPr/>
            </p:nvSpPr>
            <p:spPr bwMode="auto">
              <a:xfrm>
                <a:off x="4295" y="331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Line 1354"/>
              <p:cNvSpPr>
                <a:spLocks noChangeShapeType="1"/>
              </p:cNvSpPr>
              <p:nvPr/>
            </p:nvSpPr>
            <p:spPr bwMode="auto">
              <a:xfrm flipV="1">
                <a:off x="4242" y="3314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AutoShape 1355"/>
              <p:cNvSpPr>
                <a:spLocks noChangeArrowheads="1"/>
              </p:cNvSpPr>
              <p:nvPr/>
            </p:nvSpPr>
            <p:spPr bwMode="auto">
              <a:xfrm>
                <a:off x="4327" y="3330"/>
                <a:ext cx="35" cy="9"/>
              </a:xfrm>
              <a:custGeom>
                <a:avLst/>
                <a:gdLst>
                  <a:gd name="T0" fmla="*/ 0 w 35"/>
                  <a:gd name="T1" fmla="*/ 9 h 9"/>
                  <a:gd name="T2" fmla="*/ 35 w 35"/>
                  <a:gd name="T3" fmla="*/ 0 h 9"/>
                  <a:gd name="T4" fmla="*/ 0 w 35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9"/>
                  <a:gd name="T11" fmla="*/ 35 w 35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9">
                    <a:moveTo>
                      <a:pt x="0" y="9"/>
                    </a:moveTo>
                    <a:lnTo>
                      <a:pt x="3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51" name="Line 1356"/>
              <p:cNvSpPr>
                <a:spLocks noChangeShapeType="1"/>
              </p:cNvSpPr>
              <p:nvPr/>
            </p:nvSpPr>
            <p:spPr bwMode="auto">
              <a:xfrm flipV="1">
                <a:off x="4327" y="3327"/>
                <a:ext cx="35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Line 1357"/>
              <p:cNvSpPr>
                <a:spLocks noChangeShapeType="1"/>
              </p:cNvSpPr>
              <p:nvPr/>
            </p:nvSpPr>
            <p:spPr bwMode="auto">
              <a:xfrm>
                <a:off x="4295" y="331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AutoShape 1358"/>
              <p:cNvSpPr>
                <a:spLocks noChangeArrowheads="1"/>
              </p:cNvSpPr>
              <p:nvPr/>
            </p:nvSpPr>
            <p:spPr bwMode="auto">
              <a:xfrm>
                <a:off x="4351" y="3305"/>
                <a:ext cx="11" cy="7"/>
              </a:xfrm>
              <a:custGeom>
                <a:avLst/>
                <a:gdLst>
                  <a:gd name="T0" fmla="*/ 0 w 11"/>
                  <a:gd name="T1" fmla="*/ 0 h 7"/>
                  <a:gd name="T2" fmla="*/ 11 w 11"/>
                  <a:gd name="T3" fmla="*/ 7 h 7"/>
                  <a:gd name="T4" fmla="*/ 0 w 11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7"/>
                  <a:gd name="T11" fmla="*/ 11 w 1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7">
                    <a:moveTo>
                      <a:pt x="0" y="0"/>
                    </a:moveTo>
                    <a:lnTo>
                      <a:pt x="1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54" name="Line 1359"/>
              <p:cNvSpPr>
                <a:spLocks noChangeShapeType="1"/>
              </p:cNvSpPr>
              <p:nvPr/>
            </p:nvSpPr>
            <p:spPr bwMode="auto">
              <a:xfrm>
                <a:off x="4351" y="3305"/>
                <a:ext cx="1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AutoShape 1360"/>
              <p:cNvSpPr>
                <a:spLocks noChangeArrowheads="1"/>
              </p:cNvSpPr>
              <p:nvPr/>
            </p:nvSpPr>
            <p:spPr bwMode="auto">
              <a:xfrm>
                <a:off x="4295" y="3305"/>
                <a:ext cx="56" cy="13"/>
              </a:xfrm>
              <a:custGeom>
                <a:avLst/>
                <a:gdLst>
                  <a:gd name="T0" fmla="*/ 0 w 56"/>
                  <a:gd name="T1" fmla="*/ 13 h 13"/>
                  <a:gd name="T2" fmla="*/ 56 w 56"/>
                  <a:gd name="T3" fmla="*/ 0 h 13"/>
                  <a:gd name="T4" fmla="*/ 0 w 56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3"/>
                  <a:gd name="T11" fmla="*/ 56 w 56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3">
                    <a:moveTo>
                      <a:pt x="0" y="13"/>
                    </a:moveTo>
                    <a:lnTo>
                      <a:pt x="5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56" name="Line 1361"/>
              <p:cNvSpPr>
                <a:spLocks noChangeShapeType="1"/>
              </p:cNvSpPr>
              <p:nvPr/>
            </p:nvSpPr>
            <p:spPr bwMode="auto">
              <a:xfrm flipV="1">
                <a:off x="4295" y="330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AutoShape 1362"/>
              <p:cNvSpPr>
                <a:spLocks noChangeArrowheads="1"/>
              </p:cNvSpPr>
              <p:nvPr/>
            </p:nvSpPr>
            <p:spPr bwMode="auto">
              <a:xfrm>
                <a:off x="4351" y="3304"/>
                <a:ext cx="13" cy="1"/>
              </a:xfrm>
              <a:custGeom>
                <a:avLst/>
                <a:gdLst>
                  <a:gd name="T0" fmla="*/ 0 w 13"/>
                  <a:gd name="T1" fmla="*/ 1 h 1"/>
                  <a:gd name="T2" fmla="*/ 13 w 13"/>
                  <a:gd name="T3" fmla="*/ 0 h 1"/>
                  <a:gd name="T4" fmla="*/ 0 w 13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1"/>
                    </a:moveTo>
                    <a:lnTo>
                      <a:pt x="1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58" name="Line 1363"/>
              <p:cNvSpPr>
                <a:spLocks noChangeShapeType="1"/>
              </p:cNvSpPr>
              <p:nvPr/>
            </p:nvSpPr>
            <p:spPr bwMode="auto">
              <a:xfrm flipV="1">
                <a:off x="4351" y="3300"/>
                <a:ext cx="13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AutoShape 1364"/>
              <p:cNvSpPr>
                <a:spLocks noChangeArrowheads="1"/>
              </p:cNvSpPr>
              <p:nvPr/>
            </p:nvSpPr>
            <p:spPr bwMode="auto">
              <a:xfrm>
                <a:off x="4449" y="3302"/>
                <a:ext cx="40" cy="10"/>
              </a:xfrm>
              <a:custGeom>
                <a:avLst/>
                <a:gdLst>
                  <a:gd name="T0" fmla="*/ 0 w 40"/>
                  <a:gd name="T1" fmla="*/ 10 h 10"/>
                  <a:gd name="T2" fmla="*/ 40 w 40"/>
                  <a:gd name="T3" fmla="*/ 0 h 10"/>
                  <a:gd name="T4" fmla="*/ 0 w 40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10"/>
                  <a:gd name="T11" fmla="*/ 40 w 40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10">
                    <a:moveTo>
                      <a:pt x="0" y="10"/>
                    </a:moveTo>
                    <a:lnTo>
                      <a:pt x="4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60" name="Line 1365"/>
              <p:cNvSpPr>
                <a:spLocks noChangeShapeType="1"/>
              </p:cNvSpPr>
              <p:nvPr/>
            </p:nvSpPr>
            <p:spPr bwMode="auto">
              <a:xfrm flipV="1">
                <a:off x="4449" y="3298"/>
                <a:ext cx="40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Line 1366"/>
              <p:cNvSpPr>
                <a:spLocks noChangeShapeType="1"/>
              </p:cNvSpPr>
              <p:nvPr/>
            </p:nvSpPr>
            <p:spPr bwMode="auto">
              <a:xfrm>
                <a:off x="4460" y="328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AutoShape 1367"/>
              <p:cNvSpPr>
                <a:spLocks noChangeArrowheads="1"/>
              </p:cNvSpPr>
              <p:nvPr/>
            </p:nvSpPr>
            <p:spPr bwMode="auto">
              <a:xfrm>
                <a:off x="4451" y="3280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9 w 9"/>
                  <a:gd name="T3" fmla="*/ 0 h 3"/>
                  <a:gd name="T4" fmla="*/ 0 w 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0" y="3"/>
                    </a:move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180363" name="Line 1368"/>
              <p:cNvSpPr>
                <a:spLocks noChangeShapeType="1"/>
              </p:cNvSpPr>
              <p:nvPr/>
            </p:nvSpPr>
            <p:spPr bwMode="auto">
              <a:xfrm flipV="1">
                <a:off x="4451" y="3276"/>
                <a:ext cx="9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Line 1369"/>
              <p:cNvSpPr>
                <a:spLocks noChangeShapeType="1"/>
              </p:cNvSpPr>
              <p:nvPr/>
            </p:nvSpPr>
            <p:spPr bwMode="auto">
              <a:xfrm>
                <a:off x="4515" y="3267"/>
                <a:ext cx="29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Line 1370"/>
              <p:cNvSpPr>
                <a:spLocks noChangeShapeType="1"/>
              </p:cNvSpPr>
              <p:nvPr/>
            </p:nvSpPr>
            <p:spPr bwMode="auto">
              <a:xfrm flipV="1">
                <a:off x="4460" y="3264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Line 1371"/>
              <p:cNvSpPr>
                <a:spLocks noChangeShapeType="1"/>
              </p:cNvSpPr>
              <p:nvPr/>
            </p:nvSpPr>
            <p:spPr bwMode="auto">
              <a:xfrm flipV="1">
                <a:off x="4546" y="327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Line 1372"/>
              <p:cNvSpPr>
                <a:spLocks noChangeShapeType="1"/>
              </p:cNvSpPr>
              <p:nvPr/>
            </p:nvSpPr>
            <p:spPr bwMode="auto">
              <a:xfrm>
                <a:off x="4515" y="326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Line 1373"/>
              <p:cNvSpPr>
                <a:spLocks noChangeShapeType="1"/>
              </p:cNvSpPr>
              <p:nvPr/>
            </p:nvSpPr>
            <p:spPr bwMode="auto">
              <a:xfrm>
                <a:off x="4569" y="325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Line 1374"/>
              <p:cNvSpPr>
                <a:spLocks noChangeShapeType="1"/>
              </p:cNvSpPr>
              <p:nvPr/>
            </p:nvSpPr>
            <p:spPr bwMode="auto">
              <a:xfrm flipV="1">
                <a:off x="4515" y="325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Line 1375"/>
              <p:cNvSpPr>
                <a:spLocks noChangeShapeType="1"/>
              </p:cNvSpPr>
              <p:nvPr/>
            </p:nvSpPr>
            <p:spPr bwMode="auto">
              <a:xfrm>
                <a:off x="4623" y="324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Line 1376"/>
              <p:cNvSpPr>
                <a:spLocks noChangeShapeType="1"/>
              </p:cNvSpPr>
              <p:nvPr/>
            </p:nvSpPr>
            <p:spPr bwMode="auto">
              <a:xfrm flipV="1">
                <a:off x="4570" y="323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Line 1377"/>
              <p:cNvSpPr>
                <a:spLocks noChangeShapeType="1"/>
              </p:cNvSpPr>
              <p:nvPr/>
            </p:nvSpPr>
            <p:spPr bwMode="auto">
              <a:xfrm>
                <a:off x="4678" y="3229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Line 1378"/>
              <p:cNvSpPr>
                <a:spLocks noChangeShapeType="1"/>
              </p:cNvSpPr>
              <p:nvPr/>
            </p:nvSpPr>
            <p:spPr bwMode="auto">
              <a:xfrm flipV="1">
                <a:off x="4623" y="3226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Line 1379"/>
              <p:cNvSpPr>
                <a:spLocks noChangeShapeType="1"/>
              </p:cNvSpPr>
              <p:nvPr/>
            </p:nvSpPr>
            <p:spPr bwMode="auto">
              <a:xfrm flipV="1">
                <a:off x="4709" y="323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Line 1380"/>
              <p:cNvSpPr>
                <a:spLocks noChangeShapeType="1"/>
              </p:cNvSpPr>
              <p:nvPr/>
            </p:nvSpPr>
            <p:spPr bwMode="auto">
              <a:xfrm flipV="1">
                <a:off x="4709" y="324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Line 1381"/>
              <p:cNvSpPr>
                <a:spLocks noChangeShapeType="1"/>
              </p:cNvSpPr>
              <p:nvPr/>
            </p:nvSpPr>
            <p:spPr bwMode="auto">
              <a:xfrm>
                <a:off x="4678" y="322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Line 1382"/>
              <p:cNvSpPr>
                <a:spLocks noChangeShapeType="1"/>
              </p:cNvSpPr>
              <p:nvPr/>
            </p:nvSpPr>
            <p:spPr bwMode="auto">
              <a:xfrm>
                <a:off x="4731" y="3216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Line 1383"/>
              <p:cNvSpPr>
                <a:spLocks noChangeShapeType="1"/>
              </p:cNvSpPr>
              <p:nvPr/>
            </p:nvSpPr>
            <p:spPr bwMode="auto">
              <a:xfrm flipV="1">
                <a:off x="4678" y="3213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Line 1384"/>
              <p:cNvSpPr>
                <a:spLocks noChangeShapeType="1"/>
              </p:cNvSpPr>
              <p:nvPr/>
            </p:nvSpPr>
            <p:spPr bwMode="auto">
              <a:xfrm>
                <a:off x="4786" y="3206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Line 1385"/>
              <p:cNvSpPr>
                <a:spLocks noChangeShapeType="1"/>
              </p:cNvSpPr>
              <p:nvPr/>
            </p:nvSpPr>
            <p:spPr bwMode="auto">
              <a:xfrm flipV="1">
                <a:off x="4734" y="3203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Line 1386"/>
              <p:cNvSpPr>
                <a:spLocks noChangeShapeType="1"/>
              </p:cNvSpPr>
              <p:nvPr/>
            </p:nvSpPr>
            <p:spPr bwMode="auto">
              <a:xfrm flipV="1">
                <a:off x="4818" y="3209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Line 1387"/>
              <p:cNvSpPr>
                <a:spLocks noChangeShapeType="1"/>
              </p:cNvSpPr>
              <p:nvPr/>
            </p:nvSpPr>
            <p:spPr bwMode="auto">
              <a:xfrm>
                <a:off x="4786" y="320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Line 1388"/>
              <p:cNvSpPr>
                <a:spLocks noChangeShapeType="1"/>
              </p:cNvSpPr>
              <p:nvPr/>
            </p:nvSpPr>
            <p:spPr bwMode="auto">
              <a:xfrm flipV="1">
                <a:off x="4786" y="320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Line 1389"/>
              <p:cNvSpPr>
                <a:spLocks noChangeShapeType="1"/>
              </p:cNvSpPr>
              <p:nvPr/>
            </p:nvSpPr>
            <p:spPr bwMode="auto">
              <a:xfrm>
                <a:off x="4841" y="319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Line 1390"/>
              <p:cNvSpPr>
                <a:spLocks noChangeShapeType="1"/>
              </p:cNvSpPr>
              <p:nvPr/>
            </p:nvSpPr>
            <p:spPr bwMode="auto">
              <a:xfrm flipV="1">
                <a:off x="4786" y="318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Line 1391"/>
              <p:cNvSpPr>
                <a:spLocks noChangeShapeType="1"/>
              </p:cNvSpPr>
              <p:nvPr/>
            </p:nvSpPr>
            <p:spPr bwMode="auto">
              <a:xfrm>
                <a:off x="4895" y="3180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Line 1392"/>
              <p:cNvSpPr>
                <a:spLocks noChangeShapeType="1"/>
              </p:cNvSpPr>
              <p:nvPr/>
            </p:nvSpPr>
            <p:spPr bwMode="auto">
              <a:xfrm flipV="1">
                <a:off x="4841" y="317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Line 1393"/>
              <p:cNvSpPr>
                <a:spLocks noChangeShapeType="1"/>
              </p:cNvSpPr>
              <p:nvPr/>
            </p:nvSpPr>
            <p:spPr bwMode="auto">
              <a:xfrm>
                <a:off x="4895" y="3180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Line 1394"/>
              <p:cNvSpPr>
                <a:spLocks noChangeShapeType="1"/>
              </p:cNvSpPr>
              <p:nvPr/>
            </p:nvSpPr>
            <p:spPr bwMode="auto">
              <a:xfrm flipV="1">
                <a:off x="4895" y="3176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Line 1395"/>
              <p:cNvSpPr>
                <a:spLocks noChangeShapeType="1"/>
              </p:cNvSpPr>
              <p:nvPr/>
            </p:nvSpPr>
            <p:spPr bwMode="auto">
              <a:xfrm>
                <a:off x="4950" y="316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Line 1396"/>
              <p:cNvSpPr>
                <a:spLocks noChangeShapeType="1"/>
              </p:cNvSpPr>
              <p:nvPr/>
            </p:nvSpPr>
            <p:spPr bwMode="auto">
              <a:xfrm flipV="1">
                <a:off x="4895" y="316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Line 1397"/>
              <p:cNvSpPr>
                <a:spLocks noChangeShapeType="1"/>
              </p:cNvSpPr>
              <p:nvPr/>
            </p:nvSpPr>
            <p:spPr bwMode="auto">
              <a:xfrm flipV="1">
                <a:off x="4981" y="317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Line 1398"/>
              <p:cNvSpPr>
                <a:spLocks noChangeShapeType="1"/>
              </p:cNvSpPr>
              <p:nvPr/>
            </p:nvSpPr>
            <p:spPr bwMode="auto">
              <a:xfrm flipV="1">
                <a:off x="4981" y="318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Line 1399"/>
              <p:cNvSpPr>
                <a:spLocks noChangeShapeType="1"/>
              </p:cNvSpPr>
              <p:nvPr/>
            </p:nvSpPr>
            <p:spPr bwMode="auto">
              <a:xfrm>
                <a:off x="4950" y="3168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Line 1400"/>
              <p:cNvSpPr>
                <a:spLocks noChangeShapeType="1"/>
              </p:cNvSpPr>
              <p:nvPr/>
            </p:nvSpPr>
            <p:spPr bwMode="auto">
              <a:xfrm>
                <a:off x="5005" y="315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Line 1401"/>
              <p:cNvSpPr>
                <a:spLocks noChangeShapeType="1"/>
              </p:cNvSpPr>
              <p:nvPr/>
            </p:nvSpPr>
            <p:spPr bwMode="auto">
              <a:xfrm flipV="1">
                <a:off x="4950" y="3149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Line 1402"/>
              <p:cNvSpPr>
                <a:spLocks noChangeShapeType="1"/>
              </p:cNvSpPr>
              <p:nvPr/>
            </p:nvSpPr>
            <p:spPr bwMode="auto">
              <a:xfrm flipV="1">
                <a:off x="5036" y="315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Line 1403"/>
              <p:cNvSpPr>
                <a:spLocks noChangeShapeType="1"/>
              </p:cNvSpPr>
              <p:nvPr/>
            </p:nvSpPr>
            <p:spPr bwMode="auto">
              <a:xfrm flipV="1">
                <a:off x="5036" y="317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Line 1404"/>
              <p:cNvSpPr>
                <a:spLocks noChangeShapeType="1"/>
              </p:cNvSpPr>
              <p:nvPr/>
            </p:nvSpPr>
            <p:spPr bwMode="auto">
              <a:xfrm>
                <a:off x="5005" y="315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Line 1405"/>
              <p:cNvSpPr>
                <a:spLocks noChangeShapeType="1"/>
              </p:cNvSpPr>
              <p:nvPr/>
            </p:nvSpPr>
            <p:spPr bwMode="auto">
              <a:xfrm flipV="1">
                <a:off x="5005" y="3148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Line 1406"/>
              <p:cNvSpPr>
                <a:spLocks noChangeShapeType="1"/>
              </p:cNvSpPr>
              <p:nvPr/>
            </p:nvSpPr>
            <p:spPr bwMode="auto">
              <a:xfrm>
                <a:off x="5059" y="314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Line 1407"/>
              <p:cNvSpPr>
                <a:spLocks noChangeShapeType="1"/>
              </p:cNvSpPr>
              <p:nvPr/>
            </p:nvSpPr>
            <p:spPr bwMode="auto">
              <a:xfrm flipV="1">
                <a:off x="5005" y="313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40" name="Group 1408"/>
            <p:cNvGrpSpPr>
              <a:grpSpLocks/>
            </p:cNvGrpSpPr>
            <p:nvPr/>
          </p:nvGrpSpPr>
          <p:grpSpPr bwMode="auto">
            <a:xfrm>
              <a:off x="3797" y="3069"/>
              <a:ext cx="1458" cy="346"/>
              <a:chOff x="3797" y="3069"/>
              <a:chExt cx="1458" cy="346"/>
            </a:xfrm>
          </p:grpSpPr>
          <p:sp>
            <p:nvSpPr>
              <p:cNvPr id="82723" name="Line 1409"/>
              <p:cNvSpPr>
                <a:spLocks noChangeShapeType="1"/>
              </p:cNvSpPr>
              <p:nvPr/>
            </p:nvSpPr>
            <p:spPr bwMode="auto">
              <a:xfrm flipV="1">
                <a:off x="5091" y="3143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4" name="Line 1410"/>
              <p:cNvSpPr>
                <a:spLocks noChangeShapeType="1"/>
              </p:cNvSpPr>
              <p:nvPr/>
            </p:nvSpPr>
            <p:spPr bwMode="auto">
              <a:xfrm>
                <a:off x="5059" y="313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5" name="Line 1411"/>
              <p:cNvSpPr>
                <a:spLocks noChangeShapeType="1"/>
              </p:cNvSpPr>
              <p:nvPr/>
            </p:nvSpPr>
            <p:spPr bwMode="auto">
              <a:xfrm>
                <a:off x="5114" y="312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6" name="Line 1412"/>
              <p:cNvSpPr>
                <a:spLocks noChangeShapeType="1"/>
              </p:cNvSpPr>
              <p:nvPr/>
            </p:nvSpPr>
            <p:spPr bwMode="auto">
              <a:xfrm flipV="1">
                <a:off x="5059" y="312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7" name="Line 1413"/>
              <p:cNvSpPr>
                <a:spLocks noChangeShapeType="1"/>
              </p:cNvSpPr>
              <p:nvPr/>
            </p:nvSpPr>
            <p:spPr bwMode="auto">
              <a:xfrm flipV="1">
                <a:off x="5145" y="312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8" name="Line 1414"/>
              <p:cNvSpPr>
                <a:spLocks noChangeShapeType="1"/>
              </p:cNvSpPr>
              <p:nvPr/>
            </p:nvSpPr>
            <p:spPr bwMode="auto">
              <a:xfrm flipV="1">
                <a:off x="5145" y="314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9" name="Line 1415"/>
              <p:cNvSpPr>
                <a:spLocks noChangeShapeType="1"/>
              </p:cNvSpPr>
              <p:nvPr/>
            </p:nvSpPr>
            <p:spPr bwMode="auto">
              <a:xfrm>
                <a:off x="5114" y="3124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0" name="Line 1416"/>
              <p:cNvSpPr>
                <a:spLocks noChangeShapeType="1"/>
              </p:cNvSpPr>
              <p:nvPr/>
            </p:nvSpPr>
            <p:spPr bwMode="auto">
              <a:xfrm flipV="1">
                <a:off x="5114" y="3119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1" name="Line 1417"/>
              <p:cNvSpPr>
                <a:spLocks noChangeShapeType="1"/>
              </p:cNvSpPr>
              <p:nvPr/>
            </p:nvSpPr>
            <p:spPr bwMode="auto">
              <a:xfrm>
                <a:off x="5168" y="3113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2" name="Line 1418"/>
              <p:cNvSpPr>
                <a:spLocks noChangeShapeType="1"/>
              </p:cNvSpPr>
              <p:nvPr/>
            </p:nvSpPr>
            <p:spPr bwMode="auto">
              <a:xfrm flipV="1">
                <a:off x="5114" y="3109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3" name="Line 1419"/>
              <p:cNvSpPr>
                <a:spLocks noChangeShapeType="1"/>
              </p:cNvSpPr>
              <p:nvPr/>
            </p:nvSpPr>
            <p:spPr bwMode="auto">
              <a:xfrm flipV="1">
                <a:off x="5200" y="3113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4" name="Line 1420"/>
              <p:cNvSpPr>
                <a:spLocks noChangeShapeType="1"/>
              </p:cNvSpPr>
              <p:nvPr/>
            </p:nvSpPr>
            <p:spPr bwMode="auto">
              <a:xfrm>
                <a:off x="5168" y="3107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5" name="Line 1421"/>
              <p:cNvSpPr>
                <a:spLocks noChangeShapeType="1"/>
              </p:cNvSpPr>
              <p:nvPr/>
            </p:nvSpPr>
            <p:spPr bwMode="auto">
              <a:xfrm flipV="1">
                <a:off x="5168" y="3103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6" name="Line 1422"/>
              <p:cNvSpPr>
                <a:spLocks noChangeShapeType="1"/>
              </p:cNvSpPr>
              <p:nvPr/>
            </p:nvSpPr>
            <p:spPr bwMode="auto">
              <a:xfrm>
                <a:off x="5222" y="3097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7" name="Line 1423"/>
              <p:cNvSpPr>
                <a:spLocks noChangeShapeType="1"/>
              </p:cNvSpPr>
              <p:nvPr/>
            </p:nvSpPr>
            <p:spPr bwMode="auto">
              <a:xfrm flipV="1">
                <a:off x="5168" y="3092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8" name="Line 1424"/>
              <p:cNvSpPr>
                <a:spLocks noChangeShapeType="1"/>
              </p:cNvSpPr>
              <p:nvPr/>
            </p:nvSpPr>
            <p:spPr bwMode="auto">
              <a:xfrm>
                <a:off x="3827" y="3396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39" name="Line 1425"/>
              <p:cNvSpPr>
                <a:spLocks noChangeShapeType="1"/>
              </p:cNvSpPr>
              <p:nvPr/>
            </p:nvSpPr>
            <p:spPr bwMode="auto">
              <a:xfrm>
                <a:off x="3827" y="3392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0" name="Line 1426"/>
              <p:cNvSpPr>
                <a:spLocks noChangeShapeType="1"/>
              </p:cNvSpPr>
              <p:nvPr/>
            </p:nvSpPr>
            <p:spPr bwMode="auto">
              <a:xfrm flipV="1">
                <a:off x="3827" y="3388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1" name="Line 1427"/>
              <p:cNvSpPr>
                <a:spLocks noChangeShapeType="1"/>
              </p:cNvSpPr>
              <p:nvPr/>
            </p:nvSpPr>
            <p:spPr bwMode="auto">
              <a:xfrm>
                <a:off x="3883" y="3380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2" name="Line 1428"/>
              <p:cNvSpPr>
                <a:spLocks noChangeShapeType="1"/>
              </p:cNvSpPr>
              <p:nvPr/>
            </p:nvSpPr>
            <p:spPr bwMode="auto">
              <a:xfrm flipV="1">
                <a:off x="3827" y="3375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3" name="Line 1429"/>
              <p:cNvSpPr>
                <a:spLocks noChangeShapeType="1"/>
              </p:cNvSpPr>
              <p:nvPr/>
            </p:nvSpPr>
            <p:spPr bwMode="auto">
              <a:xfrm flipV="1">
                <a:off x="3916" y="3384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4" name="Line 1430"/>
              <p:cNvSpPr>
                <a:spLocks noChangeShapeType="1"/>
              </p:cNvSpPr>
              <p:nvPr/>
            </p:nvSpPr>
            <p:spPr bwMode="auto">
              <a:xfrm>
                <a:off x="3883" y="3380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5" name="Line 1431"/>
              <p:cNvSpPr>
                <a:spLocks noChangeShapeType="1"/>
              </p:cNvSpPr>
              <p:nvPr/>
            </p:nvSpPr>
            <p:spPr bwMode="auto">
              <a:xfrm>
                <a:off x="3938" y="336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6" name="Line 1432"/>
              <p:cNvSpPr>
                <a:spLocks noChangeShapeType="1"/>
              </p:cNvSpPr>
              <p:nvPr/>
            </p:nvSpPr>
            <p:spPr bwMode="auto">
              <a:xfrm flipV="1">
                <a:off x="3883" y="3361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7" name="Line 1433"/>
              <p:cNvSpPr>
                <a:spLocks noChangeShapeType="1"/>
              </p:cNvSpPr>
              <p:nvPr/>
            </p:nvSpPr>
            <p:spPr bwMode="auto">
              <a:xfrm flipV="1">
                <a:off x="3970" y="3373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8" name="Line 1434"/>
              <p:cNvSpPr>
                <a:spLocks noChangeShapeType="1"/>
              </p:cNvSpPr>
              <p:nvPr/>
            </p:nvSpPr>
            <p:spPr bwMode="auto">
              <a:xfrm>
                <a:off x="3992" y="335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49" name="Line 1435"/>
              <p:cNvSpPr>
                <a:spLocks noChangeShapeType="1"/>
              </p:cNvSpPr>
              <p:nvPr/>
            </p:nvSpPr>
            <p:spPr bwMode="auto">
              <a:xfrm flipV="1">
                <a:off x="3938" y="3350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0" name="Line 1436"/>
              <p:cNvSpPr>
                <a:spLocks noChangeShapeType="1"/>
              </p:cNvSpPr>
              <p:nvPr/>
            </p:nvSpPr>
            <p:spPr bwMode="auto">
              <a:xfrm>
                <a:off x="4047" y="3343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1" name="Line 1437"/>
              <p:cNvSpPr>
                <a:spLocks noChangeShapeType="1"/>
              </p:cNvSpPr>
              <p:nvPr/>
            </p:nvSpPr>
            <p:spPr bwMode="auto">
              <a:xfrm flipV="1">
                <a:off x="3995" y="3338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2" name="Line 1438"/>
              <p:cNvSpPr>
                <a:spLocks noChangeShapeType="1"/>
              </p:cNvSpPr>
              <p:nvPr/>
            </p:nvSpPr>
            <p:spPr bwMode="auto">
              <a:xfrm>
                <a:off x="4047" y="3343"/>
                <a:ext cx="29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3" name="Line 1439"/>
              <p:cNvSpPr>
                <a:spLocks noChangeShapeType="1"/>
              </p:cNvSpPr>
              <p:nvPr/>
            </p:nvSpPr>
            <p:spPr bwMode="auto">
              <a:xfrm>
                <a:off x="4102" y="333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4" name="Line 1440"/>
              <p:cNvSpPr>
                <a:spLocks noChangeShapeType="1"/>
              </p:cNvSpPr>
              <p:nvPr/>
            </p:nvSpPr>
            <p:spPr bwMode="auto">
              <a:xfrm flipV="1">
                <a:off x="4047" y="332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5" name="Line 1441"/>
              <p:cNvSpPr>
                <a:spLocks noChangeShapeType="1"/>
              </p:cNvSpPr>
              <p:nvPr/>
            </p:nvSpPr>
            <p:spPr bwMode="auto">
              <a:xfrm>
                <a:off x="4154" y="3320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6" name="Line 1442"/>
              <p:cNvSpPr>
                <a:spLocks noChangeShapeType="1"/>
              </p:cNvSpPr>
              <p:nvPr/>
            </p:nvSpPr>
            <p:spPr bwMode="auto">
              <a:xfrm flipV="1">
                <a:off x="4102" y="3317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7" name="Line 1443"/>
              <p:cNvSpPr>
                <a:spLocks noChangeShapeType="1"/>
              </p:cNvSpPr>
              <p:nvPr/>
            </p:nvSpPr>
            <p:spPr bwMode="auto">
              <a:xfrm flipV="1">
                <a:off x="4242" y="3325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8" name="Line 1444"/>
              <p:cNvSpPr>
                <a:spLocks noChangeShapeType="1"/>
              </p:cNvSpPr>
              <p:nvPr/>
            </p:nvSpPr>
            <p:spPr bwMode="auto">
              <a:xfrm flipV="1">
                <a:off x="4188" y="3325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59" name="Line 1445"/>
              <p:cNvSpPr>
                <a:spLocks noChangeShapeType="1"/>
              </p:cNvSpPr>
              <p:nvPr/>
            </p:nvSpPr>
            <p:spPr bwMode="auto">
              <a:xfrm>
                <a:off x="4210" y="3308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0" name="Line 1446"/>
              <p:cNvSpPr>
                <a:spLocks noChangeShapeType="1"/>
              </p:cNvSpPr>
              <p:nvPr/>
            </p:nvSpPr>
            <p:spPr bwMode="auto">
              <a:xfrm flipV="1">
                <a:off x="4156" y="330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1" name="Line 1447"/>
              <p:cNvSpPr>
                <a:spLocks noChangeShapeType="1"/>
              </p:cNvSpPr>
              <p:nvPr/>
            </p:nvSpPr>
            <p:spPr bwMode="auto">
              <a:xfrm flipV="1">
                <a:off x="4242" y="3312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2" name="Line 1448"/>
              <p:cNvSpPr>
                <a:spLocks noChangeShapeType="1"/>
              </p:cNvSpPr>
              <p:nvPr/>
            </p:nvSpPr>
            <p:spPr bwMode="auto">
              <a:xfrm>
                <a:off x="4265" y="3294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3" name="Line 1449"/>
              <p:cNvSpPr>
                <a:spLocks noChangeShapeType="1"/>
              </p:cNvSpPr>
              <p:nvPr/>
            </p:nvSpPr>
            <p:spPr bwMode="auto">
              <a:xfrm flipV="1">
                <a:off x="4210" y="329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4" name="AutoShape 1450"/>
              <p:cNvSpPr>
                <a:spLocks noChangeArrowheads="1"/>
              </p:cNvSpPr>
              <p:nvPr/>
            </p:nvSpPr>
            <p:spPr bwMode="auto">
              <a:xfrm>
                <a:off x="4295" y="3304"/>
                <a:ext cx="56" cy="13"/>
              </a:xfrm>
              <a:custGeom>
                <a:avLst/>
                <a:gdLst>
                  <a:gd name="T0" fmla="*/ 0 w 56"/>
                  <a:gd name="T1" fmla="*/ 13 h 13"/>
                  <a:gd name="T2" fmla="*/ 56 w 56"/>
                  <a:gd name="T3" fmla="*/ 0 h 13"/>
                  <a:gd name="T4" fmla="*/ 0 w 56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3"/>
                  <a:gd name="T11" fmla="*/ 56 w 56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3">
                    <a:moveTo>
                      <a:pt x="0" y="13"/>
                    </a:moveTo>
                    <a:lnTo>
                      <a:pt x="56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65" name="Line 1451"/>
              <p:cNvSpPr>
                <a:spLocks noChangeShapeType="1"/>
              </p:cNvSpPr>
              <p:nvPr/>
            </p:nvSpPr>
            <p:spPr bwMode="auto">
              <a:xfrm flipV="1">
                <a:off x="4295" y="3300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6" name="Line 1452"/>
              <p:cNvSpPr>
                <a:spLocks noChangeShapeType="1"/>
              </p:cNvSpPr>
              <p:nvPr/>
            </p:nvSpPr>
            <p:spPr bwMode="auto">
              <a:xfrm>
                <a:off x="4265" y="3294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7" name="AutoShape 1453"/>
              <p:cNvSpPr>
                <a:spLocks noChangeArrowheads="1"/>
              </p:cNvSpPr>
              <p:nvPr/>
            </p:nvSpPr>
            <p:spPr bwMode="auto">
              <a:xfrm>
                <a:off x="4319" y="3282"/>
                <a:ext cx="32" cy="22"/>
              </a:xfrm>
              <a:custGeom>
                <a:avLst/>
                <a:gdLst>
                  <a:gd name="T0" fmla="*/ 0 w 32"/>
                  <a:gd name="T1" fmla="*/ 0 h 22"/>
                  <a:gd name="T2" fmla="*/ 32 w 32"/>
                  <a:gd name="T3" fmla="*/ 22 h 22"/>
                  <a:gd name="T4" fmla="*/ 0 w 32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2"/>
                  <a:gd name="T11" fmla="*/ 32 w 32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2">
                    <a:moveTo>
                      <a:pt x="0" y="0"/>
                    </a:moveTo>
                    <a:lnTo>
                      <a:pt x="32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68" name="Line 1454"/>
              <p:cNvSpPr>
                <a:spLocks noChangeShapeType="1"/>
              </p:cNvSpPr>
              <p:nvPr/>
            </p:nvSpPr>
            <p:spPr bwMode="auto">
              <a:xfrm>
                <a:off x="4319" y="3282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69" name="Line 1455"/>
              <p:cNvSpPr>
                <a:spLocks noChangeShapeType="1"/>
              </p:cNvSpPr>
              <p:nvPr/>
            </p:nvSpPr>
            <p:spPr bwMode="auto">
              <a:xfrm flipV="1">
                <a:off x="4265" y="327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0" name="AutoShape 1456"/>
              <p:cNvSpPr>
                <a:spLocks noChangeArrowheads="1"/>
              </p:cNvSpPr>
              <p:nvPr/>
            </p:nvSpPr>
            <p:spPr bwMode="auto">
              <a:xfrm>
                <a:off x="4351" y="3301"/>
                <a:ext cx="13" cy="3"/>
              </a:xfrm>
              <a:custGeom>
                <a:avLst/>
                <a:gdLst>
                  <a:gd name="T0" fmla="*/ 0 w 13"/>
                  <a:gd name="T1" fmla="*/ 3 h 3"/>
                  <a:gd name="T2" fmla="*/ 13 w 13"/>
                  <a:gd name="T3" fmla="*/ 0 h 3"/>
                  <a:gd name="T4" fmla="*/ 0 w 13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"/>
                  <a:gd name="T11" fmla="*/ 13 w 1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">
                    <a:moveTo>
                      <a:pt x="0" y="3"/>
                    </a:moveTo>
                    <a:lnTo>
                      <a:pt x="1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71" name="Line 1457"/>
              <p:cNvSpPr>
                <a:spLocks noChangeShapeType="1"/>
              </p:cNvSpPr>
              <p:nvPr/>
            </p:nvSpPr>
            <p:spPr bwMode="auto">
              <a:xfrm flipV="1">
                <a:off x="4351" y="3297"/>
                <a:ext cx="13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2" name="AutoShape 1458"/>
              <p:cNvSpPr>
                <a:spLocks noChangeArrowheads="1"/>
              </p:cNvSpPr>
              <p:nvPr/>
            </p:nvSpPr>
            <p:spPr bwMode="auto">
              <a:xfrm>
                <a:off x="4319" y="3272"/>
                <a:ext cx="43" cy="10"/>
              </a:xfrm>
              <a:custGeom>
                <a:avLst/>
                <a:gdLst>
                  <a:gd name="T0" fmla="*/ 0 w 43"/>
                  <a:gd name="T1" fmla="*/ 10 h 10"/>
                  <a:gd name="T2" fmla="*/ 43 w 43"/>
                  <a:gd name="T3" fmla="*/ 0 h 10"/>
                  <a:gd name="T4" fmla="*/ 0 w 43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10"/>
                  <a:gd name="T11" fmla="*/ 43 w 43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10">
                    <a:moveTo>
                      <a:pt x="0" y="10"/>
                    </a:moveTo>
                    <a:lnTo>
                      <a:pt x="4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73" name="Line 1459"/>
              <p:cNvSpPr>
                <a:spLocks noChangeShapeType="1"/>
              </p:cNvSpPr>
              <p:nvPr/>
            </p:nvSpPr>
            <p:spPr bwMode="auto">
              <a:xfrm flipV="1">
                <a:off x="4319" y="3268"/>
                <a:ext cx="43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4" name="AutoShape 1460"/>
              <p:cNvSpPr>
                <a:spLocks noChangeArrowheads="1"/>
              </p:cNvSpPr>
              <p:nvPr/>
            </p:nvSpPr>
            <p:spPr bwMode="auto">
              <a:xfrm>
                <a:off x="4451" y="327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6 h 6"/>
                  <a:gd name="T4" fmla="*/ 0 w 9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6"/>
                  <a:gd name="T11" fmla="*/ 9 w 9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6">
                    <a:moveTo>
                      <a:pt x="0" y="0"/>
                    </a:move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75" name="Line 1461"/>
              <p:cNvSpPr>
                <a:spLocks noChangeShapeType="1"/>
              </p:cNvSpPr>
              <p:nvPr/>
            </p:nvSpPr>
            <p:spPr bwMode="auto">
              <a:xfrm>
                <a:off x="4451" y="3273"/>
                <a:ext cx="9" cy="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6" name="Line 1462"/>
              <p:cNvSpPr>
                <a:spLocks noChangeShapeType="1"/>
              </p:cNvSpPr>
              <p:nvPr/>
            </p:nvSpPr>
            <p:spPr bwMode="auto">
              <a:xfrm flipV="1">
                <a:off x="4460" y="326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7" name="AutoShape 1463"/>
              <p:cNvSpPr>
                <a:spLocks noChangeArrowheads="1"/>
              </p:cNvSpPr>
              <p:nvPr/>
            </p:nvSpPr>
            <p:spPr bwMode="auto">
              <a:xfrm>
                <a:off x="4451" y="327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9 w 9"/>
                  <a:gd name="T3" fmla="*/ 7 h 7"/>
                  <a:gd name="T4" fmla="*/ 0 w 9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7"/>
                  <a:gd name="T11" fmla="*/ 9 w 9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7">
                    <a:moveTo>
                      <a:pt x="0" y="0"/>
                    </a:move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78" name="Line 1464"/>
              <p:cNvSpPr>
                <a:spLocks noChangeShapeType="1"/>
              </p:cNvSpPr>
              <p:nvPr/>
            </p:nvSpPr>
            <p:spPr bwMode="auto">
              <a:xfrm>
                <a:off x="4451" y="3272"/>
                <a:ext cx="9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79" name="Line 1465"/>
              <p:cNvSpPr>
                <a:spLocks noChangeShapeType="1"/>
              </p:cNvSpPr>
              <p:nvPr/>
            </p:nvSpPr>
            <p:spPr bwMode="auto">
              <a:xfrm>
                <a:off x="4482" y="3244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0" name="AutoShape 1466"/>
              <p:cNvSpPr>
                <a:spLocks noChangeArrowheads="1"/>
              </p:cNvSpPr>
              <p:nvPr/>
            </p:nvSpPr>
            <p:spPr bwMode="auto">
              <a:xfrm>
                <a:off x="4449" y="3244"/>
                <a:ext cx="32" cy="9"/>
              </a:xfrm>
              <a:custGeom>
                <a:avLst/>
                <a:gdLst>
                  <a:gd name="T0" fmla="*/ 0 w 32"/>
                  <a:gd name="T1" fmla="*/ 9 h 9"/>
                  <a:gd name="T2" fmla="*/ 32 w 32"/>
                  <a:gd name="T3" fmla="*/ 0 h 9"/>
                  <a:gd name="T4" fmla="*/ 0 w 32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9"/>
                  <a:gd name="T11" fmla="*/ 32 w 3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9">
                    <a:moveTo>
                      <a:pt x="0" y="9"/>
                    </a:moveTo>
                    <a:lnTo>
                      <a:pt x="3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781" name="Line 1467"/>
              <p:cNvSpPr>
                <a:spLocks noChangeShapeType="1"/>
              </p:cNvSpPr>
              <p:nvPr/>
            </p:nvSpPr>
            <p:spPr bwMode="auto">
              <a:xfrm flipV="1">
                <a:off x="4449" y="3240"/>
                <a:ext cx="32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2" name="Line 1468"/>
              <p:cNvSpPr>
                <a:spLocks noChangeShapeType="1"/>
              </p:cNvSpPr>
              <p:nvPr/>
            </p:nvSpPr>
            <p:spPr bwMode="auto">
              <a:xfrm>
                <a:off x="4482" y="3244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3" name="Line 1469"/>
              <p:cNvSpPr>
                <a:spLocks noChangeShapeType="1"/>
              </p:cNvSpPr>
              <p:nvPr/>
            </p:nvSpPr>
            <p:spPr bwMode="auto">
              <a:xfrm>
                <a:off x="4536" y="323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4" name="Line 1470"/>
              <p:cNvSpPr>
                <a:spLocks noChangeShapeType="1"/>
              </p:cNvSpPr>
              <p:nvPr/>
            </p:nvSpPr>
            <p:spPr bwMode="auto">
              <a:xfrm flipV="1">
                <a:off x="4482" y="3230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5" name="Line 1471"/>
              <p:cNvSpPr>
                <a:spLocks noChangeShapeType="1"/>
              </p:cNvSpPr>
              <p:nvPr/>
            </p:nvSpPr>
            <p:spPr bwMode="auto">
              <a:xfrm>
                <a:off x="4591" y="322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6" name="Line 1472"/>
              <p:cNvSpPr>
                <a:spLocks noChangeShapeType="1"/>
              </p:cNvSpPr>
              <p:nvPr/>
            </p:nvSpPr>
            <p:spPr bwMode="auto">
              <a:xfrm flipV="1">
                <a:off x="4536" y="321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7" name="Line 1473"/>
              <p:cNvSpPr>
                <a:spLocks noChangeShapeType="1"/>
              </p:cNvSpPr>
              <p:nvPr/>
            </p:nvSpPr>
            <p:spPr bwMode="auto">
              <a:xfrm flipV="1">
                <a:off x="4623" y="322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8" name="Line 1474"/>
              <p:cNvSpPr>
                <a:spLocks noChangeShapeType="1"/>
              </p:cNvSpPr>
              <p:nvPr/>
            </p:nvSpPr>
            <p:spPr bwMode="auto">
              <a:xfrm>
                <a:off x="4591" y="322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89" name="Line 1475"/>
              <p:cNvSpPr>
                <a:spLocks noChangeShapeType="1"/>
              </p:cNvSpPr>
              <p:nvPr/>
            </p:nvSpPr>
            <p:spPr bwMode="auto">
              <a:xfrm>
                <a:off x="4645" y="3208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0" name="Line 1476"/>
              <p:cNvSpPr>
                <a:spLocks noChangeShapeType="1"/>
              </p:cNvSpPr>
              <p:nvPr/>
            </p:nvSpPr>
            <p:spPr bwMode="auto">
              <a:xfrm flipV="1">
                <a:off x="4591" y="320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1" name="Line 1477"/>
              <p:cNvSpPr>
                <a:spLocks noChangeShapeType="1"/>
              </p:cNvSpPr>
              <p:nvPr/>
            </p:nvSpPr>
            <p:spPr bwMode="auto">
              <a:xfrm>
                <a:off x="4645" y="3208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2" name="Line 1478"/>
              <p:cNvSpPr>
                <a:spLocks noChangeShapeType="1"/>
              </p:cNvSpPr>
              <p:nvPr/>
            </p:nvSpPr>
            <p:spPr bwMode="auto">
              <a:xfrm>
                <a:off x="4700" y="319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3" name="Line 1479"/>
              <p:cNvSpPr>
                <a:spLocks noChangeShapeType="1"/>
              </p:cNvSpPr>
              <p:nvPr/>
            </p:nvSpPr>
            <p:spPr bwMode="auto">
              <a:xfrm flipV="1">
                <a:off x="4645" y="319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4" name="Line 1480"/>
              <p:cNvSpPr>
                <a:spLocks noChangeShapeType="1"/>
              </p:cNvSpPr>
              <p:nvPr/>
            </p:nvSpPr>
            <p:spPr bwMode="auto">
              <a:xfrm flipV="1">
                <a:off x="4734" y="3202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5" name="Line 1481"/>
              <p:cNvSpPr>
                <a:spLocks noChangeShapeType="1"/>
              </p:cNvSpPr>
              <p:nvPr/>
            </p:nvSpPr>
            <p:spPr bwMode="auto">
              <a:xfrm>
                <a:off x="4700" y="3196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6" name="Line 1482"/>
              <p:cNvSpPr>
                <a:spLocks noChangeShapeType="1"/>
              </p:cNvSpPr>
              <p:nvPr/>
            </p:nvSpPr>
            <p:spPr bwMode="auto">
              <a:xfrm>
                <a:off x="4755" y="3181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7" name="Line 1483"/>
              <p:cNvSpPr>
                <a:spLocks noChangeShapeType="1"/>
              </p:cNvSpPr>
              <p:nvPr/>
            </p:nvSpPr>
            <p:spPr bwMode="auto">
              <a:xfrm flipV="1">
                <a:off x="4700" y="3178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8" name="Line 1484"/>
              <p:cNvSpPr>
                <a:spLocks noChangeShapeType="1"/>
              </p:cNvSpPr>
              <p:nvPr/>
            </p:nvSpPr>
            <p:spPr bwMode="auto">
              <a:xfrm flipV="1">
                <a:off x="4786" y="318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99" name="Line 1485"/>
              <p:cNvSpPr>
                <a:spLocks noChangeShapeType="1"/>
              </p:cNvSpPr>
              <p:nvPr/>
            </p:nvSpPr>
            <p:spPr bwMode="auto">
              <a:xfrm>
                <a:off x="4755" y="3181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0" name="Line 1486"/>
              <p:cNvSpPr>
                <a:spLocks noChangeShapeType="1"/>
              </p:cNvSpPr>
              <p:nvPr/>
            </p:nvSpPr>
            <p:spPr bwMode="auto">
              <a:xfrm>
                <a:off x="4809" y="3170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1" name="Line 1487"/>
              <p:cNvSpPr>
                <a:spLocks noChangeShapeType="1"/>
              </p:cNvSpPr>
              <p:nvPr/>
            </p:nvSpPr>
            <p:spPr bwMode="auto">
              <a:xfrm flipV="1">
                <a:off x="4755" y="316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2" name="Line 1488"/>
              <p:cNvSpPr>
                <a:spLocks noChangeShapeType="1"/>
              </p:cNvSpPr>
              <p:nvPr/>
            </p:nvSpPr>
            <p:spPr bwMode="auto">
              <a:xfrm flipV="1">
                <a:off x="4841" y="3175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3" name="Line 1489"/>
              <p:cNvSpPr>
                <a:spLocks noChangeShapeType="1"/>
              </p:cNvSpPr>
              <p:nvPr/>
            </p:nvSpPr>
            <p:spPr bwMode="auto">
              <a:xfrm flipV="1">
                <a:off x="4841" y="318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4" name="Line 1490"/>
              <p:cNvSpPr>
                <a:spLocks noChangeShapeType="1"/>
              </p:cNvSpPr>
              <p:nvPr/>
            </p:nvSpPr>
            <p:spPr bwMode="auto">
              <a:xfrm>
                <a:off x="4809" y="317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5" name="Line 1491"/>
              <p:cNvSpPr>
                <a:spLocks noChangeShapeType="1"/>
              </p:cNvSpPr>
              <p:nvPr/>
            </p:nvSpPr>
            <p:spPr bwMode="auto">
              <a:xfrm>
                <a:off x="4864" y="3155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6" name="Line 1492"/>
              <p:cNvSpPr>
                <a:spLocks noChangeShapeType="1"/>
              </p:cNvSpPr>
              <p:nvPr/>
            </p:nvSpPr>
            <p:spPr bwMode="auto">
              <a:xfrm flipV="1">
                <a:off x="4809" y="3151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7" name="Line 1493"/>
              <p:cNvSpPr>
                <a:spLocks noChangeShapeType="1"/>
              </p:cNvSpPr>
              <p:nvPr/>
            </p:nvSpPr>
            <p:spPr bwMode="auto">
              <a:xfrm flipV="1">
                <a:off x="4895" y="316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8" name="Line 1494"/>
              <p:cNvSpPr>
                <a:spLocks noChangeShapeType="1"/>
              </p:cNvSpPr>
              <p:nvPr/>
            </p:nvSpPr>
            <p:spPr bwMode="auto">
              <a:xfrm>
                <a:off x="4864" y="3155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09" name="Line 1495"/>
              <p:cNvSpPr>
                <a:spLocks noChangeShapeType="1"/>
              </p:cNvSpPr>
              <p:nvPr/>
            </p:nvSpPr>
            <p:spPr bwMode="auto">
              <a:xfrm>
                <a:off x="4920" y="3144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0" name="Line 1496"/>
              <p:cNvSpPr>
                <a:spLocks noChangeShapeType="1"/>
              </p:cNvSpPr>
              <p:nvPr/>
            </p:nvSpPr>
            <p:spPr bwMode="auto">
              <a:xfrm flipV="1">
                <a:off x="4864" y="3141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1" name="Line 1497"/>
              <p:cNvSpPr>
                <a:spLocks noChangeShapeType="1"/>
              </p:cNvSpPr>
              <p:nvPr/>
            </p:nvSpPr>
            <p:spPr bwMode="auto">
              <a:xfrm flipV="1">
                <a:off x="4950" y="3148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2" name="Line 1498"/>
              <p:cNvSpPr>
                <a:spLocks noChangeShapeType="1"/>
              </p:cNvSpPr>
              <p:nvPr/>
            </p:nvSpPr>
            <p:spPr bwMode="auto">
              <a:xfrm>
                <a:off x="4972" y="3132"/>
                <a:ext cx="3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3" name="Line 1499"/>
              <p:cNvSpPr>
                <a:spLocks noChangeShapeType="1"/>
              </p:cNvSpPr>
              <p:nvPr/>
            </p:nvSpPr>
            <p:spPr bwMode="auto">
              <a:xfrm flipV="1">
                <a:off x="4920" y="3128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4" name="Line 1500"/>
              <p:cNvSpPr>
                <a:spLocks noChangeShapeType="1"/>
              </p:cNvSpPr>
              <p:nvPr/>
            </p:nvSpPr>
            <p:spPr bwMode="auto">
              <a:xfrm>
                <a:off x="4972" y="3131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5" name="Line 1501"/>
              <p:cNvSpPr>
                <a:spLocks noChangeShapeType="1"/>
              </p:cNvSpPr>
              <p:nvPr/>
            </p:nvSpPr>
            <p:spPr bwMode="auto">
              <a:xfrm flipV="1">
                <a:off x="4972" y="312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6" name="Line 1502"/>
              <p:cNvSpPr>
                <a:spLocks noChangeShapeType="1"/>
              </p:cNvSpPr>
              <p:nvPr/>
            </p:nvSpPr>
            <p:spPr bwMode="auto">
              <a:xfrm>
                <a:off x="5027" y="311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7" name="Line 1503"/>
              <p:cNvSpPr>
                <a:spLocks noChangeShapeType="1"/>
              </p:cNvSpPr>
              <p:nvPr/>
            </p:nvSpPr>
            <p:spPr bwMode="auto">
              <a:xfrm flipV="1">
                <a:off x="4972" y="3113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8" name="Line 1504"/>
              <p:cNvSpPr>
                <a:spLocks noChangeShapeType="1"/>
              </p:cNvSpPr>
              <p:nvPr/>
            </p:nvSpPr>
            <p:spPr bwMode="auto">
              <a:xfrm flipV="1">
                <a:off x="5059" y="312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19" name="Line 1505"/>
              <p:cNvSpPr>
                <a:spLocks noChangeShapeType="1"/>
              </p:cNvSpPr>
              <p:nvPr/>
            </p:nvSpPr>
            <p:spPr bwMode="auto">
              <a:xfrm>
                <a:off x="5027" y="3117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0" name="Line 1506"/>
              <p:cNvSpPr>
                <a:spLocks noChangeShapeType="1"/>
              </p:cNvSpPr>
              <p:nvPr/>
            </p:nvSpPr>
            <p:spPr bwMode="auto">
              <a:xfrm flipV="1">
                <a:off x="5027" y="311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1" name="Line 1507"/>
              <p:cNvSpPr>
                <a:spLocks noChangeShapeType="1"/>
              </p:cNvSpPr>
              <p:nvPr/>
            </p:nvSpPr>
            <p:spPr bwMode="auto">
              <a:xfrm>
                <a:off x="5082" y="310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2" name="Line 1508"/>
              <p:cNvSpPr>
                <a:spLocks noChangeShapeType="1"/>
              </p:cNvSpPr>
              <p:nvPr/>
            </p:nvSpPr>
            <p:spPr bwMode="auto">
              <a:xfrm flipV="1">
                <a:off x="5027" y="310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3" name="Line 1509"/>
              <p:cNvSpPr>
                <a:spLocks noChangeShapeType="1"/>
              </p:cNvSpPr>
              <p:nvPr/>
            </p:nvSpPr>
            <p:spPr bwMode="auto">
              <a:xfrm flipV="1">
                <a:off x="5114" y="3105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4" name="Line 1510"/>
              <p:cNvSpPr>
                <a:spLocks noChangeShapeType="1"/>
              </p:cNvSpPr>
              <p:nvPr/>
            </p:nvSpPr>
            <p:spPr bwMode="auto">
              <a:xfrm flipV="1">
                <a:off x="5114" y="311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5" name="Line 1511"/>
              <p:cNvSpPr>
                <a:spLocks noChangeShapeType="1"/>
              </p:cNvSpPr>
              <p:nvPr/>
            </p:nvSpPr>
            <p:spPr bwMode="auto">
              <a:xfrm>
                <a:off x="5082" y="310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6" name="Line 1512"/>
              <p:cNvSpPr>
                <a:spLocks noChangeShapeType="1"/>
              </p:cNvSpPr>
              <p:nvPr/>
            </p:nvSpPr>
            <p:spPr bwMode="auto">
              <a:xfrm flipV="1">
                <a:off x="5082" y="3096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7" name="Line 1513"/>
              <p:cNvSpPr>
                <a:spLocks noChangeShapeType="1"/>
              </p:cNvSpPr>
              <p:nvPr/>
            </p:nvSpPr>
            <p:spPr bwMode="auto">
              <a:xfrm>
                <a:off x="5136" y="308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8" name="Line 1514"/>
              <p:cNvSpPr>
                <a:spLocks noChangeShapeType="1"/>
              </p:cNvSpPr>
              <p:nvPr/>
            </p:nvSpPr>
            <p:spPr bwMode="auto">
              <a:xfrm flipV="1">
                <a:off x="5082" y="308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29" name="Line 1515"/>
              <p:cNvSpPr>
                <a:spLocks noChangeShapeType="1"/>
              </p:cNvSpPr>
              <p:nvPr/>
            </p:nvSpPr>
            <p:spPr bwMode="auto">
              <a:xfrm flipV="1">
                <a:off x="5222" y="309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0" name="Line 1516"/>
              <p:cNvSpPr>
                <a:spLocks noChangeShapeType="1"/>
              </p:cNvSpPr>
              <p:nvPr/>
            </p:nvSpPr>
            <p:spPr bwMode="auto">
              <a:xfrm flipV="1">
                <a:off x="5168" y="309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1" name="Line 1517"/>
              <p:cNvSpPr>
                <a:spLocks noChangeShapeType="1"/>
              </p:cNvSpPr>
              <p:nvPr/>
            </p:nvSpPr>
            <p:spPr bwMode="auto">
              <a:xfrm flipV="1">
                <a:off x="5168" y="310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2" name="Line 1518"/>
              <p:cNvSpPr>
                <a:spLocks noChangeShapeType="1"/>
              </p:cNvSpPr>
              <p:nvPr/>
            </p:nvSpPr>
            <p:spPr bwMode="auto">
              <a:xfrm>
                <a:off x="5136" y="308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3" name="Line 1519"/>
              <p:cNvSpPr>
                <a:spLocks noChangeShapeType="1"/>
              </p:cNvSpPr>
              <p:nvPr/>
            </p:nvSpPr>
            <p:spPr bwMode="auto">
              <a:xfrm flipV="1">
                <a:off x="5136" y="308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4" name="Line 1520"/>
              <p:cNvSpPr>
                <a:spLocks noChangeShapeType="1"/>
              </p:cNvSpPr>
              <p:nvPr/>
            </p:nvSpPr>
            <p:spPr bwMode="auto">
              <a:xfrm>
                <a:off x="5192" y="307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5" name="Line 1521"/>
              <p:cNvSpPr>
                <a:spLocks noChangeShapeType="1"/>
              </p:cNvSpPr>
              <p:nvPr/>
            </p:nvSpPr>
            <p:spPr bwMode="auto">
              <a:xfrm flipV="1">
                <a:off x="5136" y="306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6" name="Line 1522"/>
              <p:cNvSpPr>
                <a:spLocks noChangeShapeType="1"/>
              </p:cNvSpPr>
              <p:nvPr/>
            </p:nvSpPr>
            <p:spPr bwMode="auto">
              <a:xfrm flipV="1">
                <a:off x="3883" y="337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7" name="Line 1523"/>
              <p:cNvSpPr>
                <a:spLocks noChangeShapeType="1"/>
              </p:cNvSpPr>
              <p:nvPr/>
            </p:nvSpPr>
            <p:spPr bwMode="auto">
              <a:xfrm flipV="1">
                <a:off x="3827" y="337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8" name="Line 1524"/>
              <p:cNvSpPr>
                <a:spLocks noChangeShapeType="1"/>
              </p:cNvSpPr>
              <p:nvPr/>
            </p:nvSpPr>
            <p:spPr bwMode="auto">
              <a:xfrm flipV="1">
                <a:off x="3827" y="338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39" name="Line 1525"/>
              <p:cNvSpPr>
                <a:spLocks noChangeShapeType="1"/>
              </p:cNvSpPr>
              <p:nvPr/>
            </p:nvSpPr>
            <p:spPr bwMode="auto">
              <a:xfrm>
                <a:off x="3797" y="337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0" name="Line 1526"/>
              <p:cNvSpPr>
                <a:spLocks noChangeShapeType="1"/>
              </p:cNvSpPr>
              <p:nvPr/>
            </p:nvSpPr>
            <p:spPr bwMode="auto">
              <a:xfrm>
                <a:off x="3797" y="3368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1" name="Line 1527"/>
              <p:cNvSpPr>
                <a:spLocks noChangeShapeType="1"/>
              </p:cNvSpPr>
              <p:nvPr/>
            </p:nvSpPr>
            <p:spPr bwMode="auto">
              <a:xfrm flipV="1">
                <a:off x="3797" y="3364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2" name="Line 1528"/>
              <p:cNvSpPr>
                <a:spLocks noChangeShapeType="1"/>
              </p:cNvSpPr>
              <p:nvPr/>
            </p:nvSpPr>
            <p:spPr bwMode="auto">
              <a:xfrm>
                <a:off x="3852" y="335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3" name="Line 1529"/>
              <p:cNvSpPr>
                <a:spLocks noChangeShapeType="1"/>
              </p:cNvSpPr>
              <p:nvPr/>
            </p:nvSpPr>
            <p:spPr bwMode="auto">
              <a:xfrm flipV="1">
                <a:off x="3797" y="335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4" name="Line 1530"/>
              <p:cNvSpPr>
                <a:spLocks noChangeShapeType="1"/>
              </p:cNvSpPr>
              <p:nvPr/>
            </p:nvSpPr>
            <p:spPr bwMode="auto">
              <a:xfrm>
                <a:off x="3904" y="3346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5" name="Line 1531"/>
              <p:cNvSpPr>
                <a:spLocks noChangeShapeType="1"/>
              </p:cNvSpPr>
              <p:nvPr/>
            </p:nvSpPr>
            <p:spPr bwMode="auto">
              <a:xfrm flipV="1">
                <a:off x="3853" y="3341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6" name="Line 1532"/>
              <p:cNvSpPr>
                <a:spLocks noChangeShapeType="1"/>
              </p:cNvSpPr>
              <p:nvPr/>
            </p:nvSpPr>
            <p:spPr bwMode="auto">
              <a:xfrm flipV="1">
                <a:off x="3939" y="335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7" name="Line 1533"/>
              <p:cNvSpPr>
                <a:spLocks noChangeShapeType="1"/>
              </p:cNvSpPr>
              <p:nvPr/>
            </p:nvSpPr>
            <p:spPr bwMode="auto">
              <a:xfrm>
                <a:off x="3904" y="334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8" name="Line 1534"/>
              <p:cNvSpPr>
                <a:spLocks noChangeShapeType="1"/>
              </p:cNvSpPr>
              <p:nvPr/>
            </p:nvSpPr>
            <p:spPr bwMode="auto">
              <a:xfrm>
                <a:off x="3960" y="333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49" name="Line 1535"/>
              <p:cNvSpPr>
                <a:spLocks noChangeShapeType="1"/>
              </p:cNvSpPr>
              <p:nvPr/>
            </p:nvSpPr>
            <p:spPr bwMode="auto">
              <a:xfrm flipV="1">
                <a:off x="3904" y="3328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0" name="Line 1536"/>
              <p:cNvSpPr>
                <a:spLocks noChangeShapeType="1"/>
              </p:cNvSpPr>
              <p:nvPr/>
            </p:nvSpPr>
            <p:spPr bwMode="auto">
              <a:xfrm flipV="1">
                <a:off x="3993" y="3338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1" name="Line 1537"/>
              <p:cNvSpPr>
                <a:spLocks noChangeShapeType="1"/>
              </p:cNvSpPr>
              <p:nvPr/>
            </p:nvSpPr>
            <p:spPr bwMode="auto">
              <a:xfrm>
                <a:off x="4015" y="332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2" name="Line 1538"/>
              <p:cNvSpPr>
                <a:spLocks noChangeShapeType="1"/>
              </p:cNvSpPr>
              <p:nvPr/>
            </p:nvSpPr>
            <p:spPr bwMode="auto">
              <a:xfrm flipV="1">
                <a:off x="3963" y="3317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3" name="Line 1539"/>
              <p:cNvSpPr>
                <a:spLocks noChangeShapeType="1"/>
              </p:cNvSpPr>
              <p:nvPr/>
            </p:nvSpPr>
            <p:spPr bwMode="auto">
              <a:xfrm flipV="1">
                <a:off x="4047" y="332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4" name="Line 1540"/>
              <p:cNvSpPr>
                <a:spLocks noChangeShapeType="1"/>
              </p:cNvSpPr>
              <p:nvPr/>
            </p:nvSpPr>
            <p:spPr bwMode="auto">
              <a:xfrm>
                <a:off x="4069" y="3310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5" name="Line 1541"/>
              <p:cNvSpPr>
                <a:spLocks noChangeShapeType="1"/>
              </p:cNvSpPr>
              <p:nvPr/>
            </p:nvSpPr>
            <p:spPr bwMode="auto">
              <a:xfrm flipV="1">
                <a:off x="4015" y="3306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6" name="Line 1542"/>
              <p:cNvSpPr>
                <a:spLocks noChangeShapeType="1"/>
              </p:cNvSpPr>
              <p:nvPr/>
            </p:nvSpPr>
            <p:spPr bwMode="auto">
              <a:xfrm flipV="1">
                <a:off x="4154" y="3315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7" name="Line 1543"/>
              <p:cNvSpPr>
                <a:spLocks noChangeShapeType="1"/>
              </p:cNvSpPr>
              <p:nvPr/>
            </p:nvSpPr>
            <p:spPr bwMode="auto">
              <a:xfrm flipV="1">
                <a:off x="4102" y="3314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8" name="Line 1544"/>
              <p:cNvSpPr>
                <a:spLocks noChangeShapeType="1"/>
              </p:cNvSpPr>
              <p:nvPr/>
            </p:nvSpPr>
            <p:spPr bwMode="auto">
              <a:xfrm>
                <a:off x="4124" y="3298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59" name="Line 1545"/>
              <p:cNvSpPr>
                <a:spLocks noChangeShapeType="1"/>
              </p:cNvSpPr>
              <p:nvPr/>
            </p:nvSpPr>
            <p:spPr bwMode="auto">
              <a:xfrm flipV="1">
                <a:off x="4069" y="329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0" name="Line 1546"/>
              <p:cNvSpPr>
                <a:spLocks noChangeShapeType="1"/>
              </p:cNvSpPr>
              <p:nvPr/>
            </p:nvSpPr>
            <p:spPr bwMode="auto">
              <a:xfrm flipV="1">
                <a:off x="4210" y="330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1" name="Line 1547"/>
              <p:cNvSpPr>
                <a:spLocks noChangeShapeType="1"/>
              </p:cNvSpPr>
              <p:nvPr/>
            </p:nvSpPr>
            <p:spPr bwMode="auto">
              <a:xfrm flipV="1">
                <a:off x="4154" y="3300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2" name="Line 1548"/>
              <p:cNvSpPr>
                <a:spLocks noChangeShapeType="1"/>
              </p:cNvSpPr>
              <p:nvPr/>
            </p:nvSpPr>
            <p:spPr bwMode="auto">
              <a:xfrm>
                <a:off x="4178" y="3284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3" name="Line 1549"/>
              <p:cNvSpPr>
                <a:spLocks noChangeShapeType="1"/>
              </p:cNvSpPr>
              <p:nvPr/>
            </p:nvSpPr>
            <p:spPr bwMode="auto">
              <a:xfrm flipV="1">
                <a:off x="4124" y="328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4" name="Line 1550"/>
              <p:cNvSpPr>
                <a:spLocks noChangeShapeType="1"/>
              </p:cNvSpPr>
              <p:nvPr/>
            </p:nvSpPr>
            <p:spPr bwMode="auto">
              <a:xfrm flipV="1">
                <a:off x="4211" y="3290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5" name="Line 1551"/>
              <p:cNvSpPr>
                <a:spLocks noChangeShapeType="1"/>
              </p:cNvSpPr>
              <p:nvPr/>
            </p:nvSpPr>
            <p:spPr bwMode="auto">
              <a:xfrm>
                <a:off x="4233" y="327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6" name="Line 1552"/>
              <p:cNvSpPr>
                <a:spLocks noChangeShapeType="1"/>
              </p:cNvSpPr>
              <p:nvPr/>
            </p:nvSpPr>
            <p:spPr bwMode="auto">
              <a:xfrm flipV="1">
                <a:off x="4178" y="3269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7" name="Line 1553"/>
              <p:cNvSpPr>
                <a:spLocks noChangeShapeType="1"/>
              </p:cNvSpPr>
              <p:nvPr/>
            </p:nvSpPr>
            <p:spPr bwMode="auto">
              <a:xfrm>
                <a:off x="4233" y="327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8" name="Line 1554"/>
              <p:cNvSpPr>
                <a:spLocks noChangeShapeType="1"/>
              </p:cNvSpPr>
              <p:nvPr/>
            </p:nvSpPr>
            <p:spPr bwMode="auto">
              <a:xfrm>
                <a:off x="4288" y="326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69" name="Line 1555"/>
              <p:cNvSpPr>
                <a:spLocks noChangeShapeType="1"/>
              </p:cNvSpPr>
              <p:nvPr/>
            </p:nvSpPr>
            <p:spPr bwMode="auto">
              <a:xfrm flipV="1">
                <a:off x="4233" y="325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0" name="AutoShape 1556"/>
              <p:cNvSpPr>
                <a:spLocks noChangeArrowheads="1"/>
              </p:cNvSpPr>
              <p:nvPr/>
            </p:nvSpPr>
            <p:spPr bwMode="auto">
              <a:xfrm>
                <a:off x="4342" y="3247"/>
                <a:ext cx="20" cy="15"/>
              </a:xfrm>
              <a:custGeom>
                <a:avLst/>
                <a:gdLst>
                  <a:gd name="T0" fmla="*/ 0 w 20"/>
                  <a:gd name="T1" fmla="*/ 0 h 15"/>
                  <a:gd name="T2" fmla="*/ 20 w 20"/>
                  <a:gd name="T3" fmla="*/ 15 h 15"/>
                  <a:gd name="T4" fmla="*/ 0 w 20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5"/>
                  <a:gd name="T11" fmla="*/ 20 w 20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5">
                    <a:moveTo>
                      <a:pt x="0" y="0"/>
                    </a:moveTo>
                    <a:lnTo>
                      <a:pt x="2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71" name="Line 1557"/>
              <p:cNvSpPr>
                <a:spLocks noChangeShapeType="1"/>
              </p:cNvSpPr>
              <p:nvPr/>
            </p:nvSpPr>
            <p:spPr bwMode="auto">
              <a:xfrm>
                <a:off x="4342" y="3247"/>
                <a:ext cx="20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2" name="Line 1558"/>
              <p:cNvSpPr>
                <a:spLocks noChangeShapeType="1"/>
              </p:cNvSpPr>
              <p:nvPr/>
            </p:nvSpPr>
            <p:spPr bwMode="auto">
              <a:xfrm flipV="1">
                <a:off x="4288" y="324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3" name="AutoShape 1559"/>
              <p:cNvSpPr>
                <a:spLocks noChangeArrowheads="1"/>
              </p:cNvSpPr>
              <p:nvPr/>
            </p:nvSpPr>
            <p:spPr bwMode="auto">
              <a:xfrm>
                <a:off x="4342" y="3247"/>
                <a:ext cx="20" cy="15"/>
              </a:xfrm>
              <a:custGeom>
                <a:avLst/>
                <a:gdLst>
                  <a:gd name="T0" fmla="*/ 0 w 20"/>
                  <a:gd name="T1" fmla="*/ 0 h 15"/>
                  <a:gd name="T2" fmla="*/ 20 w 20"/>
                  <a:gd name="T3" fmla="*/ 15 h 15"/>
                  <a:gd name="T4" fmla="*/ 0 w 20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5"/>
                  <a:gd name="T11" fmla="*/ 20 w 20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5">
                    <a:moveTo>
                      <a:pt x="0" y="0"/>
                    </a:moveTo>
                    <a:lnTo>
                      <a:pt x="2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74" name="Line 1560"/>
              <p:cNvSpPr>
                <a:spLocks noChangeShapeType="1"/>
              </p:cNvSpPr>
              <p:nvPr/>
            </p:nvSpPr>
            <p:spPr bwMode="auto">
              <a:xfrm>
                <a:off x="4342" y="3247"/>
                <a:ext cx="20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5" name="AutoShape 1561"/>
              <p:cNvSpPr>
                <a:spLocks noChangeArrowheads="1"/>
              </p:cNvSpPr>
              <p:nvPr/>
            </p:nvSpPr>
            <p:spPr bwMode="auto">
              <a:xfrm>
                <a:off x="4342" y="3244"/>
                <a:ext cx="22" cy="4"/>
              </a:xfrm>
              <a:custGeom>
                <a:avLst/>
                <a:gdLst>
                  <a:gd name="T0" fmla="*/ 0 w 22"/>
                  <a:gd name="T1" fmla="*/ 4 h 4"/>
                  <a:gd name="T2" fmla="*/ 22 w 22"/>
                  <a:gd name="T3" fmla="*/ 0 h 4"/>
                  <a:gd name="T4" fmla="*/ 0 w 22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4"/>
                  <a:gd name="T11" fmla="*/ 22 w 2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4">
                    <a:moveTo>
                      <a:pt x="0" y="4"/>
                    </a:moveTo>
                    <a:lnTo>
                      <a:pt x="2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76" name="Line 1562"/>
              <p:cNvSpPr>
                <a:spLocks noChangeShapeType="1"/>
              </p:cNvSpPr>
              <p:nvPr/>
            </p:nvSpPr>
            <p:spPr bwMode="auto">
              <a:xfrm flipV="1">
                <a:off x="4342" y="3239"/>
                <a:ext cx="22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7" name="AutoShape 1563"/>
              <p:cNvSpPr>
                <a:spLocks noChangeArrowheads="1"/>
              </p:cNvSpPr>
              <p:nvPr/>
            </p:nvSpPr>
            <p:spPr bwMode="auto">
              <a:xfrm>
                <a:off x="4451" y="3225"/>
                <a:ext cx="31" cy="20"/>
              </a:xfrm>
              <a:custGeom>
                <a:avLst/>
                <a:gdLst>
                  <a:gd name="T0" fmla="*/ 0 w 31"/>
                  <a:gd name="T1" fmla="*/ 0 h 20"/>
                  <a:gd name="T2" fmla="*/ 31 w 31"/>
                  <a:gd name="T3" fmla="*/ 20 h 20"/>
                  <a:gd name="T4" fmla="*/ 0 w 31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0"/>
                  <a:gd name="T11" fmla="*/ 31 w 31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0">
                    <a:moveTo>
                      <a:pt x="0" y="0"/>
                    </a:moveTo>
                    <a:lnTo>
                      <a:pt x="31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78" name="Line 1564"/>
              <p:cNvSpPr>
                <a:spLocks noChangeShapeType="1"/>
              </p:cNvSpPr>
              <p:nvPr/>
            </p:nvSpPr>
            <p:spPr bwMode="auto">
              <a:xfrm>
                <a:off x="4451" y="322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79" name="AutoShape 1565"/>
              <p:cNvSpPr>
                <a:spLocks noChangeArrowheads="1"/>
              </p:cNvSpPr>
              <p:nvPr/>
            </p:nvSpPr>
            <p:spPr bwMode="auto">
              <a:xfrm>
                <a:off x="4448" y="3225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80" name="Line 1566"/>
              <p:cNvSpPr>
                <a:spLocks noChangeShapeType="1"/>
              </p:cNvSpPr>
              <p:nvPr/>
            </p:nvSpPr>
            <p:spPr bwMode="auto">
              <a:xfrm>
                <a:off x="4448" y="3225"/>
                <a:ext cx="3" cy="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1" name="Line 1567"/>
              <p:cNvSpPr>
                <a:spLocks noChangeShapeType="1"/>
              </p:cNvSpPr>
              <p:nvPr/>
            </p:nvSpPr>
            <p:spPr bwMode="auto">
              <a:xfrm>
                <a:off x="4505" y="3210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2" name="AutoShape 1568"/>
              <p:cNvSpPr>
                <a:spLocks noChangeArrowheads="1"/>
              </p:cNvSpPr>
              <p:nvPr/>
            </p:nvSpPr>
            <p:spPr bwMode="auto">
              <a:xfrm>
                <a:off x="4451" y="3210"/>
                <a:ext cx="55" cy="15"/>
              </a:xfrm>
              <a:custGeom>
                <a:avLst/>
                <a:gdLst>
                  <a:gd name="T0" fmla="*/ 0 w 55"/>
                  <a:gd name="T1" fmla="*/ 15 h 15"/>
                  <a:gd name="T2" fmla="*/ 55 w 55"/>
                  <a:gd name="T3" fmla="*/ 0 h 15"/>
                  <a:gd name="T4" fmla="*/ 0 w 55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5"/>
                  <a:gd name="T11" fmla="*/ 55 w 55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5">
                    <a:moveTo>
                      <a:pt x="0" y="15"/>
                    </a:moveTo>
                    <a:lnTo>
                      <a:pt x="55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883" name="Line 1569"/>
              <p:cNvSpPr>
                <a:spLocks noChangeShapeType="1"/>
              </p:cNvSpPr>
              <p:nvPr/>
            </p:nvSpPr>
            <p:spPr bwMode="auto">
              <a:xfrm flipV="1">
                <a:off x="4451" y="3206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4" name="Line 1570"/>
              <p:cNvSpPr>
                <a:spLocks noChangeShapeType="1"/>
              </p:cNvSpPr>
              <p:nvPr/>
            </p:nvSpPr>
            <p:spPr bwMode="auto">
              <a:xfrm flipV="1">
                <a:off x="4591" y="3215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5" name="Line 1571"/>
              <p:cNvSpPr>
                <a:spLocks noChangeShapeType="1"/>
              </p:cNvSpPr>
              <p:nvPr/>
            </p:nvSpPr>
            <p:spPr bwMode="auto">
              <a:xfrm flipV="1">
                <a:off x="4536" y="3214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6" name="Line 1572"/>
              <p:cNvSpPr>
                <a:spLocks noChangeShapeType="1"/>
              </p:cNvSpPr>
              <p:nvPr/>
            </p:nvSpPr>
            <p:spPr bwMode="auto">
              <a:xfrm>
                <a:off x="4505" y="3210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7" name="Line 1573"/>
              <p:cNvSpPr>
                <a:spLocks noChangeShapeType="1"/>
              </p:cNvSpPr>
              <p:nvPr/>
            </p:nvSpPr>
            <p:spPr bwMode="auto">
              <a:xfrm>
                <a:off x="4559" y="3199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8" name="Line 1574"/>
              <p:cNvSpPr>
                <a:spLocks noChangeShapeType="1"/>
              </p:cNvSpPr>
              <p:nvPr/>
            </p:nvSpPr>
            <p:spPr bwMode="auto">
              <a:xfrm flipV="1">
                <a:off x="4505" y="3194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89" name="Line 1575"/>
              <p:cNvSpPr>
                <a:spLocks noChangeShapeType="1"/>
              </p:cNvSpPr>
              <p:nvPr/>
            </p:nvSpPr>
            <p:spPr bwMode="auto">
              <a:xfrm>
                <a:off x="4614" y="318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0" name="Line 1576"/>
              <p:cNvSpPr>
                <a:spLocks noChangeShapeType="1"/>
              </p:cNvSpPr>
              <p:nvPr/>
            </p:nvSpPr>
            <p:spPr bwMode="auto">
              <a:xfrm flipV="1">
                <a:off x="4561" y="3184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1" name="Line 1577"/>
              <p:cNvSpPr>
                <a:spLocks noChangeShapeType="1"/>
              </p:cNvSpPr>
              <p:nvPr/>
            </p:nvSpPr>
            <p:spPr bwMode="auto">
              <a:xfrm flipV="1">
                <a:off x="4645" y="319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2" name="Line 1578"/>
              <p:cNvSpPr>
                <a:spLocks noChangeShapeType="1"/>
              </p:cNvSpPr>
              <p:nvPr/>
            </p:nvSpPr>
            <p:spPr bwMode="auto">
              <a:xfrm>
                <a:off x="4614" y="318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3" name="Line 1579"/>
              <p:cNvSpPr>
                <a:spLocks noChangeShapeType="1"/>
              </p:cNvSpPr>
              <p:nvPr/>
            </p:nvSpPr>
            <p:spPr bwMode="auto">
              <a:xfrm flipV="1">
                <a:off x="4614" y="318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4" name="Line 1580"/>
              <p:cNvSpPr>
                <a:spLocks noChangeShapeType="1"/>
              </p:cNvSpPr>
              <p:nvPr/>
            </p:nvSpPr>
            <p:spPr bwMode="auto">
              <a:xfrm>
                <a:off x="4670" y="3173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5" name="Line 1581"/>
              <p:cNvSpPr>
                <a:spLocks noChangeShapeType="1"/>
              </p:cNvSpPr>
              <p:nvPr/>
            </p:nvSpPr>
            <p:spPr bwMode="auto">
              <a:xfrm flipV="1">
                <a:off x="4614" y="3169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6" name="Line 1582"/>
              <p:cNvSpPr>
                <a:spLocks noChangeShapeType="1"/>
              </p:cNvSpPr>
              <p:nvPr/>
            </p:nvSpPr>
            <p:spPr bwMode="auto">
              <a:xfrm flipV="1">
                <a:off x="4700" y="3178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7" name="Line 1583"/>
              <p:cNvSpPr>
                <a:spLocks noChangeShapeType="1"/>
              </p:cNvSpPr>
              <p:nvPr/>
            </p:nvSpPr>
            <p:spPr bwMode="auto">
              <a:xfrm>
                <a:off x="4670" y="3173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8" name="Line 1584"/>
              <p:cNvSpPr>
                <a:spLocks noChangeShapeType="1"/>
              </p:cNvSpPr>
              <p:nvPr/>
            </p:nvSpPr>
            <p:spPr bwMode="auto">
              <a:xfrm>
                <a:off x="4722" y="3160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899" name="Line 1585"/>
              <p:cNvSpPr>
                <a:spLocks noChangeShapeType="1"/>
              </p:cNvSpPr>
              <p:nvPr/>
            </p:nvSpPr>
            <p:spPr bwMode="auto">
              <a:xfrm flipV="1">
                <a:off x="4670" y="3156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0" name="Line 1586"/>
              <p:cNvSpPr>
                <a:spLocks noChangeShapeType="1"/>
              </p:cNvSpPr>
              <p:nvPr/>
            </p:nvSpPr>
            <p:spPr bwMode="auto">
              <a:xfrm>
                <a:off x="4777" y="3147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1" name="Line 1587"/>
              <p:cNvSpPr>
                <a:spLocks noChangeShapeType="1"/>
              </p:cNvSpPr>
              <p:nvPr/>
            </p:nvSpPr>
            <p:spPr bwMode="auto">
              <a:xfrm flipV="1">
                <a:off x="4725" y="3143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2" name="Line 1588"/>
              <p:cNvSpPr>
                <a:spLocks noChangeShapeType="1"/>
              </p:cNvSpPr>
              <p:nvPr/>
            </p:nvSpPr>
            <p:spPr bwMode="auto">
              <a:xfrm>
                <a:off x="4777" y="314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3" name="Line 1589"/>
              <p:cNvSpPr>
                <a:spLocks noChangeShapeType="1"/>
              </p:cNvSpPr>
              <p:nvPr/>
            </p:nvSpPr>
            <p:spPr bwMode="auto">
              <a:xfrm>
                <a:off x="4832" y="3135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4" name="Line 1590"/>
              <p:cNvSpPr>
                <a:spLocks noChangeShapeType="1"/>
              </p:cNvSpPr>
              <p:nvPr/>
            </p:nvSpPr>
            <p:spPr bwMode="auto">
              <a:xfrm flipV="1">
                <a:off x="4777" y="313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5" name="Line 1591"/>
              <p:cNvSpPr>
                <a:spLocks noChangeShapeType="1"/>
              </p:cNvSpPr>
              <p:nvPr/>
            </p:nvSpPr>
            <p:spPr bwMode="auto">
              <a:xfrm>
                <a:off x="4832" y="3135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6" name="Line 1592"/>
              <p:cNvSpPr>
                <a:spLocks noChangeShapeType="1"/>
              </p:cNvSpPr>
              <p:nvPr/>
            </p:nvSpPr>
            <p:spPr bwMode="auto">
              <a:xfrm>
                <a:off x="4886" y="3124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7" name="Line 1593"/>
              <p:cNvSpPr>
                <a:spLocks noChangeShapeType="1"/>
              </p:cNvSpPr>
              <p:nvPr/>
            </p:nvSpPr>
            <p:spPr bwMode="auto">
              <a:xfrm flipV="1">
                <a:off x="4832" y="3120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8" name="Line 1594"/>
              <p:cNvSpPr>
                <a:spLocks noChangeShapeType="1"/>
              </p:cNvSpPr>
              <p:nvPr/>
            </p:nvSpPr>
            <p:spPr bwMode="auto">
              <a:xfrm flipV="1">
                <a:off x="4920" y="3127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09" name="Line 1595"/>
              <p:cNvSpPr>
                <a:spLocks noChangeShapeType="1"/>
              </p:cNvSpPr>
              <p:nvPr/>
            </p:nvSpPr>
            <p:spPr bwMode="auto">
              <a:xfrm>
                <a:off x="4886" y="3123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0" name="Line 1596"/>
              <p:cNvSpPr>
                <a:spLocks noChangeShapeType="1"/>
              </p:cNvSpPr>
              <p:nvPr/>
            </p:nvSpPr>
            <p:spPr bwMode="auto">
              <a:xfrm flipV="1">
                <a:off x="4886" y="311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1" name="Line 1597"/>
              <p:cNvSpPr>
                <a:spLocks noChangeShapeType="1"/>
              </p:cNvSpPr>
              <p:nvPr/>
            </p:nvSpPr>
            <p:spPr bwMode="auto">
              <a:xfrm>
                <a:off x="4941" y="310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2" name="Line 1598"/>
              <p:cNvSpPr>
                <a:spLocks noChangeShapeType="1"/>
              </p:cNvSpPr>
              <p:nvPr/>
            </p:nvSpPr>
            <p:spPr bwMode="auto">
              <a:xfrm flipV="1">
                <a:off x="4886" y="310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3" name="Line 1599"/>
              <p:cNvSpPr>
                <a:spLocks noChangeShapeType="1"/>
              </p:cNvSpPr>
              <p:nvPr/>
            </p:nvSpPr>
            <p:spPr bwMode="auto">
              <a:xfrm flipV="1">
                <a:off x="4972" y="3112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4" name="Line 1600"/>
              <p:cNvSpPr>
                <a:spLocks noChangeShapeType="1"/>
              </p:cNvSpPr>
              <p:nvPr/>
            </p:nvSpPr>
            <p:spPr bwMode="auto">
              <a:xfrm>
                <a:off x="4941" y="3107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5" name="Line 1601"/>
              <p:cNvSpPr>
                <a:spLocks noChangeShapeType="1"/>
              </p:cNvSpPr>
              <p:nvPr/>
            </p:nvSpPr>
            <p:spPr bwMode="auto">
              <a:xfrm flipV="1">
                <a:off x="4941" y="310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6" name="Line 1602"/>
              <p:cNvSpPr>
                <a:spLocks noChangeShapeType="1"/>
              </p:cNvSpPr>
              <p:nvPr/>
            </p:nvSpPr>
            <p:spPr bwMode="auto">
              <a:xfrm>
                <a:off x="4997" y="309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7" name="Line 1603"/>
              <p:cNvSpPr>
                <a:spLocks noChangeShapeType="1"/>
              </p:cNvSpPr>
              <p:nvPr/>
            </p:nvSpPr>
            <p:spPr bwMode="auto">
              <a:xfrm flipV="1">
                <a:off x="4941" y="309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8" name="Line 1604"/>
              <p:cNvSpPr>
                <a:spLocks noChangeShapeType="1"/>
              </p:cNvSpPr>
              <p:nvPr/>
            </p:nvSpPr>
            <p:spPr bwMode="auto">
              <a:xfrm flipV="1">
                <a:off x="5027" y="309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19" name="Line 1605"/>
              <p:cNvSpPr>
                <a:spLocks noChangeShapeType="1"/>
              </p:cNvSpPr>
              <p:nvPr/>
            </p:nvSpPr>
            <p:spPr bwMode="auto">
              <a:xfrm flipV="1">
                <a:off x="5027" y="311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0" name="Line 1606"/>
              <p:cNvSpPr>
                <a:spLocks noChangeShapeType="1"/>
              </p:cNvSpPr>
              <p:nvPr/>
            </p:nvSpPr>
            <p:spPr bwMode="auto">
              <a:xfrm>
                <a:off x="4997" y="3095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1" name="Line 1607"/>
              <p:cNvSpPr>
                <a:spLocks noChangeShapeType="1"/>
              </p:cNvSpPr>
              <p:nvPr/>
            </p:nvSpPr>
            <p:spPr bwMode="auto">
              <a:xfrm flipV="1">
                <a:off x="4997" y="309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22" name="Line 1608"/>
              <p:cNvSpPr>
                <a:spLocks noChangeShapeType="1"/>
              </p:cNvSpPr>
              <p:nvPr/>
            </p:nvSpPr>
            <p:spPr bwMode="auto">
              <a:xfrm>
                <a:off x="5051" y="3081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41" name="Group 1609"/>
            <p:cNvGrpSpPr>
              <a:grpSpLocks/>
            </p:cNvGrpSpPr>
            <p:nvPr/>
          </p:nvGrpSpPr>
          <p:grpSpPr bwMode="auto">
            <a:xfrm>
              <a:off x="3734" y="3019"/>
              <a:ext cx="1458" cy="354"/>
              <a:chOff x="3734" y="3019"/>
              <a:chExt cx="1458" cy="354"/>
            </a:xfrm>
          </p:grpSpPr>
          <p:sp>
            <p:nvSpPr>
              <p:cNvPr id="82523" name="Line 1610"/>
              <p:cNvSpPr>
                <a:spLocks noChangeShapeType="1"/>
              </p:cNvSpPr>
              <p:nvPr/>
            </p:nvSpPr>
            <p:spPr bwMode="auto">
              <a:xfrm flipV="1">
                <a:off x="4997" y="3077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4" name="Line 1611"/>
              <p:cNvSpPr>
                <a:spLocks noChangeShapeType="1"/>
              </p:cNvSpPr>
              <p:nvPr/>
            </p:nvSpPr>
            <p:spPr bwMode="auto">
              <a:xfrm flipV="1">
                <a:off x="5082" y="308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5" name="Line 1612"/>
              <p:cNvSpPr>
                <a:spLocks noChangeShapeType="1"/>
              </p:cNvSpPr>
              <p:nvPr/>
            </p:nvSpPr>
            <p:spPr bwMode="auto">
              <a:xfrm>
                <a:off x="5051" y="307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6" name="Line 1613"/>
              <p:cNvSpPr>
                <a:spLocks noChangeShapeType="1"/>
              </p:cNvSpPr>
              <p:nvPr/>
            </p:nvSpPr>
            <p:spPr bwMode="auto">
              <a:xfrm flipV="1">
                <a:off x="5051" y="3074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7" name="Line 1614"/>
              <p:cNvSpPr>
                <a:spLocks noChangeShapeType="1"/>
              </p:cNvSpPr>
              <p:nvPr/>
            </p:nvSpPr>
            <p:spPr bwMode="auto">
              <a:xfrm>
                <a:off x="5106" y="306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8" name="Line 1615"/>
              <p:cNvSpPr>
                <a:spLocks noChangeShapeType="1"/>
              </p:cNvSpPr>
              <p:nvPr/>
            </p:nvSpPr>
            <p:spPr bwMode="auto">
              <a:xfrm flipV="1">
                <a:off x="5051" y="306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9" name="Line 1616"/>
              <p:cNvSpPr>
                <a:spLocks noChangeShapeType="1"/>
              </p:cNvSpPr>
              <p:nvPr/>
            </p:nvSpPr>
            <p:spPr bwMode="auto">
              <a:xfrm flipV="1">
                <a:off x="5192" y="306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0" name="Line 1617"/>
              <p:cNvSpPr>
                <a:spLocks noChangeShapeType="1"/>
              </p:cNvSpPr>
              <p:nvPr/>
            </p:nvSpPr>
            <p:spPr bwMode="auto">
              <a:xfrm flipV="1">
                <a:off x="5136" y="3067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1" name="Line 1618"/>
              <p:cNvSpPr>
                <a:spLocks noChangeShapeType="1"/>
              </p:cNvSpPr>
              <p:nvPr/>
            </p:nvSpPr>
            <p:spPr bwMode="auto">
              <a:xfrm flipV="1">
                <a:off x="5136" y="308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2" name="Line 1619"/>
              <p:cNvSpPr>
                <a:spLocks noChangeShapeType="1"/>
              </p:cNvSpPr>
              <p:nvPr/>
            </p:nvSpPr>
            <p:spPr bwMode="auto">
              <a:xfrm>
                <a:off x="5106" y="3060"/>
                <a:ext cx="30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3" name="Line 1620"/>
              <p:cNvSpPr>
                <a:spLocks noChangeShapeType="1"/>
              </p:cNvSpPr>
              <p:nvPr/>
            </p:nvSpPr>
            <p:spPr bwMode="auto">
              <a:xfrm flipV="1">
                <a:off x="5106" y="3056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4" name="Line 1621"/>
              <p:cNvSpPr>
                <a:spLocks noChangeShapeType="1"/>
              </p:cNvSpPr>
              <p:nvPr/>
            </p:nvSpPr>
            <p:spPr bwMode="auto">
              <a:xfrm>
                <a:off x="5161" y="304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5" name="Line 1622"/>
              <p:cNvSpPr>
                <a:spLocks noChangeShapeType="1"/>
              </p:cNvSpPr>
              <p:nvPr/>
            </p:nvSpPr>
            <p:spPr bwMode="auto">
              <a:xfrm flipV="1">
                <a:off x="5106" y="304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6" name="Line 1623"/>
              <p:cNvSpPr>
                <a:spLocks noChangeShapeType="1"/>
              </p:cNvSpPr>
              <p:nvPr/>
            </p:nvSpPr>
            <p:spPr bwMode="auto">
              <a:xfrm>
                <a:off x="3765" y="3351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7" name="Line 1624"/>
              <p:cNvSpPr>
                <a:spLocks noChangeShapeType="1"/>
              </p:cNvSpPr>
              <p:nvPr/>
            </p:nvSpPr>
            <p:spPr bwMode="auto">
              <a:xfrm>
                <a:off x="3765" y="3348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8" name="Line 1625"/>
              <p:cNvSpPr>
                <a:spLocks noChangeShapeType="1"/>
              </p:cNvSpPr>
              <p:nvPr/>
            </p:nvSpPr>
            <p:spPr bwMode="auto">
              <a:xfrm flipV="1">
                <a:off x="3765" y="334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9" name="Line 1626"/>
              <p:cNvSpPr>
                <a:spLocks noChangeShapeType="1"/>
              </p:cNvSpPr>
              <p:nvPr/>
            </p:nvSpPr>
            <p:spPr bwMode="auto">
              <a:xfrm>
                <a:off x="3820" y="3336"/>
                <a:ext cx="29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0" name="Line 1627"/>
              <p:cNvSpPr>
                <a:spLocks noChangeShapeType="1"/>
              </p:cNvSpPr>
              <p:nvPr/>
            </p:nvSpPr>
            <p:spPr bwMode="auto">
              <a:xfrm flipV="1">
                <a:off x="3765" y="3332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1" name="Line 1628"/>
              <p:cNvSpPr>
                <a:spLocks noChangeShapeType="1"/>
              </p:cNvSpPr>
              <p:nvPr/>
            </p:nvSpPr>
            <p:spPr bwMode="auto">
              <a:xfrm flipV="1">
                <a:off x="3853" y="3342"/>
                <a:ext cx="51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2" name="Line 1629"/>
              <p:cNvSpPr>
                <a:spLocks noChangeShapeType="1"/>
              </p:cNvSpPr>
              <p:nvPr/>
            </p:nvSpPr>
            <p:spPr bwMode="auto">
              <a:xfrm>
                <a:off x="3820" y="3336"/>
                <a:ext cx="28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3" name="Line 1630"/>
              <p:cNvSpPr>
                <a:spLocks noChangeShapeType="1"/>
              </p:cNvSpPr>
              <p:nvPr/>
            </p:nvSpPr>
            <p:spPr bwMode="auto">
              <a:xfrm>
                <a:off x="3874" y="332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4" name="Line 1631"/>
              <p:cNvSpPr>
                <a:spLocks noChangeShapeType="1"/>
              </p:cNvSpPr>
              <p:nvPr/>
            </p:nvSpPr>
            <p:spPr bwMode="auto">
              <a:xfrm flipV="1">
                <a:off x="3820" y="3319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5" name="Line 1632"/>
              <p:cNvSpPr>
                <a:spLocks noChangeShapeType="1"/>
              </p:cNvSpPr>
              <p:nvPr/>
            </p:nvSpPr>
            <p:spPr bwMode="auto">
              <a:xfrm>
                <a:off x="3929" y="331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6" name="Line 1633"/>
              <p:cNvSpPr>
                <a:spLocks noChangeShapeType="1"/>
              </p:cNvSpPr>
              <p:nvPr/>
            </p:nvSpPr>
            <p:spPr bwMode="auto">
              <a:xfrm flipV="1">
                <a:off x="3874" y="330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7" name="Line 1634"/>
              <p:cNvSpPr>
                <a:spLocks noChangeShapeType="1"/>
              </p:cNvSpPr>
              <p:nvPr/>
            </p:nvSpPr>
            <p:spPr bwMode="auto">
              <a:xfrm flipV="1">
                <a:off x="3963" y="3317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8" name="Line 1635"/>
              <p:cNvSpPr>
                <a:spLocks noChangeShapeType="1"/>
              </p:cNvSpPr>
              <p:nvPr/>
            </p:nvSpPr>
            <p:spPr bwMode="auto">
              <a:xfrm>
                <a:off x="3984" y="3300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49" name="Line 1636"/>
              <p:cNvSpPr>
                <a:spLocks noChangeShapeType="1"/>
              </p:cNvSpPr>
              <p:nvPr/>
            </p:nvSpPr>
            <p:spPr bwMode="auto">
              <a:xfrm flipV="1">
                <a:off x="3929" y="3297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0" name="Line 1637"/>
              <p:cNvSpPr>
                <a:spLocks noChangeShapeType="1"/>
              </p:cNvSpPr>
              <p:nvPr/>
            </p:nvSpPr>
            <p:spPr bwMode="auto">
              <a:xfrm flipV="1">
                <a:off x="4016" y="3307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1" name="Line 1638"/>
              <p:cNvSpPr>
                <a:spLocks noChangeShapeType="1"/>
              </p:cNvSpPr>
              <p:nvPr/>
            </p:nvSpPr>
            <p:spPr bwMode="auto">
              <a:xfrm>
                <a:off x="4038" y="3287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2" name="Line 1639"/>
              <p:cNvSpPr>
                <a:spLocks noChangeShapeType="1"/>
              </p:cNvSpPr>
              <p:nvPr/>
            </p:nvSpPr>
            <p:spPr bwMode="auto">
              <a:xfrm flipV="1">
                <a:off x="3984" y="328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3" name="Line 1640"/>
              <p:cNvSpPr>
                <a:spLocks noChangeShapeType="1"/>
              </p:cNvSpPr>
              <p:nvPr/>
            </p:nvSpPr>
            <p:spPr bwMode="auto">
              <a:xfrm flipV="1">
                <a:off x="4124" y="3292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4" name="Line 1641"/>
              <p:cNvSpPr>
                <a:spLocks noChangeShapeType="1"/>
              </p:cNvSpPr>
              <p:nvPr/>
            </p:nvSpPr>
            <p:spPr bwMode="auto">
              <a:xfrm flipV="1">
                <a:off x="4069" y="3291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5" name="Line 1642"/>
              <p:cNvSpPr>
                <a:spLocks noChangeShapeType="1"/>
              </p:cNvSpPr>
              <p:nvPr/>
            </p:nvSpPr>
            <p:spPr bwMode="auto">
              <a:xfrm>
                <a:off x="4038" y="3287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6" name="Line 1643"/>
              <p:cNvSpPr>
                <a:spLocks noChangeShapeType="1"/>
              </p:cNvSpPr>
              <p:nvPr/>
            </p:nvSpPr>
            <p:spPr bwMode="auto">
              <a:xfrm>
                <a:off x="4093" y="327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7" name="Line 1644"/>
              <p:cNvSpPr>
                <a:spLocks noChangeShapeType="1"/>
              </p:cNvSpPr>
              <p:nvPr/>
            </p:nvSpPr>
            <p:spPr bwMode="auto">
              <a:xfrm flipV="1">
                <a:off x="4038" y="327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8" name="Line 1645"/>
              <p:cNvSpPr>
                <a:spLocks noChangeShapeType="1"/>
              </p:cNvSpPr>
              <p:nvPr/>
            </p:nvSpPr>
            <p:spPr bwMode="auto">
              <a:xfrm flipV="1">
                <a:off x="4124" y="3281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59" name="Line 1646"/>
              <p:cNvSpPr>
                <a:spLocks noChangeShapeType="1"/>
              </p:cNvSpPr>
              <p:nvPr/>
            </p:nvSpPr>
            <p:spPr bwMode="auto">
              <a:xfrm>
                <a:off x="4149" y="3263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0" name="Line 1647"/>
              <p:cNvSpPr>
                <a:spLocks noChangeShapeType="1"/>
              </p:cNvSpPr>
              <p:nvPr/>
            </p:nvSpPr>
            <p:spPr bwMode="auto">
              <a:xfrm flipV="1">
                <a:off x="4093" y="3259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1" name="Line 1648"/>
              <p:cNvSpPr>
                <a:spLocks noChangeShapeType="1"/>
              </p:cNvSpPr>
              <p:nvPr/>
            </p:nvSpPr>
            <p:spPr bwMode="auto">
              <a:xfrm flipV="1">
                <a:off x="4233" y="326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2" name="Line 1649"/>
              <p:cNvSpPr>
                <a:spLocks noChangeShapeType="1"/>
              </p:cNvSpPr>
              <p:nvPr/>
            </p:nvSpPr>
            <p:spPr bwMode="auto">
              <a:xfrm flipV="1">
                <a:off x="4181" y="3268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3" name="Line 1650"/>
              <p:cNvSpPr>
                <a:spLocks noChangeShapeType="1"/>
              </p:cNvSpPr>
              <p:nvPr/>
            </p:nvSpPr>
            <p:spPr bwMode="auto">
              <a:xfrm>
                <a:off x="4200" y="325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4" name="Line 1651"/>
              <p:cNvSpPr>
                <a:spLocks noChangeShapeType="1"/>
              </p:cNvSpPr>
              <p:nvPr/>
            </p:nvSpPr>
            <p:spPr bwMode="auto">
              <a:xfrm flipV="1">
                <a:off x="4149" y="3249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5" name="Line 1652"/>
              <p:cNvSpPr>
                <a:spLocks noChangeShapeType="1"/>
              </p:cNvSpPr>
              <p:nvPr/>
            </p:nvSpPr>
            <p:spPr bwMode="auto">
              <a:xfrm flipV="1">
                <a:off x="4233" y="325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6" name="Line 1653"/>
              <p:cNvSpPr>
                <a:spLocks noChangeShapeType="1"/>
              </p:cNvSpPr>
              <p:nvPr/>
            </p:nvSpPr>
            <p:spPr bwMode="auto">
              <a:xfrm>
                <a:off x="4256" y="323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7" name="Line 1654"/>
              <p:cNvSpPr>
                <a:spLocks noChangeShapeType="1"/>
              </p:cNvSpPr>
              <p:nvPr/>
            </p:nvSpPr>
            <p:spPr bwMode="auto">
              <a:xfrm flipV="1">
                <a:off x="4200" y="323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8" name="Line 1655"/>
              <p:cNvSpPr>
                <a:spLocks noChangeShapeType="1"/>
              </p:cNvSpPr>
              <p:nvPr/>
            </p:nvSpPr>
            <p:spPr bwMode="auto">
              <a:xfrm>
                <a:off x="4310" y="3227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69" name="Line 1656"/>
              <p:cNvSpPr>
                <a:spLocks noChangeShapeType="1"/>
              </p:cNvSpPr>
              <p:nvPr/>
            </p:nvSpPr>
            <p:spPr bwMode="auto">
              <a:xfrm flipV="1">
                <a:off x="4256" y="322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0" name="Line 1657"/>
              <p:cNvSpPr>
                <a:spLocks noChangeShapeType="1"/>
              </p:cNvSpPr>
              <p:nvPr/>
            </p:nvSpPr>
            <p:spPr bwMode="auto">
              <a:xfrm>
                <a:off x="4310" y="3225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1" name="Line 1658"/>
              <p:cNvSpPr>
                <a:spLocks noChangeShapeType="1"/>
              </p:cNvSpPr>
              <p:nvPr/>
            </p:nvSpPr>
            <p:spPr bwMode="auto">
              <a:xfrm flipV="1">
                <a:off x="4310" y="322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2" name="AutoShape 1659"/>
              <p:cNvSpPr>
                <a:spLocks noChangeArrowheads="1"/>
              </p:cNvSpPr>
              <p:nvPr/>
            </p:nvSpPr>
            <p:spPr bwMode="auto">
              <a:xfrm>
                <a:off x="4310" y="3214"/>
                <a:ext cx="51" cy="11"/>
              </a:xfrm>
              <a:custGeom>
                <a:avLst/>
                <a:gdLst>
                  <a:gd name="T0" fmla="*/ 0 w 51"/>
                  <a:gd name="T1" fmla="*/ 11 h 11"/>
                  <a:gd name="T2" fmla="*/ 51 w 51"/>
                  <a:gd name="T3" fmla="*/ 0 h 11"/>
                  <a:gd name="T4" fmla="*/ 0 w 51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51"/>
                  <a:gd name="T10" fmla="*/ 0 h 11"/>
                  <a:gd name="T11" fmla="*/ 51 w 5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1" h="11">
                    <a:moveTo>
                      <a:pt x="0" y="11"/>
                    </a:moveTo>
                    <a:lnTo>
                      <a:pt x="5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73" name="Line 1660"/>
              <p:cNvSpPr>
                <a:spLocks noChangeShapeType="1"/>
              </p:cNvSpPr>
              <p:nvPr/>
            </p:nvSpPr>
            <p:spPr bwMode="auto">
              <a:xfrm flipV="1">
                <a:off x="4310" y="3211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4" name="AutoShape 1661"/>
              <p:cNvSpPr>
                <a:spLocks noChangeArrowheads="1"/>
              </p:cNvSpPr>
              <p:nvPr/>
            </p:nvSpPr>
            <p:spPr bwMode="auto">
              <a:xfrm>
                <a:off x="4448" y="3220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0"/>
                    </a:move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75" name="Line 1662"/>
              <p:cNvSpPr>
                <a:spLocks noChangeShapeType="1"/>
              </p:cNvSpPr>
              <p:nvPr/>
            </p:nvSpPr>
            <p:spPr bwMode="auto">
              <a:xfrm>
                <a:off x="4448" y="3220"/>
                <a:ext cx="3" cy="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6" name="AutoShape 1663"/>
              <p:cNvSpPr>
                <a:spLocks noChangeArrowheads="1"/>
              </p:cNvSpPr>
              <p:nvPr/>
            </p:nvSpPr>
            <p:spPr bwMode="auto">
              <a:xfrm>
                <a:off x="4451" y="3209"/>
                <a:ext cx="55" cy="15"/>
              </a:xfrm>
              <a:custGeom>
                <a:avLst/>
                <a:gdLst>
                  <a:gd name="T0" fmla="*/ 0 w 55"/>
                  <a:gd name="T1" fmla="*/ 15 h 15"/>
                  <a:gd name="T2" fmla="*/ 55 w 55"/>
                  <a:gd name="T3" fmla="*/ 0 h 15"/>
                  <a:gd name="T4" fmla="*/ 0 w 55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5"/>
                  <a:gd name="T11" fmla="*/ 55 w 55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5">
                    <a:moveTo>
                      <a:pt x="0" y="15"/>
                    </a:moveTo>
                    <a:lnTo>
                      <a:pt x="55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77" name="Line 1664"/>
              <p:cNvSpPr>
                <a:spLocks noChangeShapeType="1"/>
              </p:cNvSpPr>
              <p:nvPr/>
            </p:nvSpPr>
            <p:spPr bwMode="auto">
              <a:xfrm flipV="1">
                <a:off x="4451" y="3206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78" name="AutoShape 1665"/>
              <p:cNvSpPr>
                <a:spLocks noChangeArrowheads="1"/>
              </p:cNvSpPr>
              <p:nvPr/>
            </p:nvSpPr>
            <p:spPr bwMode="auto">
              <a:xfrm>
                <a:off x="4448" y="3220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0"/>
                    </a:move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79" name="Line 1666"/>
              <p:cNvSpPr>
                <a:spLocks noChangeShapeType="1"/>
              </p:cNvSpPr>
              <p:nvPr/>
            </p:nvSpPr>
            <p:spPr bwMode="auto">
              <a:xfrm>
                <a:off x="4448" y="3220"/>
                <a:ext cx="3" cy="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0" name="Line 1667"/>
              <p:cNvSpPr>
                <a:spLocks noChangeShapeType="1"/>
              </p:cNvSpPr>
              <p:nvPr/>
            </p:nvSpPr>
            <p:spPr bwMode="auto">
              <a:xfrm>
                <a:off x="4473" y="318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1" name="AutoShape 1668"/>
              <p:cNvSpPr>
                <a:spLocks noChangeArrowheads="1"/>
              </p:cNvSpPr>
              <p:nvPr/>
            </p:nvSpPr>
            <p:spPr bwMode="auto">
              <a:xfrm>
                <a:off x="4449" y="3189"/>
                <a:ext cx="24" cy="7"/>
              </a:xfrm>
              <a:custGeom>
                <a:avLst/>
                <a:gdLst>
                  <a:gd name="T0" fmla="*/ 0 w 24"/>
                  <a:gd name="T1" fmla="*/ 7 h 7"/>
                  <a:gd name="T2" fmla="*/ 24 w 24"/>
                  <a:gd name="T3" fmla="*/ 0 h 7"/>
                  <a:gd name="T4" fmla="*/ 0 w 24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7"/>
                  <a:gd name="T11" fmla="*/ 24 w 2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7">
                    <a:moveTo>
                      <a:pt x="0" y="7"/>
                    </a:move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82" name="Line 1669"/>
              <p:cNvSpPr>
                <a:spLocks noChangeShapeType="1"/>
              </p:cNvSpPr>
              <p:nvPr/>
            </p:nvSpPr>
            <p:spPr bwMode="auto">
              <a:xfrm flipV="1">
                <a:off x="4449" y="3185"/>
                <a:ext cx="24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3" name="Line 1670"/>
              <p:cNvSpPr>
                <a:spLocks noChangeShapeType="1"/>
              </p:cNvSpPr>
              <p:nvPr/>
            </p:nvSpPr>
            <p:spPr bwMode="auto">
              <a:xfrm flipV="1">
                <a:off x="4559" y="319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4" name="Line 1671"/>
              <p:cNvSpPr>
                <a:spLocks noChangeShapeType="1"/>
              </p:cNvSpPr>
              <p:nvPr/>
            </p:nvSpPr>
            <p:spPr bwMode="auto">
              <a:xfrm flipV="1">
                <a:off x="4505" y="319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5" name="Line 1672"/>
              <p:cNvSpPr>
                <a:spLocks noChangeShapeType="1"/>
              </p:cNvSpPr>
              <p:nvPr/>
            </p:nvSpPr>
            <p:spPr bwMode="auto">
              <a:xfrm>
                <a:off x="4473" y="318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6" name="Line 1673"/>
              <p:cNvSpPr>
                <a:spLocks noChangeShapeType="1"/>
              </p:cNvSpPr>
              <p:nvPr/>
            </p:nvSpPr>
            <p:spPr bwMode="auto">
              <a:xfrm>
                <a:off x="4527" y="3177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7" name="Line 1674"/>
              <p:cNvSpPr>
                <a:spLocks noChangeShapeType="1"/>
              </p:cNvSpPr>
              <p:nvPr/>
            </p:nvSpPr>
            <p:spPr bwMode="auto">
              <a:xfrm flipV="1">
                <a:off x="4473" y="317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8" name="Line 1675"/>
              <p:cNvSpPr>
                <a:spLocks noChangeShapeType="1"/>
              </p:cNvSpPr>
              <p:nvPr/>
            </p:nvSpPr>
            <p:spPr bwMode="auto">
              <a:xfrm flipV="1">
                <a:off x="4561" y="3183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89" name="Line 1676"/>
              <p:cNvSpPr>
                <a:spLocks noChangeShapeType="1"/>
              </p:cNvSpPr>
              <p:nvPr/>
            </p:nvSpPr>
            <p:spPr bwMode="auto">
              <a:xfrm>
                <a:off x="4582" y="3164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0" name="Line 1677"/>
              <p:cNvSpPr>
                <a:spLocks noChangeShapeType="1"/>
              </p:cNvSpPr>
              <p:nvPr/>
            </p:nvSpPr>
            <p:spPr bwMode="auto">
              <a:xfrm flipV="1">
                <a:off x="4530" y="3161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1" name="Line 1678"/>
              <p:cNvSpPr>
                <a:spLocks noChangeShapeType="1"/>
              </p:cNvSpPr>
              <p:nvPr/>
            </p:nvSpPr>
            <p:spPr bwMode="auto">
              <a:xfrm>
                <a:off x="4636" y="3151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2" name="Line 1679"/>
              <p:cNvSpPr>
                <a:spLocks noChangeShapeType="1"/>
              </p:cNvSpPr>
              <p:nvPr/>
            </p:nvSpPr>
            <p:spPr bwMode="auto">
              <a:xfrm flipV="1">
                <a:off x="4582" y="3147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3" name="Line 1680"/>
              <p:cNvSpPr>
                <a:spLocks noChangeShapeType="1"/>
              </p:cNvSpPr>
              <p:nvPr/>
            </p:nvSpPr>
            <p:spPr bwMode="auto">
              <a:xfrm>
                <a:off x="4636" y="3151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4" name="Line 1681"/>
              <p:cNvSpPr>
                <a:spLocks noChangeShapeType="1"/>
              </p:cNvSpPr>
              <p:nvPr/>
            </p:nvSpPr>
            <p:spPr bwMode="auto">
              <a:xfrm>
                <a:off x="4691" y="313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5" name="Line 1682"/>
              <p:cNvSpPr>
                <a:spLocks noChangeShapeType="1"/>
              </p:cNvSpPr>
              <p:nvPr/>
            </p:nvSpPr>
            <p:spPr bwMode="auto">
              <a:xfrm flipV="1">
                <a:off x="4636" y="3136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6" name="Line 1683"/>
              <p:cNvSpPr>
                <a:spLocks noChangeShapeType="1"/>
              </p:cNvSpPr>
              <p:nvPr/>
            </p:nvSpPr>
            <p:spPr bwMode="auto">
              <a:xfrm flipV="1">
                <a:off x="4722" y="3144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7" name="Line 1684"/>
              <p:cNvSpPr>
                <a:spLocks noChangeShapeType="1"/>
              </p:cNvSpPr>
              <p:nvPr/>
            </p:nvSpPr>
            <p:spPr bwMode="auto">
              <a:xfrm>
                <a:off x="4691" y="3139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8" name="Line 1685"/>
              <p:cNvSpPr>
                <a:spLocks noChangeShapeType="1"/>
              </p:cNvSpPr>
              <p:nvPr/>
            </p:nvSpPr>
            <p:spPr bwMode="auto">
              <a:xfrm>
                <a:off x="4747" y="312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99" name="Line 1686"/>
              <p:cNvSpPr>
                <a:spLocks noChangeShapeType="1"/>
              </p:cNvSpPr>
              <p:nvPr/>
            </p:nvSpPr>
            <p:spPr bwMode="auto">
              <a:xfrm flipV="1">
                <a:off x="4691" y="3122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0" name="Line 1687"/>
              <p:cNvSpPr>
                <a:spLocks noChangeShapeType="1"/>
              </p:cNvSpPr>
              <p:nvPr/>
            </p:nvSpPr>
            <p:spPr bwMode="auto">
              <a:xfrm flipV="1">
                <a:off x="4832" y="3130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1" name="Line 1688"/>
              <p:cNvSpPr>
                <a:spLocks noChangeShapeType="1"/>
              </p:cNvSpPr>
              <p:nvPr/>
            </p:nvSpPr>
            <p:spPr bwMode="auto">
              <a:xfrm flipV="1">
                <a:off x="4777" y="313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2" name="Line 1689"/>
              <p:cNvSpPr>
                <a:spLocks noChangeShapeType="1"/>
              </p:cNvSpPr>
              <p:nvPr/>
            </p:nvSpPr>
            <p:spPr bwMode="auto">
              <a:xfrm>
                <a:off x="4747" y="312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3" name="Line 1690"/>
              <p:cNvSpPr>
                <a:spLocks noChangeShapeType="1"/>
              </p:cNvSpPr>
              <p:nvPr/>
            </p:nvSpPr>
            <p:spPr bwMode="auto">
              <a:xfrm>
                <a:off x="4800" y="3113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4" name="Line 1691"/>
              <p:cNvSpPr>
                <a:spLocks noChangeShapeType="1"/>
              </p:cNvSpPr>
              <p:nvPr/>
            </p:nvSpPr>
            <p:spPr bwMode="auto">
              <a:xfrm flipV="1">
                <a:off x="4747" y="3110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5" name="Line 1692"/>
              <p:cNvSpPr>
                <a:spLocks noChangeShapeType="1"/>
              </p:cNvSpPr>
              <p:nvPr/>
            </p:nvSpPr>
            <p:spPr bwMode="auto">
              <a:xfrm flipV="1">
                <a:off x="4832" y="3119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6" name="Line 1693"/>
              <p:cNvSpPr>
                <a:spLocks noChangeShapeType="1"/>
              </p:cNvSpPr>
              <p:nvPr/>
            </p:nvSpPr>
            <p:spPr bwMode="auto">
              <a:xfrm>
                <a:off x="4856" y="3099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7" name="Line 1694"/>
              <p:cNvSpPr>
                <a:spLocks noChangeShapeType="1"/>
              </p:cNvSpPr>
              <p:nvPr/>
            </p:nvSpPr>
            <p:spPr bwMode="auto">
              <a:xfrm flipV="1">
                <a:off x="4802" y="3096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8" name="Line 1695"/>
              <p:cNvSpPr>
                <a:spLocks noChangeShapeType="1"/>
              </p:cNvSpPr>
              <p:nvPr/>
            </p:nvSpPr>
            <p:spPr bwMode="auto">
              <a:xfrm flipV="1">
                <a:off x="4886" y="310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09" name="Line 1696"/>
              <p:cNvSpPr>
                <a:spLocks noChangeShapeType="1"/>
              </p:cNvSpPr>
              <p:nvPr/>
            </p:nvSpPr>
            <p:spPr bwMode="auto">
              <a:xfrm>
                <a:off x="4856" y="3099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0" name="Line 1697"/>
              <p:cNvSpPr>
                <a:spLocks noChangeShapeType="1"/>
              </p:cNvSpPr>
              <p:nvPr/>
            </p:nvSpPr>
            <p:spPr bwMode="auto">
              <a:xfrm>
                <a:off x="4911" y="3087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1" name="Line 1698"/>
              <p:cNvSpPr>
                <a:spLocks noChangeShapeType="1"/>
              </p:cNvSpPr>
              <p:nvPr/>
            </p:nvSpPr>
            <p:spPr bwMode="auto">
              <a:xfrm flipV="1">
                <a:off x="4856" y="308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2" name="Line 1699"/>
              <p:cNvSpPr>
                <a:spLocks noChangeShapeType="1"/>
              </p:cNvSpPr>
              <p:nvPr/>
            </p:nvSpPr>
            <p:spPr bwMode="auto">
              <a:xfrm flipV="1">
                <a:off x="4941" y="3091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3" name="Line 1700"/>
              <p:cNvSpPr>
                <a:spLocks noChangeShapeType="1"/>
              </p:cNvSpPr>
              <p:nvPr/>
            </p:nvSpPr>
            <p:spPr bwMode="auto">
              <a:xfrm>
                <a:off x="4911" y="3086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4" name="Line 1701"/>
              <p:cNvSpPr>
                <a:spLocks noChangeShapeType="1"/>
              </p:cNvSpPr>
              <p:nvPr/>
            </p:nvSpPr>
            <p:spPr bwMode="auto">
              <a:xfrm flipV="1">
                <a:off x="4911" y="308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5" name="Line 1702"/>
              <p:cNvSpPr>
                <a:spLocks noChangeShapeType="1"/>
              </p:cNvSpPr>
              <p:nvPr/>
            </p:nvSpPr>
            <p:spPr bwMode="auto">
              <a:xfrm>
                <a:off x="4963" y="3075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6" name="Line 1703"/>
              <p:cNvSpPr>
                <a:spLocks noChangeShapeType="1"/>
              </p:cNvSpPr>
              <p:nvPr/>
            </p:nvSpPr>
            <p:spPr bwMode="auto">
              <a:xfrm flipV="1">
                <a:off x="4911" y="3071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7" name="Line 1704"/>
              <p:cNvSpPr>
                <a:spLocks noChangeShapeType="1"/>
              </p:cNvSpPr>
              <p:nvPr/>
            </p:nvSpPr>
            <p:spPr bwMode="auto">
              <a:xfrm flipV="1">
                <a:off x="4997" y="307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8" name="Line 1705"/>
              <p:cNvSpPr>
                <a:spLocks noChangeShapeType="1"/>
              </p:cNvSpPr>
              <p:nvPr/>
            </p:nvSpPr>
            <p:spPr bwMode="auto">
              <a:xfrm flipV="1">
                <a:off x="4997" y="3087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19" name="Line 1706"/>
              <p:cNvSpPr>
                <a:spLocks noChangeShapeType="1"/>
              </p:cNvSpPr>
              <p:nvPr/>
            </p:nvSpPr>
            <p:spPr bwMode="auto">
              <a:xfrm>
                <a:off x="4963" y="3070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0" name="Line 1707"/>
              <p:cNvSpPr>
                <a:spLocks noChangeShapeType="1"/>
              </p:cNvSpPr>
              <p:nvPr/>
            </p:nvSpPr>
            <p:spPr bwMode="auto">
              <a:xfrm flipV="1">
                <a:off x="4963" y="3067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1" name="Line 1708"/>
              <p:cNvSpPr>
                <a:spLocks noChangeShapeType="1"/>
              </p:cNvSpPr>
              <p:nvPr/>
            </p:nvSpPr>
            <p:spPr bwMode="auto">
              <a:xfrm>
                <a:off x="5019" y="3057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2" name="Line 1709"/>
              <p:cNvSpPr>
                <a:spLocks noChangeShapeType="1"/>
              </p:cNvSpPr>
              <p:nvPr/>
            </p:nvSpPr>
            <p:spPr bwMode="auto">
              <a:xfrm flipV="1">
                <a:off x="4963" y="3053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3" name="Line 1710"/>
              <p:cNvSpPr>
                <a:spLocks noChangeShapeType="1"/>
              </p:cNvSpPr>
              <p:nvPr/>
            </p:nvSpPr>
            <p:spPr bwMode="auto">
              <a:xfrm flipV="1">
                <a:off x="5051" y="305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4" name="Line 1711"/>
              <p:cNvSpPr>
                <a:spLocks noChangeShapeType="1"/>
              </p:cNvSpPr>
              <p:nvPr/>
            </p:nvSpPr>
            <p:spPr bwMode="auto">
              <a:xfrm flipV="1">
                <a:off x="5051" y="307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5" name="Line 1712"/>
              <p:cNvSpPr>
                <a:spLocks noChangeShapeType="1"/>
              </p:cNvSpPr>
              <p:nvPr/>
            </p:nvSpPr>
            <p:spPr bwMode="auto">
              <a:xfrm>
                <a:off x="5019" y="305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6" name="Line 1713"/>
              <p:cNvSpPr>
                <a:spLocks noChangeShapeType="1"/>
              </p:cNvSpPr>
              <p:nvPr/>
            </p:nvSpPr>
            <p:spPr bwMode="auto">
              <a:xfrm flipV="1">
                <a:off x="5019" y="3049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7" name="Line 1714"/>
              <p:cNvSpPr>
                <a:spLocks noChangeShapeType="1"/>
              </p:cNvSpPr>
              <p:nvPr/>
            </p:nvSpPr>
            <p:spPr bwMode="auto">
              <a:xfrm>
                <a:off x="5074" y="304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8" name="Line 1715"/>
              <p:cNvSpPr>
                <a:spLocks noChangeShapeType="1"/>
              </p:cNvSpPr>
              <p:nvPr/>
            </p:nvSpPr>
            <p:spPr bwMode="auto">
              <a:xfrm flipV="1">
                <a:off x="5019" y="303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29" name="Line 1716"/>
              <p:cNvSpPr>
                <a:spLocks noChangeShapeType="1"/>
              </p:cNvSpPr>
              <p:nvPr/>
            </p:nvSpPr>
            <p:spPr bwMode="auto">
              <a:xfrm flipV="1">
                <a:off x="5161" y="3039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0" name="Line 1717"/>
              <p:cNvSpPr>
                <a:spLocks noChangeShapeType="1"/>
              </p:cNvSpPr>
              <p:nvPr/>
            </p:nvSpPr>
            <p:spPr bwMode="auto">
              <a:xfrm flipV="1">
                <a:off x="5106" y="304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1" name="Line 1718"/>
              <p:cNvSpPr>
                <a:spLocks noChangeShapeType="1"/>
              </p:cNvSpPr>
              <p:nvPr/>
            </p:nvSpPr>
            <p:spPr bwMode="auto">
              <a:xfrm flipV="1">
                <a:off x="5106" y="3052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2" name="Line 1719"/>
              <p:cNvSpPr>
                <a:spLocks noChangeShapeType="1"/>
              </p:cNvSpPr>
              <p:nvPr/>
            </p:nvSpPr>
            <p:spPr bwMode="auto">
              <a:xfrm>
                <a:off x="5074" y="303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3" name="Line 1720"/>
              <p:cNvSpPr>
                <a:spLocks noChangeShapeType="1"/>
              </p:cNvSpPr>
              <p:nvPr/>
            </p:nvSpPr>
            <p:spPr bwMode="auto">
              <a:xfrm flipV="1">
                <a:off x="5074" y="3029"/>
                <a:ext cx="1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4" name="Line 1721"/>
              <p:cNvSpPr>
                <a:spLocks noChangeShapeType="1"/>
              </p:cNvSpPr>
              <p:nvPr/>
            </p:nvSpPr>
            <p:spPr bwMode="auto">
              <a:xfrm>
                <a:off x="5128" y="3021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5" name="Line 1722"/>
              <p:cNvSpPr>
                <a:spLocks noChangeShapeType="1"/>
              </p:cNvSpPr>
              <p:nvPr/>
            </p:nvSpPr>
            <p:spPr bwMode="auto">
              <a:xfrm flipV="1">
                <a:off x="5074" y="3018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6" name="Line 1723"/>
              <p:cNvSpPr>
                <a:spLocks noChangeShapeType="1"/>
              </p:cNvSpPr>
              <p:nvPr/>
            </p:nvSpPr>
            <p:spPr bwMode="auto">
              <a:xfrm flipV="1">
                <a:off x="3765" y="333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7" name="Line 1724"/>
              <p:cNvSpPr>
                <a:spLocks noChangeShapeType="1"/>
              </p:cNvSpPr>
              <p:nvPr/>
            </p:nvSpPr>
            <p:spPr bwMode="auto">
              <a:xfrm flipV="1">
                <a:off x="3765" y="334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8" name="Line 1725"/>
              <p:cNvSpPr>
                <a:spLocks noChangeShapeType="1"/>
              </p:cNvSpPr>
              <p:nvPr/>
            </p:nvSpPr>
            <p:spPr bwMode="auto">
              <a:xfrm>
                <a:off x="3734" y="3329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39" name="Line 1726"/>
              <p:cNvSpPr>
                <a:spLocks noChangeShapeType="1"/>
              </p:cNvSpPr>
              <p:nvPr/>
            </p:nvSpPr>
            <p:spPr bwMode="auto">
              <a:xfrm>
                <a:off x="3734" y="332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0" name="Line 1727"/>
              <p:cNvSpPr>
                <a:spLocks noChangeShapeType="1"/>
              </p:cNvSpPr>
              <p:nvPr/>
            </p:nvSpPr>
            <p:spPr bwMode="auto">
              <a:xfrm flipV="1">
                <a:off x="3734" y="332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1" name="Line 1728"/>
              <p:cNvSpPr>
                <a:spLocks noChangeShapeType="1"/>
              </p:cNvSpPr>
              <p:nvPr/>
            </p:nvSpPr>
            <p:spPr bwMode="auto">
              <a:xfrm>
                <a:off x="3788" y="331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2" name="Line 1729"/>
              <p:cNvSpPr>
                <a:spLocks noChangeShapeType="1"/>
              </p:cNvSpPr>
              <p:nvPr/>
            </p:nvSpPr>
            <p:spPr bwMode="auto">
              <a:xfrm flipV="1">
                <a:off x="3734" y="330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3" name="Line 1730"/>
              <p:cNvSpPr>
                <a:spLocks noChangeShapeType="1"/>
              </p:cNvSpPr>
              <p:nvPr/>
            </p:nvSpPr>
            <p:spPr bwMode="auto">
              <a:xfrm flipV="1">
                <a:off x="3820" y="3319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4" name="Line 1731"/>
              <p:cNvSpPr>
                <a:spLocks noChangeShapeType="1"/>
              </p:cNvSpPr>
              <p:nvPr/>
            </p:nvSpPr>
            <p:spPr bwMode="auto">
              <a:xfrm>
                <a:off x="3843" y="330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5" name="Line 1732"/>
              <p:cNvSpPr>
                <a:spLocks noChangeShapeType="1"/>
              </p:cNvSpPr>
              <p:nvPr/>
            </p:nvSpPr>
            <p:spPr bwMode="auto">
              <a:xfrm flipV="1">
                <a:off x="3788" y="329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6" name="Line 1733"/>
              <p:cNvSpPr>
                <a:spLocks noChangeShapeType="1"/>
              </p:cNvSpPr>
              <p:nvPr/>
            </p:nvSpPr>
            <p:spPr bwMode="auto">
              <a:xfrm flipV="1">
                <a:off x="3874" y="330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7" name="Line 1734"/>
              <p:cNvSpPr>
                <a:spLocks noChangeShapeType="1"/>
              </p:cNvSpPr>
              <p:nvPr/>
            </p:nvSpPr>
            <p:spPr bwMode="auto">
              <a:xfrm>
                <a:off x="3899" y="328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8" name="Line 1735"/>
              <p:cNvSpPr>
                <a:spLocks noChangeShapeType="1"/>
              </p:cNvSpPr>
              <p:nvPr/>
            </p:nvSpPr>
            <p:spPr bwMode="auto">
              <a:xfrm flipV="1">
                <a:off x="3843" y="3285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9" name="Line 1736"/>
              <p:cNvSpPr>
                <a:spLocks noChangeShapeType="1"/>
              </p:cNvSpPr>
              <p:nvPr/>
            </p:nvSpPr>
            <p:spPr bwMode="auto">
              <a:xfrm>
                <a:off x="3951" y="3276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0" name="Line 1737"/>
              <p:cNvSpPr>
                <a:spLocks noChangeShapeType="1"/>
              </p:cNvSpPr>
              <p:nvPr/>
            </p:nvSpPr>
            <p:spPr bwMode="auto">
              <a:xfrm flipV="1">
                <a:off x="3899" y="3273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1" name="Line 1738"/>
              <p:cNvSpPr>
                <a:spLocks noChangeShapeType="1"/>
              </p:cNvSpPr>
              <p:nvPr/>
            </p:nvSpPr>
            <p:spPr bwMode="auto">
              <a:xfrm flipV="1">
                <a:off x="3986" y="3283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2" name="Line 1739"/>
              <p:cNvSpPr>
                <a:spLocks noChangeShapeType="1"/>
              </p:cNvSpPr>
              <p:nvPr/>
            </p:nvSpPr>
            <p:spPr bwMode="auto">
              <a:xfrm>
                <a:off x="4006" y="3265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3" name="Line 1740"/>
              <p:cNvSpPr>
                <a:spLocks noChangeShapeType="1"/>
              </p:cNvSpPr>
              <p:nvPr/>
            </p:nvSpPr>
            <p:spPr bwMode="auto">
              <a:xfrm flipV="1">
                <a:off x="3954" y="3262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4" name="Line 1741"/>
              <p:cNvSpPr>
                <a:spLocks noChangeShapeType="1"/>
              </p:cNvSpPr>
              <p:nvPr/>
            </p:nvSpPr>
            <p:spPr bwMode="auto">
              <a:xfrm flipV="1">
                <a:off x="4093" y="326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5" name="Line 1742"/>
              <p:cNvSpPr>
                <a:spLocks noChangeShapeType="1"/>
              </p:cNvSpPr>
              <p:nvPr/>
            </p:nvSpPr>
            <p:spPr bwMode="auto">
              <a:xfrm flipV="1">
                <a:off x="4038" y="326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6" name="Line 1743"/>
              <p:cNvSpPr>
                <a:spLocks noChangeShapeType="1"/>
              </p:cNvSpPr>
              <p:nvPr/>
            </p:nvSpPr>
            <p:spPr bwMode="auto">
              <a:xfrm flipV="1">
                <a:off x="4038" y="328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7" name="Line 1744"/>
              <p:cNvSpPr>
                <a:spLocks noChangeShapeType="1"/>
              </p:cNvSpPr>
              <p:nvPr/>
            </p:nvSpPr>
            <p:spPr bwMode="auto">
              <a:xfrm>
                <a:off x="4006" y="3265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8" name="Line 1745"/>
              <p:cNvSpPr>
                <a:spLocks noChangeShapeType="1"/>
              </p:cNvSpPr>
              <p:nvPr/>
            </p:nvSpPr>
            <p:spPr bwMode="auto">
              <a:xfrm>
                <a:off x="4061" y="3252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59" name="Line 1746"/>
              <p:cNvSpPr>
                <a:spLocks noChangeShapeType="1"/>
              </p:cNvSpPr>
              <p:nvPr/>
            </p:nvSpPr>
            <p:spPr bwMode="auto">
              <a:xfrm flipV="1">
                <a:off x="4006" y="324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0" name="Line 1747"/>
              <p:cNvSpPr>
                <a:spLocks noChangeShapeType="1"/>
              </p:cNvSpPr>
              <p:nvPr/>
            </p:nvSpPr>
            <p:spPr bwMode="auto">
              <a:xfrm>
                <a:off x="4115" y="324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1" name="Line 1748"/>
              <p:cNvSpPr>
                <a:spLocks noChangeShapeType="1"/>
              </p:cNvSpPr>
              <p:nvPr/>
            </p:nvSpPr>
            <p:spPr bwMode="auto">
              <a:xfrm flipV="1">
                <a:off x="4063" y="3238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2" name="Line 1749"/>
              <p:cNvSpPr>
                <a:spLocks noChangeShapeType="1"/>
              </p:cNvSpPr>
              <p:nvPr/>
            </p:nvSpPr>
            <p:spPr bwMode="auto">
              <a:xfrm flipV="1">
                <a:off x="4200" y="324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3" name="Line 1750"/>
              <p:cNvSpPr>
                <a:spLocks noChangeShapeType="1"/>
              </p:cNvSpPr>
              <p:nvPr/>
            </p:nvSpPr>
            <p:spPr bwMode="auto">
              <a:xfrm flipV="1">
                <a:off x="4149" y="3246"/>
                <a:ext cx="5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4" name="Line 1751"/>
              <p:cNvSpPr>
                <a:spLocks noChangeShapeType="1"/>
              </p:cNvSpPr>
              <p:nvPr/>
            </p:nvSpPr>
            <p:spPr bwMode="auto">
              <a:xfrm>
                <a:off x="4115" y="3241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5" name="Line 1752"/>
              <p:cNvSpPr>
                <a:spLocks noChangeShapeType="1"/>
              </p:cNvSpPr>
              <p:nvPr/>
            </p:nvSpPr>
            <p:spPr bwMode="auto">
              <a:xfrm>
                <a:off x="4170" y="3228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6" name="Line 1753"/>
              <p:cNvSpPr>
                <a:spLocks noChangeShapeType="1"/>
              </p:cNvSpPr>
              <p:nvPr/>
            </p:nvSpPr>
            <p:spPr bwMode="auto">
              <a:xfrm flipV="1">
                <a:off x="4115" y="322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7" name="Line 1754"/>
              <p:cNvSpPr>
                <a:spLocks noChangeShapeType="1"/>
              </p:cNvSpPr>
              <p:nvPr/>
            </p:nvSpPr>
            <p:spPr bwMode="auto">
              <a:xfrm flipV="1">
                <a:off x="4256" y="323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8" name="Line 1755"/>
              <p:cNvSpPr>
                <a:spLocks noChangeShapeType="1"/>
              </p:cNvSpPr>
              <p:nvPr/>
            </p:nvSpPr>
            <p:spPr bwMode="auto">
              <a:xfrm flipV="1">
                <a:off x="4200" y="3234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69" name="Line 1756"/>
              <p:cNvSpPr>
                <a:spLocks noChangeShapeType="1"/>
              </p:cNvSpPr>
              <p:nvPr/>
            </p:nvSpPr>
            <p:spPr bwMode="auto">
              <a:xfrm>
                <a:off x="4226" y="321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0" name="Line 1757"/>
              <p:cNvSpPr>
                <a:spLocks noChangeShapeType="1"/>
              </p:cNvSpPr>
              <p:nvPr/>
            </p:nvSpPr>
            <p:spPr bwMode="auto">
              <a:xfrm flipV="1">
                <a:off x="4170" y="3214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1" name="Line 1758"/>
              <p:cNvSpPr>
                <a:spLocks noChangeShapeType="1"/>
              </p:cNvSpPr>
              <p:nvPr/>
            </p:nvSpPr>
            <p:spPr bwMode="auto">
              <a:xfrm flipV="1">
                <a:off x="4256" y="322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2" name="Line 1759"/>
              <p:cNvSpPr>
                <a:spLocks noChangeShapeType="1"/>
              </p:cNvSpPr>
              <p:nvPr/>
            </p:nvSpPr>
            <p:spPr bwMode="auto">
              <a:xfrm>
                <a:off x="4279" y="3205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3" name="Line 1760"/>
              <p:cNvSpPr>
                <a:spLocks noChangeShapeType="1"/>
              </p:cNvSpPr>
              <p:nvPr/>
            </p:nvSpPr>
            <p:spPr bwMode="auto">
              <a:xfrm flipV="1">
                <a:off x="4226" y="3202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4" name="AutoShape 1761"/>
              <p:cNvSpPr>
                <a:spLocks noChangeArrowheads="1"/>
              </p:cNvSpPr>
              <p:nvPr/>
            </p:nvSpPr>
            <p:spPr bwMode="auto">
              <a:xfrm>
                <a:off x="4335" y="3192"/>
                <a:ext cx="27" cy="20"/>
              </a:xfrm>
              <a:custGeom>
                <a:avLst/>
                <a:gdLst>
                  <a:gd name="T0" fmla="*/ 0 w 27"/>
                  <a:gd name="T1" fmla="*/ 0 h 20"/>
                  <a:gd name="T2" fmla="*/ 27 w 27"/>
                  <a:gd name="T3" fmla="*/ 20 h 20"/>
                  <a:gd name="T4" fmla="*/ 0 w 27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20"/>
                  <a:gd name="T11" fmla="*/ 27 w 27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20">
                    <a:moveTo>
                      <a:pt x="0" y="0"/>
                    </a:moveTo>
                    <a:lnTo>
                      <a:pt x="27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75" name="Line 1762"/>
              <p:cNvSpPr>
                <a:spLocks noChangeShapeType="1"/>
              </p:cNvSpPr>
              <p:nvPr/>
            </p:nvSpPr>
            <p:spPr bwMode="auto">
              <a:xfrm>
                <a:off x="4335" y="3192"/>
                <a:ext cx="27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6" name="Line 1763"/>
              <p:cNvSpPr>
                <a:spLocks noChangeShapeType="1"/>
              </p:cNvSpPr>
              <p:nvPr/>
            </p:nvSpPr>
            <p:spPr bwMode="auto">
              <a:xfrm flipV="1">
                <a:off x="4279" y="3188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7" name="AutoShape 1764"/>
              <p:cNvSpPr>
                <a:spLocks noChangeArrowheads="1"/>
              </p:cNvSpPr>
              <p:nvPr/>
            </p:nvSpPr>
            <p:spPr bwMode="auto">
              <a:xfrm>
                <a:off x="4335" y="3192"/>
                <a:ext cx="27" cy="18"/>
              </a:xfrm>
              <a:custGeom>
                <a:avLst/>
                <a:gdLst>
                  <a:gd name="T0" fmla="*/ 0 w 27"/>
                  <a:gd name="T1" fmla="*/ 0 h 18"/>
                  <a:gd name="T2" fmla="*/ 27 w 27"/>
                  <a:gd name="T3" fmla="*/ 18 h 18"/>
                  <a:gd name="T4" fmla="*/ 0 w 27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18"/>
                  <a:gd name="T11" fmla="*/ 27 w 27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18">
                    <a:moveTo>
                      <a:pt x="0" y="0"/>
                    </a:moveTo>
                    <a:lnTo>
                      <a:pt x="27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78" name="Line 1765"/>
              <p:cNvSpPr>
                <a:spLocks noChangeShapeType="1"/>
              </p:cNvSpPr>
              <p:nvPr/>
            </p:nvSpPr>
            <p:spPr bwMode="auto">
              <a:xfrm>
                <a:off x="4335" y="3192"/>
                <a:ext cx="27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79" name="AutoShape 1766"/>
              <p:cNvSpPr>
                <a:spLocks noChangeArrowheads="1"/>
              </p:cNvSpPr>
              <p:nvPr/>
            </p:nvSpPr>
            <p:spPr bwMode="auto">
              <a:xfrm>
                <a:off x="4335" y="3186"/>
                <a:ext cx="27" cy="6"/>
              </a:xfrm>
              <a:custGeom>
                <a:avLst/>
                <a:gdLst>
                  <a:gd name="T0" fmla="*/ 0 w 27"/>
                  <a:gd name="T1" fmla="*/ 6 h 6"/>
                  <a:gd name="T2" fmla="*/ 27 w 27"/>
                  <a:gd name="T3" fmla="*/ 0 h 6"/>
                  <a:gd name="T4" fmla="*/ 0 w 27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6"/>
                  <a:gd name="T11" fmla="*/ 27 w 2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6">
                    <a:moveTo>
                      <a:pt x="0" y="6"/>
                    </a:moveTo>
                    <a:lnTo>
                      <a:pt x="2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80" name="Line 1767"/>
              <p:cNvSpPr>
                <a:spLocks noChangeShapeType="1"/>
              </p:cNvSpPr>
              <p:nvPr/>
            </p:nvSpPr>
            <p:spPr bwMode="auto">
              <a:xfrm flipV="1">
                <a:off x="4335" y="3182"/>
                <a:ext cx="27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1" name="AutoShape 1768"/>
              <p:cNvSpPr>
                <a:spLocks noChangeArrowheads="1"/>
              </p:cNvSpPr>
              <p:nvPr/>
            </p:nvSpPr>
            <p:spPr bwMode="auto">
              <a:xfrm>
                <a:off x="4449" y="3189"/>
                <a:ext cx="24" cy="4"/>
              </a:xfrm>
              <a:custGeom>
                <a:avLst/>
                <a:gdLst>
                  <a:gd name="T0" fmla="*/ 0 w 24"/>
                  <a:gd name="T1" fmla="*/ 4 h 4"/>
                  <a:gd name="T2" fmla="*/ 24 w 24"/>
                  <a:gd name="T3" fmla="*/ 0 h 4"/>
                  <a:gd name="T4" fmla="*/ 0 w 24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"/>
                  <a:gd name="T11" fmla="*/ 24 w 2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">
                    <a:moveTo>
                      <a:pt x="0" y="4"/>
                    </a:moveTo>
                    <a:lnTo>
                      <a:pt x="2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82" name="Line 1769"/>
              <p:cNvSpPr>
                <a:spLocks noChangeShapeType="1"/>
              </p:cNvSpPr>
              <p:nvPr/>
            </p:nvSpPr>
            <p:spPr bwMode="auto">
              <a:xfrm flipV="1">
                <a:off x="4449" y="3185"/>
                <a:ext cx="24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3" name="AutoShape 1770"/>
              <p:cNvSpPr>
                <a:spLocks noChangeArrowheads="1"/>
              </p:cNvSpPr>
              <p:nvPr/>
            </p:nvSpPr>
            <p:spPr bwMode="auto">
              <a:xfrm>
                <a:off x="4449" y="3171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84" name="Line 1771"/>
              <p:cNvSpPr>
                <a:spLocks noChangeShapeType="1"/>
              </p:cNvSpPr>
              <p:nvPr/>
            </p:nvSpPr>
            <p:spPr bwMode="auto">
              <a:xfrm>
                <a:off x="4449" y="3171"/>
                <a:ext cx="2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5" name="Line 1772"/>
              <p:cNvSpPr>
                <a:spLocks noChangeShapeType="1"/>
              </p:cNvSpPr>
              <p:nvPr/>
            </p:nvSpPr>
            <p:spPr bwMode="auto">
              <a:xfrm flipV="1">
                <a:off x="4527" y="3171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6" name="Line 1773"/>
              <p:cNvSpPr>
                <a:spLocks noChangeShapeType="1"/>
              </p:cNvSpPr>
              <p:nvPr/>
            </p:nvSpPr>
            <p:spPr bwMode="auto">
              <a:xfrm flipV="1">
                <a:off x="4473" y="3170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7" name="AutoShape 1774"/>
              <p:cNvSpPr>
                <a:spLocks noChangeArrowheads="1"/>
              </p:cNvSpPr>
              <p:nvPr/>
            </p:nvSpPr>
            <p:spPr bwMode="auto">
              <a:xfrm>
                <a:off x="4449" y="3171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8"/>
                  <a:gd name="T11" fmla="*/ 24 w 24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88" name="Line 1775"/>
              <p:cNvSpPr>
                <a:spLocks noChangeShapeType="1"/>
              </p:cNvSpPr>
              <p:nvPr/>
            </p:nvSpPr>
            <p:spPr bwMode="auto">
              <a:xfrm>
                <a:off x="4449" y="3171"/>
                <a:ext cx="2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89" name="Line 1776"/>
              <p:cNvSpPr>
                <a:spLocks noChangeShapeType="1"/>
              </p:cNvSpPr>
              <p:nvPr/>
            </p:nvSpPr>
            <p:spPr bwMode="auto">
              <a:xfrm>
                <a:off x="4497" y="3154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0" name="AutoShape 1777"/>
              <p:cNvSpPr>
                <a:spLocks noChangeArrowheads="1"/>
              </p:cNvSpPr>
              <p:nvPr/>
            </p:nvSpPr>
            <p:spPr bwMode="auto">
              <a:xfrm>
                <a:off x="4449" y="3154"/>
                <a:ext cx="48" cy="10"/>
              </a:xfrm>
              <a:custGeom>
                <a:avLst/>
                <a:gdLst>
                  <a:gd name="T0" fmla="*/ 0 w 48"/>
                  <a:gd name="T1" fmla="*/ 10 h 10"/>
                  <a:gd name="T2" fmla="*/ 48 w 48"/>
                  <a:gd name="T3" fmla="*/ 0 h 10"/>
                  <a:gd name="T4" fmla="*/ 0 w 48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10"/>
                  <a:gd name="T11" fmla="*/ 48 w 48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10">
                    <a:moveTo>
                      <a:pt x="0" y="10"/>
                    </a:moveTo>
                    <a:lnTo>
                      <a:pt x="4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691" name="Line 1778"/>
              <p:cNvSpPr>
                <a:spLocks noChangeShapeType="1"/>
              </p:cNvSpPr>
              <p:nvPr/>
            </p:nvSpPr>
            <p:spPr bwMode="auto">
              <a:xfrm flipV="1">
                <a:off x="4449" y="3151"/>
                <a:ext cx="48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2" name="Line 1779"/>
              <p:cNvSpPr>
                <a:spLocks noChangeShapeType="1"/>
              </p:cNvSpPr>
              <p:nvPr/>
            </p:nvSpPr>
            <p:spPr bwMode="auto">
              <a:xfrm flipV="1">
                <a:off x="4582" y="316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3" name="Line 1780"/>
              <p:cNvSpPr>
                <a:spLocks noChangeShapeType="1"/>
              </p:cNvSpPr>
              <p:nvPr/>
            </p:nvSpPr>
            <p:spPr bwMode="auto">
              <a:xfrm flipV="1">
                <a:off x="4527" y="316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4" name="Line 1781"/>
              <p:cNvSpPr>
                <a:spLocks noChangeShapeType="1"/>
              </p:cNvSpPr>
              <p:nvPr/>
            </p:nvSpPr>
            <p:spPr bwMode="auto">
              <a:xfrm>
                <a:off x="4552" y="3142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5" name="Line 1782"/>
              <p:cNvSpPr>
                <a:spLocks noChangeShapeType="1"/>
              </p:cNvSpPr>
              <p:nvPr/>
            </p:nvSpPr>
            <p:spPr bwMode="auto">
              <a:xfrm flipV="1">
                <a:off x="4497" y="313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6" name="Line 1783"/>
              <p:cNvSpPr>
                <a:spLocks noChangeShapeType="1"/>
              </p:cNvSpPr>
              <p:nvPr/>
            </p:nvSpPr>
            <p:spPr bwMode="auto">
              <a:xfrm flipV="1">
                <a:off x="4582" y="314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7" name="Line 1784"/>
              <p:cNvSpPr>
                <a:spLocks noChangeShapeType="1"/>
              </p:cNvSpPr>
              <p:nvPr/>
            </p:nvSpPr>
            <p:spPr bwMode="auto">
              <a:xfrm>
                <a:off x="4552" y="3142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8" name="Line 1785"/>
              <p:cNvSpPr>
                <a:spLocks noChangeShapeType="1"/>
              </p:cNvSpPr>
              <p:nvPr/>
            </p:nvSpPr>
            <p:spPr bwMode="auto">
              <a:xfrm>
                <a:off x="4606" y="3128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99" name="Line 1786"/>
              <p:cNvSpPr>
                <a:spLocks noChangeShapeType="1"/>
              </p:cNvSpPr>
              <p:nvPr/>
            </p:nvSpPr>
            <p:spPr bwMode="auto">
              <a:xfrm flipV="1">
                <a:off x="4552" y="3125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0" name="Line 1787"/>
              <p:cNvSpPr>
                <a:spLocks noChangeShapeType="1"/>
              </p:cNvSpPr>
              <p:nvPr/>
            </p:nvSpPr>
            <p:spPr bwMode="auto">
              <a:xfrm flipV="1">
                <a:off x="4691" y="313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1" name="Line 1788"/>
              <p:cNvSpPr>
                <a:spLocks noChangeShapeType="1"/>
              </p:cNvSpPr>
              <p:nvPr/>
            </p:nvSpPr>
            <p:spPr bwMode="auto">
              <a:xfrm flipV="1">
                <a:off x="4636" y="3133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2" name="Line 1789"/>
              <p:cNvSpPr>
                <a:spLocks noChangeShapeType="1"/>
              </p:cNvSpPr>
              <p:nvPr/>
            </p:nvSpPr>
            <p:spPr bwMode="auto">
              <a:xfrm>
                <a:off x="4606" y="3128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3" name="Line 1790"/>
              <p:cNvSpPr>
                <a:spLocks noChangeShapeType="1"/>
              </p:cNvSpPr>
              <p:nvPr/>
            </p:nvSpPr>
            <p:spPr bwMode="auto">
              <a:xfrm>
                <a:off x="4661" y="3116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4" name="Line 1791"/>
              <p:cNvSpPr>
                <a:spLocks noChangeShapeType="1"/>
              </p:cNvSpPr>
              <p:nvPr/>
            </p:nvSpPr>
            <p:spPr bwMode="auto">
              <a:xfrm flipV="1">
                <a:off x="4606" y="311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5" name="Line 1792"/>
              <p:cNvSpPr>
                <a:spLocks noChangeShapeType="1"/>
              </p:cNvSpPr>
              <p:nvPr/>
            </p:nvSpPr>
            <p:spPr bwMode="auto">
              <a:xfrm flipV="1">
                <a:off x="4691" y="3122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6" name="Line 1793"/>
              <p:cNvSpPr>
                <a:spLocks noChangeShapeType="1"/>
              </p:cNvSpPr>
              <p:nvPr/>
            </p:nvSpPr>
            <p:spPr bwMode="auto">
              <a:xfrm>
                <a:off x="4661" y="3115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7" name="Line 1794"/>
              <p:cNvSpPr>
                <a:spLocks noChangeShapeType="1"/>
              </p:cNvSpPr>
              <p:nvPr/>
            </p:nvSpPr>
            <p:spPr bwMode="auto">
              <a:xfrm flipV="1">
                <a:off x="4661" y="311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8" name="Line 1795"/>
              <p:cNvSpPr>
                <a:spLocks noChangeShapeType="1"/>
              </p:cNvSpPr>
              <p:nvPr/>
            </p:nvSpPr>
            <p:spPr bwMode="auto">
              <a:xfrm>
                <a:off x="4716" y="310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09" name="Line 1796"/>
              <p:cNvSpPr>
                <a:spLocks noChangeShapeType="1"/>
              </p:cNvSpPr>
              <p:nvPr/>
            </p:nvSpPr>
            <p:spPr bwMode="auto">
              <a:xfrm flipV="1">
                <a:off x="4661" y="3100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0" name="Line 1797"/>
              <p:cNvSpPr>
                <a:spLocks noChangeShapeType="1"/>
              </p:cNvSpPr>
              <p:nvPr/>
            </p:nvSpPr>
            <p:spPr bwMode="auto">
              <a:xfrm flipV="1">
                <a:off x="4800" y="310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1" name="Line 1798"/>
              <p:cNvSpPr>
                <a:spLocks noChangeShapeType="1"/>
              </p:cNvSpPr>
              <p:nvPr/>
            </p:nvSpPr>
            <p:spPr bwMode="auto">
              <a:xfrm flipV="1">
                <a:off x="4747" y="3109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2" name="Line 1799"/>
              <p:cNvSpPr>
                <a:spLocks noChangeShapeType="1"/>
              </p:cNvSpPr>
              <p:nvPr/>
            </p:nvSpPr>
            <p:spPr bwMode="auto">
              <a:xfrm flipV="1">
                <a:off x="4747" y="3120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3" name="Line 1800"/>
              <p:cNvSpPr>
                <a:spLocks noChangeShapeType="1"/>
              </p:cNvSpPr>
              <p:nvPr/>
            </p:nvSpPr>
            <p:spPr bwMode="auto">
              <a:xfrm>
                <a:off x="4716" y="3103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4" name="Line 1801"/>
              <p:cNvSpPr>
                <a:spLocks noChangeShapeType="1"/>
              </p:cNvSpPr>
              <p:nvPr/>
            </p:nvSpPr>
            <p:spPr bwMode="auto">
              <a:xfrm>
                <a:off x="4768" y="3088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5" name="Line 1802"/>
              <p:cNvSpPr>
                <a:spLocks noChangeShapeType="1"/>
              </p:cNvSpPr>
              <p:nvPr/>
            </p:nvSpPr>
            <p:spPr bwMode="auto">
              <a:xfrm flipV="1">
                <a:off x="4716" y="3085"/>
                <a:ext cx="5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6" name="Line 1803"/>
              <p:cNvSpPr>
                <a:spLocks noChangeShapeType="1"/>
              </p:cNvSpPr>
              <p:nvPr/>
            </p:nvSpPr>
            <p:spPr bwMode="auto">
              <a:xfrm flipV="1">
                <a:off x="4800" y="3096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7" name="Line 1804"/>
              <p:cNvSpPr>
                <a:spLocks noChangeShapeType="1"/>
              </p:cNvSpPr>
              <p:nvPr/>
            </p:nvSpPr>
            <p:spPr bwMode="auto">
              <a:xfrm>
                <a:off x="4824" y="307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8" name="Line 1805"/>
              <p:cNvSpPr>
                <a:spLocks noChangeShapeType="1"/>
              </p:cNvSpPr>
              <p:nvPr/>
            </p:nvSpPr>
            <p:spPr bwMode="auto">
              <a:xfrm flipV="1">
                <a:off x="4768" y="3074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19" name="Line 1806"/>
              <p:cNvSpPr>
                <a:spLocks noChangeShapeType="1"/>
              </p:cNvSpPr>
              <p:nvPr/>
            </p:nvSpPr>
            <p:spPr bwMode="auto">
              <a:xfrm flipV="1">
                <a:off x="4856" y="3083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0" name="Line 1807"/>
              <p:cNvSpPr>
                <a:spLocks noChangeShapeType="1"/>
              </p:cNvSpPr>
              <p:nvPr/>
            </p:nvSpPr>
            <p:spPr bwMode="auto">
              <a:xfrm flipV="1">
                <a:off x="4856" y="309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1" name="Line 1808"/>
              <p:cNvSpPr>
                <a:spLocks noChangeShapeType="1"/>
              </p:cNvSpPr>
              <p:nvPr/>
            </p:nvSpPr>
            <p:spPr bwMode="auto">
              <a:xfrm>
                <a:off x="4824" y="3078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722" name="Line 1809"/>
              <p:cNvSpPr>
                <a:spLocks noChangeShapeType="1"/>
              </p:cNvSpPr>
              <p:nvPr/>
            </p:nvSpPr>
            <p:spPr bwMode="auto">
              <a:xfrm>
                <a:off x="4877" y="3065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42" name="Group 1810"/>
            <p:cNvGrpSpPr>
              <a:grpSpLocks/>
            </p:cNvGrpSpPr>
            <p:nvPr/>
          </p:nvGrpSpPr>
          <p:grpSpPr bwMode="auto">
            <a:xfrm>
              <a:off x="3670" y="2948"/>
              <a:ext cx="1458" cy="381"/>
              <a:chOff x="3670" y="2948"/>
              <a:chExt cx="1458" cy="381"/>
            </a:xfrm>
          </p:grpSpPr>
          <p:sp>
            <p:nvSpPr>
              <p:cNvPr id="82323" name="Line 1811"/>
              <p:cNvSpPr>
                <a:spLocks noChangeShapeType="1"/>
              </p:cNvSpPr>
              <p:nvPr/>
            </p:nvSpPr>
            <p:spPr bwMode="auto">
              <a:xfrm flipV="1">
                <a:off x="4824" y="3061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4" name="Line 1812"/>
              <p:cNvSpPr>
                <a:spLocks noChangeShapeType="1"/>
              </p:cNvSpPr>
              <p:nvPr/>
            </p:nvSpPr>
            <p:spPr bwMode="auto">
              <a:xfrm flipV="1">
                <a:off x="4911" y="3067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5" name="Line 1813"/>
              <p:cNvSpPr>
                <a:spLocks noChangeShapeType="1"/>
              </p:cNvSpPr>
              <p:nvPr/>
            </p:nvSpPr>
            <p:spPr bwMode="auto">
              <a:xfrm flipV="1">
                <a:off x="4911" y="308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6" name="Line 1814"/>
              <p:cNvSpPr>
                <a:spLocks noChangeShapeType="1"/>
              </p:cNvSpPr>
              <p:nvPr/>
            </p:nvSpPr>
            <p:spPr bwMode="auto">
              <a:xfrm>
                <a:off x="4877" y="3064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7" name="Line 1815"/>
              <p:cNvSpPr>
                <a:spLocks noChangeShapeType="1"/>
              </p:cNvSpPr>
              <p:nvPr/>
            </p:nvSpPr>
            <p:spPr bwMode="auto">
              <a:xfrm>
                <a:off x="4933" y="304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8" name="Line 1816"/>
              <p:cNvSpPr>
                <a:spLocks noChangeShapeType="1"/>
              </p:cNvSpPr>
              <p:nvPr/>
            </p:nvSpPr>
            <p:spPr bwMode="auto">
              <a:xfrm flipV="1">
                <a:off x="4877" y="3046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9" name="Line 1817"/>
              <p:cNvSpPr>
                <a:spLocks noChangeShapeType="1"/>
              </p:cNvSpPr>
              <p:nvPr/>
            </p:nvSpPr>
            <p:spPr bwMode="auto">
              <a:xfrm flipV="1">
                <a:off x="4963" y="3053"/>
                <a:ext cx="56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0" name="Line 1818"/>
              <p:cNvSpPr>
                <a:spLocks noChangeShapeType="1"/>
              </p:cNvSpPr>
              <p:nvPr/>
            </p:nvSpPr>
            <p:spPr bwMode="auto">
              <a:xfrm>
                <a:off x="4933" y="3048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1" name="Line 1819"/>
              <p:cNvSpPr>
                <a:spLocks noChangeShapeType="1"/>
              </p:cNvSpPr>
              <p:nvPr/>
            </p:nvSpPr>
            <p:spPr bwMode="auto">
              <a:xfrm flipV="1">
                <a:off x="4933" y="3045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2" name="Line 1820"/>
              <p:cNvSpPr>
                <a:spLocks noChangeShapeType="1"/>
              </p:cNvSpPr>
              <p:nvPr/>
            </p:nvSpPr>
            <p:spPr bwMode="auto">
              <a:xfrm>
                <a:off x="4988" y="303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3" name="Line 1821"/>
              <p:cNvSpPr>
                <a:spLocks noChangeShapeType="1"/>
              </p:cNvSpPr>
              <p:nvPr/>
            </p:nvSpPr>
            <p:spPr bwMode="auto">
              <a:xfrm flipV="1">
                <a:off x="4933" y="303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4" name="Line 1822"/>
              <p:cNvSpPr>
                <a:spLocks noChangeShapeType="1"/>
              </p:cNvSpPr>
              <p:nvPr/>
            </p:nvSpPr>
            <p:spPr bwMode="auto">
              <a:xfrm flipV="1">
                <a:off x="5019" y="303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5" name="Line 1823"/>
              <p:cNvSpPr>
                <a:spLocks noChangeShapeType="1"/>
              </p:cNvSpPr>
              <p:nvPr/>
            </p:nvSpPr>
            <p:spPr bwMode="auto">
              <a:xfrm flipV="1">
                <a:off x="5019" y="3045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6" name="Line 1824"/>
              <p:cNvSpPr>
                <a:spLocks noChangeShapeType="1"/>
              </p:cNvSpPr>
              <p:nvPr/>
            </p:nvSpPr>
            <p:spPr bwMode="auto">
              <a:xfrm>
                <a:off x="4988" y="302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7" name="Line 1825"/>
              <p:cNvSpPr>
                <a:spLocks noChangeShapeType="1"/>
              </p:cNvSpPr>
              <p:nvPr/>
            </p:nvSpPr>
            <p:spPr bwMode="auto">
              <a:xfrm flipV="1">
                <a:off x="4988" y="3024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8" name="Line 1826"/>
              <p:cNvSpPr>
                <a:spLocks noChangeShapeType="1"/>
              </p:cNvSpPr>
              <p:nvPr/>
            </p:nvSpPr>
            <p:spPr bwMode="auto">
              <a:xfrm>
                <a:off x="5042" y="301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9" name="Line 1827"/>
              <p:cNvSpPr>
                <a:spLocks noChangeShapeType="1"/>
              </p:cNvSpPr>
              <p:nvPr/>
            </p:nvSpPr>
            <p:spPr bwMode="auto">
              <a:xfrm flipV="1">
                <a:off x="4988" y="300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0" name="Line 1828"/>
              <p:cNvSpPr>
                <a:spLocks noChangeShapeType="1"/>
              </p:cNvSpPr>
              <p:nvPr/>
            </p:nvSpPr>
            <p:spPr bwMode="auto">
              <a:xfrm flipV="1">
                <a:off x="5128" y="3007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1" name="Line 1829"/>
              <p:cNvSpPr>
                <a:spLocks noChangeShapeType="1"/>
              </p:cNvSpPr>
              <p:nvPr/>
            </p:nvSpPr>
            <p:spPr bwMode="auto">
              <a:xfrm flipV="1">
                <a:off x="5074" y="3008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2" name="Line 1830"/>
              <p:cNvSpPr>
                <a:spLocks noChangeShapeType="1"/>
              </p:cNvSpPr>
              <p:nvPr/>
            </p:nvSpPr>
            <p:spPr bwMode="auto">
              <a:xfrm flipV="1">
                <a:off x="5074" y="3023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3" name="Line 1831"/>
              <p:cNvSpPr>
                <a:spLocks noChangeShapeType="1"/>
              </p:cNvSpPr>
              <p:nvPr/>
            </p:nvSpPr>
            <p:spPr bwMode="auto">
              <a:xfrm>
                <a:off x="5042" y="300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4" name="Line 1832"/>
              <p:cNvSpPr>
                <a:spLocks noChangeShapeType="1"/>
              </p:cNvSpPr>
              <p:nvPr/>
            </p:nvSpPr>
            <p:spPr bwMode="auto">
              <a:xfrm flipV="1">
                <a:off x="5042" y="3000"/>
                <a:ext cx="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5" name="Line 1833"/>
              <p:cNvSpPr>
                <a:spLocks noChangeShapeType="1"/>
              </p:cNvSpPr>
              <p:nvPr/>
            </p:nvSpPr>
            <p:spPr bwMode="auto">
              <a:xfrm>
                <a:off x="5097" y="2991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6" name="Line 1834"/>
              <p:cNvSpPr>
                <a:spLocks noChangeShapeType="1"/>
              </p:cNvSpPr>
              <p:nvPr/>
            </p:nvSpPr>
            <p:spPr bwMode="auto">
              <a:xfrm flipV="1">
                <a:off x="5042" y="298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7" name="Line 1835"/>
              <p:cNvSpPr>
                <a:spLocks noChangeShapeType="1"/>
              </p:cNvSpPr>
              <p:nvPr/>
            </p:nvSpPr>
            <p:spPr bwMode="auto">
              <a:xfrm flipV="1">
                <a:off x="3788" y="330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8" name="Line 1836"/>
              <p:cNvSpPr>
                <a:spLocks noChangeShapeType="1"/>
              </p:cNvSpPr>
              <p:nvPr/>
            </p:nvSpPr>
            <p:spPr bwMode="auto">
              <a:xfrm flipV="1">
                <a:off x="3734" y="330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9" name="Line 1837"/>
              <p:cNvSpPr>
                <a:spLocks noChangeShapeType="1"/>
              </p:cNvSpPr>
              <p:nvPr/>
            </p:nvSpPr>
            <p:spPr bwMode="auto">
              <a:xfrm flipV="1">
                <a:off x="3734" y="332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0" name="Line 1838"/>
              <p:cNvSpPr>
                <a:spLocks noChangeShapeType="1"/>
              </p:cNvSpPr>
              <p:nvPr/>
            </p:nvSpPr>
            <p:spPr bwMode="auto">
              <a:xfrm>
                <a:off x="3702" y="331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1" name="Line 1839"/>
              <p:cNvSpPr>
                <a:spLocks noChangeShapeType="1"/>
              </p:cNvSpPr>
              <p:nvPr/>
            </p:nvSpPr>
            <p:spPr bwMode="auto">
              <a:xfrm>
                <a:off x="3702" y="3302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2" name="Line 1840"/>
              <p:cNvSpPr>
                <a:spLocks noChangeShapeType="1"/>
              </p:cNvSpPr>
              <p:nvPr/>
            </p:nvSpPr>
            <p:spPr bwMode="auto">
              <a:xfrm flipV="1">
                <a:off x="3702" y="3299"/>
                <a:ext cx="1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3" name="Line 1841"/>
              <p:cNvSpPr>
                <a:spLocks noChangeShapeType="1"/>
              </p:cNvSpPr>
              <p:nvPr/>
            </p:nvSpPr>
            <p:spPr bwMode="auto">
              <a:xfrm>
                <a:off x="3756" y="3291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4" name="Line 1842"/>
              <p:cNvSpPr>
                <a:spLocks noChangeShapeType="1"/>
              </p:cNvSpPr>
              <p:nvPr/>
            </p:nvSpPr>
            <p:spPr bwMode="auto">
              <a:xfrm flipV="1">
                <a:off x="3702" y="3287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5" name="Line 1843"/>
              <p:cNvSpPr>
                <a:spLocks noChangeShapeType="1"/>
              </p:cNvSpPr>
              <p:nvPr/>
            </p:nvSpPr>
            <p:spPr bwMode="auto">
              <a:xfrm flipV="1">
                <a:off x="3843" y="3296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6" name="Line 1844"/>
              <p:cNvSpPr>
                <a:spLocks noChangeShapeType="1"/>
              </p:cNvSpPr>
              <p:nvPr/>
            </p:nvSpPr>
            <p:spPr bwMode="auto">
              <a:xfrm flipV="1">
                <a:off x="3788" y="3295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7" name="Line 1845"/>
              <p:cNvSpPr>
                <a:spLocks noChangeShapeType="1"/>
              </p:cNvSpPr>
              <p:nvPr/>
            </p:nvSpPr>
            <p:spPr bwMode="auto">
              <a:xfrm>
                <a:off x="3811" y="327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8" name="Line 1846"/>
              <p:cNvSpPr>
                <a:spLocks noChangeShapeType="1"/>
              </p:cNvSpPr>
              <p:nvPr/>
            </p:nvSpPr>
            <p:spPr bwMode="auto">
              <a:xfrm flipV="1">
                <a:off x="3756" y="327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9" name="Line 1847"/>
              <p:cNvSpPr>
                <a:spLocks noChangeShapeType="1"/>
              </p:cNvSpPr>
              <p:nvPr/>
            </p:nvSpPr>
            <p:spPr bwMode="auto">
              <a:xfrm flipV="1">
                <a:off x="3843" y="3284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0" name="Line 1848"/>
              <p:cNvSpPr>
                <a:spLocks noChangeShapeType="1"/>
              </p:cNvSpPr>
              <p:nvPr/>
            </p:nvSpPr>
            <p:spPr bwMode="auto">
              <a:xfrm>
                <a:off x="3865" y="3266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1" name="Line 1849"/>
              <p:cNvSpPr>
                <a:spLocks noChangeShapeType="1"/>
              </p:cNvSpPr>
              <p:nvPr/>
            </p:nvSpPr>
            <p:spPr bwMode="auto">
              <a:xfrm flipV="1">
                <a:off x="3811" y="3261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2" name="Line 1850"/>
              <p:cNvSpPr>
                <a:spLocks noChangeShapeType="1"/>
              </p:cNvSpPr>
              <p:nvPr/>
            </p:nvSpPr>
            <p:spPr bwMode="auto">
              <a:xfrm>
                <a:off x="3920" y="3256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3" name="Line 1851"/>
              <p:cNvSpPr>
                <a:spLocks noChangeShapeType="1"/>
              </p:cNvSpPr>
              <p:nvPr/>
            </p:nvSpPr>
            <p:spPr bwMode="auto">
              <a:xfrm flipV="1">
                <a:off x="3867" y="3252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4" name="Line 1852"/>
              <p:cNvSpPr>
                <a:spLocks noChangeShapeType="1"/>
              </p:cNvSpPr>
              <p:nvPr/>
            </p:nvSpPr>
            <p:spPr bwMode="auto">
              <a:xfrm flipV="1">
                <a:off x="3951" y="326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5" name="Line 1853"/>
              <p:cNvSpPr>
                <a:spLocks noChangeShapeType="1"/>
              </p:cNvSpPr>
              <p:nvPr/>
            </p:nvSpPr>
            <p:spPr bwMode="auto">
              <a:xfrm>
                <a:off x="3920" y="3255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6" name="Line 1854"/>
              <p:cNvSpPr>
                <a:spLocks noChangeShapeType="1"/>
              </p:cNvSpPr>
              <p:nvPr/>
            </p:nvSpPr>
            <p:spPr bwMode="auto">
              <a:xfrm flipV="1">
                <a:off x="3920" y="325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7" name="Line 1855"/>
              <p:cNvSpPr>
                <a:spLocks noChangeShapeType="1"/>
              </p:cNvSpPr>
              <p:nvPr/>
            </p:nvSpPr>
            <p:spPr bwMode="auto">
              <a:xfrm>
                <a:off x="3976" y="324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8" name="Line 1856"/>
              <p:cNvSpPr>
                <a:spLocks noChangeShapeType="1"/>
              </p:cNvSpPr>
              <p:nvPr/>
            </p:nvSpPr>
            <p:spPr bwMode="auto">
              <a:xfrm flipV="1">
                <a:off x="3920" y="3239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9" name="Line 1857"/>
              <p:cNvSpPr>
                <a:spLocks noChangeShapeType="1"/>
              </p:cNvSpPr>
              <p:nvPr/>
            </p:nvSpPr>
            <p:spPr bwMode="auto">
              <a:xfrm>
                <a:off x="4029" y="3230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0" name="Line 1858"/>
              <p:cNvSpPr>
                <a:spLocks noChangeShapeType="1"/>
              </p:cNvSpPr>
              <p:nvPr/>
            </p:nvSpPr>
            <p:spPr bwMode="auto">
              <a:xfrm flipV="1">
                <a:off x="3976" y="3226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1" name="Line 1859"/>
              <p:cNvSpPr>
                <a:spLocks noChangeShapeType="1"/>
              </p:cNvSpPr>
              <p:nvPr/>
            </p:nvSpPr>
            <p:spPr bwMode="auto">
              <a:xfrm flipV="1">
                <a:off x="4115" y="323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2" name="Line 1860"/>
              <p:cNvSpPr>
                <a:spLocks noChangeShapeType="1"/>
              </p:cNvSpPr>
              <p:nvPr/>
            </p:nvSpPr>
            <p:spPr bwMode="auto">
              <a:xfrm flipV="1">
                <a:off x="4061" y="3235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3" name="Line 1861"/>
              <p:cNvSpPr>
                <a:spLocks noChangeShapeType="1"/>
              </p:cNvSpPr>
              <p:nvPr/>
            </p:nvSpPr>
            <p:spPr bwMode="auto">
              <a:xfrm>
                <a:off x="4085" y="3218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4" name="Line 1862"/>
              <p:cNvSpPr>
                <a:spLocks noChangeShapeType="1"/>
              </p:cNvSpPr>
              <p:nvPr/>
            </p:nvSpPr>
            <p:spPr bwMode="auto">
              <a:xfrm flipV="1">
                <a:off x="4029" y="3214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5" name="Line 1863"/>
              <p:cNvSpPr>
                <a:spLocks noChangeShapeType="1"/>
              </p:cNvSpPr>
              <p:nvPr/>
            </p:nvSpPr>
            <p:spPr bwMode="auto">
              <a:xfrm flipV="1">
                <a:off x="4170" y="322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6" name="Line 1864"/>
              <p:cNvSpPr>
                <a:spLocks noChangeShapeType="1"/>
              </p:cNvSpPr>
              <p:nvPr/>
            </p:nvSpPr>
            <p:spPr bwMode="auto">
              <a:xfrm flipV="1">
                <a:off x="4115" y="322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7" name="Line 1865"/>
              <p:cNvSpPr>
                <a:spLocks noChangeShapeType="1"/>
              </p:cNvSpPr>
              <p:nvPr/>
            </p:nvSpPr>
            <p:spPr bwMode="auto">
              <a:xfrm>
                <a:off x="4139" y="320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8" name="Line 1866"/>
              <p:cNvSpPr>
                <a:spLocks noChangeShapeType="1"/>
              </p:cNvSpPr>
              <p:nvPr/>
            </p:nvSpPr>
            <p:spPr bwMode="auto">
              <a:xfrm flipV="1">
                <a:off x="4085" y="320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9" name="Line 1867"/>
              <p:cNvSpPr>
                <a:spLocks noChangeShapeType="1"/>
              </p:cNvSpPr>
              <p:nvPr/>
            </p:nvSpPr>
            <p:spPr bwMode="auto">
              <a:xfrm flipV="1">
                <a:off x="4226" y="321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0" name="Line 1868"/>
              <p:cNvSpPr>
                <a:spLocks noChangeShapeType="1"/>
              </p:cNvSpPr>
              <p:nvPr/>
            </p:nvSpPr>
            <p:spPr bwMode="auto">
              <a:xfrm flipV="1">
                <a:off x="4170" y="3212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1" name="Line 1869"/>
              <p:cNvSpPr>
                <a:spLocks noChangeShapeType="1"/>
              </p:cNvSpPr>
              <p:nvPr/>
            </p:nvSpPr>
            <p:spPr bwMode="auto">
              <a:xfrm>
                <a:off x="4192" y="3192"/>
                <a:ext cx="34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2" name="Line 1870"/>
              <p:cNvSpPr>
                <a:spLocks noChangeShapeType="1"/>
              </p:cNvSpPr>
              <p:nvPr/>
            </p:nvSpPr>
            <p:spPr bwMode="auto">
              <a:xfrm flipV="1">
                <a:off x="4139" y="3189"/>
                <a:ext cx="5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3" name="Line 1871"/>
              <p:cNvSpPr>
                <a:spLocks noChangeShapeType="1"/>
              </p:cNvSpPr>
              <p:nvPr/>
            </p:nvSpPr>
            <p:spPr bwMode="auto">
              <a:xfrm flipV="1">
                <a:off x="4279" y="320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4" name="Line 1872"/>
              <p:cNvSpPr>
                <a:spLocks noChangeShapeType="1"/>
              </p:cNvSpPr>
              <p:nvPr/>
            </p:nvSpPr>
            <p:spPr bwMode="auto">
              <a:xfrm flipV="1">
                <a:off x="4226" y="320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5" name="Line 1873"/>
              <p:cNvSpPr>
                <a:spLocks noChangeShapeType="1"/>
              </p:cNvSpPr>
              <p:nvPr/>
            </p:nvSpPr>
            <p:spPr bwMode="auto">
              <a:xfrm>
                <a:off x="4247" y="3180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6" name="Line 1874"/>
              <p:cNvSpPr>
                <a:spLocks noChangeShapeType="1"/>
              </p:cNvSpPr>
              <p:nvPr/>
            </p:nvSpPr>
            <p:spPr bwMode="auto">
              <a:xfrm flipV="1">
                <a:off x="4195" y="3177"/>
                <a:ext cx="5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7" name="Line 1875"/>
              <p:cNvSpPr>
                <a:spLocks noChangeShapeType="1"/>
              </p:cNvSpPr>
              <p:nvPr/>
            </p:nvSpPr>
            <p:spPr bwMode="auto">
              <a:xfrm flipV="1">
                <a:off x="4279" y="3187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8" name="Line 1876"/>
              <p:cNvSpPr>
                <a:spLocks noChangeShapeType="1"/>
              </p:cNvSpPr>
              <p:nvPr/>
            </p:nvSpPr>
            <p:spPr bwMode="auto">
              <a:xfrm>
                <a:off x="4303" y="316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9" name="Line 1877"/>
              <p:cNvSpPr>
                <a:spLocks noChangeShapeType="1"/>
              </p:cNvSpPr>
              <p:nvPr/>
            </p:nvSpPr>
            <p:spPr bwMode="auto">
              <a:xfrm flipV="1">
                <a:off x="4247" y="3166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0" name="AutoShape 1878"/>
              <p:cNvSpPr>
                <a:spLocks noChangeArrowheads="1"/>
              </p:cNvSpPr>
              <p:nvPr/>
            </p:nvSpPr>
            <p:spPr bwMode="auto">
              <a:xfrm>
                <a:off x="4335" y="3185"/>
                <a:ext cx="27" cy="6"/>
              </a:xfrm>
              <a:custGeom>
                <a:avLst/>
                <a:gdLst>
                  <a:gd name="T0" fmla="*/ 0 w 27"/>
                  <a:gd name="T1" fmla="*/ 6 h 6"/>
                  <a:gd name="T2" fmla="*/ 27 w 27"/>
                  <a:gd name="T3" fmla="*/ 0 h 6"/>
                  <a:gd name="T4" fmla="*/ 0 w 27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6"/>
                  <a:gd name="T11" fmla="*/ 27 w 2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6">
                    <a:moveTo>
                      <a:pt x="0" y="6"/>
                    </a:moveTo>
                    <a:lnTo>
                      <a:pt x="2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391" name="Line 1879"/>
              <p:cNvSpPr>
                <a:spLocks noChangeShapeType="1"/>
              </p:cNvSpPr>
              <p:nvPr/>
            </p:nvSpPr>
            <p:spPr bwMode="auto">
              <a:xfrm flipV="1">
                <a:off x="4335" y="3181"/>
                <a:ext cx="27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2" name="Line 1880"/>
              <p:cNvSpPr>
                <a:spLocks noChangeShapeType="1"/>
              </p:cNvSpPr>
              <p:nvPr/>
            </p:nvSpPr>
            <p:spPr bwMode="auto">
              <a:xfrm>
                <a:off x="4303" y="3169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3" name="AutoShape 1881"/>
              <p:cNvSpPr>
                <a:spLocks noChangeArrowheads="1"/>
              </p:cNvSpPr>
              <p:nvPr/>
            </p:nvSpPr>
            <p:spPr bwMode="auto">
              <a:xfrm>
                <a:off x="4357" y="3157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0"/>
                    </a:move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394" name="Line 1882"/>
              <p:cNvSpPr>
                <a:spLocks noChangeShapeType="1"/>
              </p:cNvSpPr>
              <p:nvPr/>
            </p:nvSpPr>
            <p:spPr bwMode="auto">
              <a:xfrm>
                <a:off x="4357" y="3157"/>
                <a:ext cx="7" cy="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5" name="AutoShape 1883"/>
              <p:cNvSpPr>
                <a:spLocks noChangeArrowheads="1"/>
              </p:cNvSpPr>
              <p:nvPr/>
            </p:nvSpPr>
            <p:spPr bwMode="auto">
              <a:xfrm>
                <a:off x="4303" y="3157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0 w 5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12"/>
                  <a:gd name="T11" fmla="*/ 54 w 5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396" name="Line 1884"/>
              <p:cNvSpPr>
                <a:spLocks noChangeShapeType="1"/>
              </p:cNvSpPr>
              <p:nvPr/>
            </p:nvSpPr>
            <p:spPr bwMode="auto">
              <a:xfrm flipV="1">
                <a:off x="4303" y="315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7" name="AutoShape 1885"/>
              <p:cNvSpPr>
                <a:spLocks noChangeArrowheads="1"/>
              </p:cNvSpPr>
              <p:nvPr/>
            </p:nvSpPr>
            <p:spPr bwMode="auto">
              <a:xfrm>
                <a:off x="4357" y="3154"/>
                <a:ext cx="7" cy="6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6 h 6"/>
                  <a:gd name="T4" fmla="*/ 0 w 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6"/>
                  <a:gd name="T11" fmla="*/ 7 w 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6">
                    <a:moveTo>
                      <a:pt x="0" y="0"/>
                    </a:move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398" name="Line 1886"/>
              <p:cNvSpPr>
                <a:spLocks noChangeShapeType="1"/>
              </p:cNvSpPr>
              <p:nvPr/>
            </p:nvSpPr>
            <p:spPr bwMode="auto">
              <a:xfrm>
                <a:off x="4357" y="3154"/>
                <a:ext cx="7" cy="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9" name="AutoShape 1887"/>
              <p:cNvSpPr>
                <a:spLocks noChangeArrowheads="1"/>
              </p:cNvSpPr>
              <p:nvPr/>
            </p:nvSpPr>
            <p:spPr bwMode="auto">
              <a:xfrm>
                <a:off x="4357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400" name="Line 1888"/>
              <p:cNvSpPr>
                <a:spLocks noChangeShapeType="1"/>
              </p:cNvSpPr>
              <p:nvPr/>
            </p:nvSpPr>
            <p:spPr bwMode="auto">
              <a:xfrm flipV="1">
                <a:off x="4357" y="3150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1" name="AutoShape 1889"/>
              <p:cNvSpPr>
                <a:spLocks noChangeArrowheads="1"/>
              </p:cNvSpPr>
              <p:nvPr/>
            </p:nvSpPr>
            <p:spPr bwMode="auto">
              <a:xfrm>
                <a:off x="4357" y="3153"/>
                <a:ext cx="7" cy="1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  <a:gd name="T4" fmla="*/ 0 w 7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1"/>
                    </a:move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402" name="Line 1890"/>
              <p:cNvSpPr>
                <a:spLocks noChangeShapeType="1"/>
              </p:cNvSpPr>
              <p:nvPr/>
            </p:nvSpPr>
            <p:spPr bwMode="auto">
              <a:xfrm flipV="1">
                <a:off x="4357" y="3150"/>
                <a:ext cx="7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3" name="Line 1891"/>
              <p:cNvSpPr>
                <a:spLocks noChangeShapeType="1"/>
              </p:cNvSpPr>
              <p:nvPr/>
            </p:nvSpPr>
            <p:spPr bwMode="auto">
              <a:xfrm>
                <a:off x="4466" y="3132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4" name="AutoShape 1892"/>
              <p:cNvSpPr>
                <a:spLocks noChangeArrowheads="1"/>
              </p:cNvSpPr>
              <p:nvPr/>
            </p:nvSpPr>
            <p:spPr bwMode="auto">
              <a:xfrm>
                <a:off x="4449" y="3132"/>
                <a:ext cx="17" cy="3"/>
              </a:xfrm>
              <a:custGeom>
                <a:avLst/>
                <a:gdLst>
                  <a:gd name="T0" fmla="*/ 0 w 17"/>
                  <a:gd name="T1" fmla="*/ 3 h 3"/>
                  <a:gd name="T2" fmla="*/ 17 w 17"/>
                  <a:gd name="T3" fmla="*/ 0 h 3"/>
                  <a:gd name="T4" fmla="*/ 0 w 17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3"/>
                  <a:gd name="T11" fmla="*/ 17 w 1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3">
                    <a:moveTo>
                      <a:pt x="0" y="3"/>
                    </a:moveTo>
                    <a:lnTo>
                      <a:pt x="1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405" name="Line 1893"/>
              <p:cNvSpPr>
                <a:spLocks noChangeShapeType="1"/>
              </p:cNvSpPr>
              <p:nvPr/>
            </p:nvSpPr>
            <p:spPr bwMode="auto">
              <a:xfrm flipV="1">
                <a:off x="4449" y="3128"/>
                <a:ext cx="17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6" name="Line 1894"/>
              <p:cNvSpPr>
                <a:spLocks noChangeShapeType="1"/>
              </p:cNvSpPr>
              <p:nvPr/>
            </p:nvSpPr>
            <p:spPr bwMode="auto">
              <a:xfrm flipV="1">
                <a:off x="4552" y="313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7" name="Line 1895"/>
              <p:cNvSpPr>
                <a:spLocks noChangeShapeType="1"/>
              </p:cNvSpPr>
              <p:nvPr/>
            </p:nvSpPr>
            <p:spPr bwMode="auto">
              <a:xfrm flipV="1">
                <a:off x="4497" y="3137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8" name="Line 1896"/>
              <p:cNvSpPr>
                <a:spLocks noChangeShapeType="1"/>
              </p:cNvSpPr>
              <p:nvPr/>
            </p:nvSpPr>
            <p:spPr bwMode="auto">
              <a:xfrm flipV="1">
                <a:off x="4497" y="314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9" name="Line 1897"/>
              <p:cNvSpPr>
                <a:spLocks noChangeShapeType="1"/>
              </p:cNvSpPr>
              <p:nvPr/>
            </p:nvSpPr>
            <p:spPr bwMode="auto">
              <a:xfrm>
                <a:off x="4466" y="3132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0" name="Line 1898"/>
              <p:cNvSpPr>
                <a:spLocks noChangeShapeType="1"/>
              </p:cNvSpPr>
              <p:nvPr/>
            </p:nvSpPr>
            <p:spPr bwMode="auto">
              <a:xfrm>
                <a:off x="4520" y="3117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1" name="Line 1899"/>
              <p:cNvSpPr>
                <a:spLocks noChangeShapeType="1"/>
              </p:cNvSpPr>
              <p:nvPr/>
            </p:nvSpPr>
            <p:spPr bwMode="auto">
              <a:xfrm flipV="1">
                <a:off x="4466" y="3113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2" name="Line 1900"/>
              <p:cNvSpPr>
                <a:spLocks noChangeShapeType="1"/>
              </p:cNvSpPr>
              <p:nvPr/>
            </p:nvSpPr>
            <p:spPr bwMode="auto">
              <a:xfrm flipV="1">
                <a:off x="4552" y="312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3" name="Line 1901"/>
              <p:cNvSpPr>
                <a:spLocks noChangeShapeType="1"/>
              </p:cNvSpPr>
              <p:nvPr/>
            </p:nvSpPr>
            <p:spPr bwMode="auto">
              <a:xfrm>
                <a:off x="4574" y="310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4" name="Line 1902"/>
              <p:cNvSpPr>
                <a:spLocks noChangeShapeType="1"/>
              </p:cNvSpPr>
              <p:nvPr/>
            </p:nvSpPr>
            <p:spPr bwMode="auto">
              <a:xfrm flipV="1">
                <a:off x="4521" y="3101"/>
                <a:ext cx="5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5" name="Line 1903"/>
              <p:cNvSpPr>
                <a:spLocks noChangeShapeType="1"/>
              </p:cNvSpPr>
              <p:nvPr/>
            </p:nvSpPr>
            <p:spPr bwMode="auto">
              <a:xfrm flipV="1">
                <a:off x="4606" y="311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6" name="Line 1904"/>
              <p:cNvSpPr>
                <a:spLocks noChangeShapeType="1"/>
              </p:cNvSpPr>
              <p:nvPr/>
            </p:nvSpPr>
            <p:spPr bwMode="auto">
              <a:xfrm>
                <a:off x="4574" y="310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7" name="Line 1905"/>
              <p:cNvSpPr>
                <a:spLocks noChangeShapeType="1"/>
              </p:cNvSpPr>
              <p:nvPr/>
            </p:nvSpPr>
            <p:spPr bwMode="auto">
              <a:xfrm>
                <a:off x="4629" y="3094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8" name="Line 1906"/>
              <p:cNvSpPr>
                <a:spLocks noChangeShapeType="1"/>
              </p:cNvSpPr>
              <p:nvPr/>
            </p:nvSpPr>
            <p:spPr bwMode="auto">
              <a:xfrm flipV="1">
                <a:off x="4574" y="309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9" name="Line 1907"/>
              <p:cNvSpPr>
                <a:spLocks noChangeShapeType="1"/>
              </p:cNvSpPr>
              <p:nvPr/>
            </p:nvSpPr>
            <p:spPr bwMode="auto">
              <a:xfrm flipV="1">
                <a:off x="4661" y="3098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0" name="Line 1908"/>
              <p:cNvSpPr>
                <a:spLocks noChangeShapeType="1"/>
              </p:cNvSpPr>
              <p:nvPr/>
            </p:nvSpPr>
            <p:spPr bwMode="auto">
              <a:xfrm>
                <a:off x="4629" y="309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1" name="Line 1909"/>
              <p:cNvSpPr>
                <a:spLocks noChangeShapeType="1"/>
              </p:cNvSpPr>
              <p:nvPr/>
            </p:nvSpPr>
            <p:spPr bwMode="auto">
              <a:xfrm flipV="1">
                <a:off x="4629" y="3090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2" name="Line 1910"/>
              <p:cNvSpPr>
                <a:spLocks noChangeShapeType="1"/>
              </p:cNvSpPr>
              <p:nvPr/>
            </p:nvSpPr>
            <p:spPr bwMode="auto">
              <a:xfrm>
                <a:off x="4683" y="3080"/>
                <a:ext cx="33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3" name="Line 1911"/>
              <p:cNvSpPr>
                <a:spLocks noChangeShapeType="1"/>
              </p:cNvSpPr>
              <p:nvPr/>
            </p:nvSpPr>
            <p:spPr bwMode="auto">
              <a:xfrm flipV="1">
                <a:off x="4629" y="3075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4" name="Line 1912"/>
              <p:cNvSpPr>
                <a:spLocks noChangeShapeType="1"/>
              </p:cNvSpPr>
              <p:nvPr/>
            </p:nvSpPr>
            <p:spPr bwMode="auto">
              <a:xfrm>
                <a:off x="4738" y="3068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5" name="Line 1913"/>
              <p:cNvSpPr>
                <a:spLocks noChangeShapeType="1"/>
              </p:cNvSpPr>
              <p:nvPr/>
            </p:nvSpPr>
            <p:spPr bwMode="auto">
              <a:xfrm flipV="1">
                <a:off x="4683" y="306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6" name="Line 1914"/>
              <p:cNvSpPr>
                <a:spLocks noChangeShapeType="1"/>
              </p:cNvSpPr>
              <p:nvPr/>
            </p:nvSpPr>
            <p:spPr bwMode="auto">
              <a:xfrm flipV="1">
                <a:off x="4824" y="3072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7" name="Line 1915"/>
              <p:cNvSpPr>
                <a:spLocks noChangeShapeType="1"/>
              </p:cNvSpPr>
              <p:nvPr/>
            </p:nvSpPr>
            <p:spPr bwMode="auto">
              <a:xfrm flipV="1">
                <a:off x="4768" y="3071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8" name="Line 1916"/>
              <p:cNvSpPr>
                <a:spLocks noChangeShapeType="1"/>
              </p:cNvSpPr>
              <p:nvPr/>
            </p:nvSpPr>
            <p:spPr bwMode="auto">
              <a:xfrm flipV="1">
                <a:off x="4768" y="308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9" name="Line 1917"/>
              <p:cNvSpPr>
                <a:spLocks noChangeShapeType="1"/>
              </p:cNvSpPr>
              <p:nvPr/>
            </p:nvSpPr>
            <p:spPr bwMode="auto">
              <a:xfrm>
                <a:off x="4738" y="3067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0" name="Line 1918"/>
              <p:cNvSpPr>
                <a:spLocks noChangeShapeType="1"/>
              </p:cNvSpPr>
              <p:nvPr/>
            </p:nvSpPr>
            <p:spPr bwMode="auto">
              <a:xfrm flipV="1">
                <a:off x="4738" y="306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1" name="Line 1919"/>
              <p:cNvSpPr>
                <a:spLocks noChangeShapeType="1"/>
              </p:cNvSpPr>
              <p:nvPr/>
            </p:nvSpPr>
            <p:spPr bwMode="auto">
              <a:xfrm>
                <a:off x="4793" y="305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2" name="Line 1920"/>
              <p:cNvSpPr>
                <a:spLocks noChangeShapeType="1"/>
              </p:cNvSpPr>
              <p:nvPr/>
            </p:nvSpPr>
            <p:spPr bwMode="auto">
              <a:xfrm flipV="1">
                <a:off x="4738" y="3049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3" name="Line 1921"/>
              <p:cNvSpPr>
                <a:spLocks noChangeShapeType="1"/>
              </p:cNvSpPr>
              <p:nvPr/>
            </p:nvSpPr>
            <p:spPr bwMode="auto">
              <a:xfrm flipV="1">
                <a:off x="4877" y="3057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4" name="Line 1922"/>
              <p:cNvSpPr>
                <a:spLocks noChangeShapeType="1"/>
              </p:cNvSpPr>
              <p:nvPr/>
            </p:nvSpPr>
            <p:spPr bwMode="auto">
              <a:xfrm flipV="1">
                <a:off x="4824" y="3058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5" name="Line 1923"/>
              <p:cNvSpPr>
                <a:spLocks noChangeShapeType="1"/>
              </p:cNvSpPr>
              <p:nvPr/>
            </p:nvSpPr>
            <p:spPr bwMode="auto">
              <a:xfrm flipV="1">
                <a:off x="4824" y="307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6" name="Line 1924"/>
              <p:cNvSpPr>
                <a:spLocks noChangeShapeType="1"/>
              </p:cNvSpPr>
              <p:nvPr/>
            </p:nvSpPr>
            <p:spPr bwMode="auto">
              <a:xfrm>
                <a:off x="4793" y="3051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7" name="Line 1925"/>
              <p:cNvSpPr>
                <a:spLocks noChangeShapeType="1"/>
              </p:cNvSpPr>
              <p:nvPr/>
            </p:nvSpPr>
            <p:spPr bwMode="auto">
              <a:xfrm flipV="1">
                <a:off x="4793" y="3048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8" name="Line 1926"/>
              <p:cNvSpPr>
                <a:spLocks noChangeShapeType="1"/>
              </p:cNvSpPr>
              <p:nvPr/>
            </p:nvSpPr>
            <p:spPr bwMode="auto">
              <a:xfrm>
                <a:off x="4847" y="303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9" name="Line 1927"/>
              <p:cNvSpPr>
                <a:spLocks noChangeShapeType="1"/>
              </p:cNvSpPr>
              <p:nvPr/>
            </p:nvSpPr>
            <p:spPr bwMode="auto">
              <a:xfrm flipV="1">
                <a:off x="4793" y="303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0" name="Line 1928"/>
              <p:cNvSpPr>
                <a:spLocks noChangeShapeType="1"/>
              </p:cNvSpPr>
              <p:nvPr/>
            </p:nvSpPr>
            <p:spPr bwMode="auto">
              <a:xfrm flipV="1">
                <a:off x="4877" y="3044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1" name="Line 1929"/>
              <p:cNvSpPr>
                <a:spLocks noChangeShapeType="1"/>
              </p:cNvSpPr>
              <p:nvPr/>
            </p:nvSpPr>
            <p:spPr bwMode="auto">
              <a:xfrm>
                <a:off x="4902" y="3027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2" name="Line 1930"/>
              <p:cNvSpPr>
                <a:spLocks noChangeShapeType="1"/>
              </p:cNvSpPr>
              <p:nvPr/>
            </p:nvSpPr>
            <p:spPr bwMode="auto">
              <a:xfrm flipV="1">
                <a:off x="4847" y="302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3" name="Line 1931"/>
              <p:cNvSpPr>
                <a:spLocks noChangeShapeType="1"/>
              </p:cNvSpPr>
              <p:nvPr/>
            </p:nvSpPr>
            <p:spPr bwMode="auto">
              <a:xfrm flipV="1">
                <a:off x="4933" y="3029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4" name="Line 1932"/>
              <p:cNvSpPr>
                <a:spLocks noChangeShapeType="1"/>
              </p:cNvSpPr>
              <p:nvPr/>
            </p:nvSpPr>
            <p:spPr bwMode="auto">
              <a:xfrm flipV="1">
                <a:off x="4933" y="3041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5" name="Line 1933"/>
              <p:cNvSpPr>
                <a:spLocks noChangeShapeType="1"/>
              </p:cNvSpPr>
              <p:nvPr/>
            </p:nvSpPr>
            <p:spPr bwMode="auto">
              <a:xfrm>
                <a:off x="4902" y="302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6" name="Line 1934"/>
              <p:cNvSpPr>
                <a:spLocks noChangeShapeType="1"/>
              </p:cNvSpPr>
              <p:nvPr/>
            </p:nvSpPr>
            <p:spPr bwMode="auto">
              <a:xfrm flipV="1">
                <a:off x="4902" y="3019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7" name="Line 1935"/>
              <p:cNvSpPr>
                <a:spLocks noChangeShapeType="1"/>
              </p:cNvSpPr>
              <p:nvPr/>
            </p:nvSpPr>
            <p:spPr bwMode="auto">
              <a:xfrm>
                <a:off x="4957" y="301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8" name="Line 1936"/>
              <p:cNvSpPr>
                <a:spLocks noChangeShapeType="1"/>
              </p:cNvSpPr>
              <p:nvPr/>
            </p:nvSpPr>
            <p:spPr bwMode="auto">
              <a:xfrm flipV="1">
                <a:off x="4902" y="3006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9" name="Line 1937"/>
              <p:cNvSpPr>
                <a:spLocks noChangeShapeType="1"/>
              </p:cNvSpPr>
              <p:nvPr/>
            </p:nvSpPr>
            <p:spPr bwMode="auto">
              <a:xfrm flipV="1">
                <a:off x="4988" y="3004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0" name="Line 1938"/>
              <p:cNvSpPr>
                <a:spLocks noChangeShapeType="1"/>
              </p:cNvSpPr>
              <p:nvPr/>
            </p:nvSpPr>
            <p:spPr bwMode="auto">
              <a:xfrm flipV="1">
                <a:off x="4988" y="3019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1" name="Line 1939"/>
              <p:cNvSpPr>
                <a:spLocks noChangeShapeType="1"/>
              </p:cNvSpPr>
              <p:nvPr/>
            </p:nvSpPr>
            <p:spPr bwMode="auto">
              <a:xfrm>
                <a:off x="4957" y="3000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2" name="Line 1940"/>
              <p:cNvSpPr>
                <a:spLocks noChangeShapeType="1"/>
              </p:cNvSpPr>
              <p:nvPr/>
            </p:nvSpPr>
            <p:spPr bwMode="auto">
              <a:xfrm flipV="1">
                <a:off x="4957" y="2997"/>
                <a:ext cx="1" cy="1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3" name="Line 1941"/>
              <p:cNvSpPr>
                <a:spLocks noChangeShapeType="1"/>
              </p:cNvSpPr>
              <p:nvPr/>
            </p:nvSpPr>
            <p:spPr bwMode="auto">
              <a:xfrm>
                <a:off x="5010" y="2988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4" name="Line 1942"/>
              <p:cNvSpPr>
                <a:spLocks noChangeShapeType="1"/>
              </p:cNvSpPr>
              <p:nvPr/>
            </p:nvSpPr>
            <p:spPr bwMode="auto">
              <a:xfrm flipV="1">
                <a:off x="4957" y="2984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5" name="Line 1943"/>
              <p:cNvSpPr>
                <a:spLocks noChangeShapeType="1"/>
              </p:cNvSpPr>
              <p:nvPr/>
            </p:nvSpPr>
            <p:spPr bwMode="auto">
              <a:xfrm flipV="1">
                <a:off x="5097" y="2968"/>
                <a:ext cx="1" cy="26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6" name="Line 1944"/>
              <p:cNvSpPr>
                <a:spLocks noChangeShapeType="1"/>
              </p:cNvSpPr>
              <p:nvPr/>
            </p:nvSpPr>
            <p:spPr bwMode="auto">
              <a:xfrm flipV="1">
                <a:off x="5042" y="2968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7" name="Line 1945"/>
              <p:cNvSpPr>
                <a:spLocks noChangeShapeType="1"/>
              </p:cNvSpPr>
              <p:nvPr/>
            </p:nvSpPr>
            <p:spPr bwMode="auto">
              <a:xfrm flipV="1">
                <a:off x="5042" y="2980"/>
                <a:ext cx="1" cy="2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8" name="Line 1946"/>
              <p:cNvSpPr>
                <a:spLocks noChangeShapeType="1"/>
              </p:cNvSpPr>
              <p:nvPr/>
            </p:nvSpPr>
            <p:spPr bwMode="auto">
              <a:xfrm>
                <a:off x="5010" y="296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9" name="Line 1947"/>
              <p:cNvSpPr>
                <a:spLocks noChangeShapeType="1"/>
              </p:cNvSpPr>
              <p:nvPr/>
            </p:nvSpPr>
            <p:spPr bwMode="auto">
              <a:xfrm flipV="1">
                <a:off x="5010" y="2959"/>
                <a:ext cx="1" cy="3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0" name="Line 1948"/>
              <p:cNvSpPr>
                <a:spLocks noChangeShapeType="1"/>
              </p:cNvSpPr>
              <p:nvPr/>
            </p:nvSpPr>
            <p:spPr bwMode="auto">
              <a:xfrm>
                <a:off x="5065" y="295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1" name="Line 1949"/>
              <p:cNvSpPr>
                <a:spLocks noChangeShapeType="1"/>
              </p:cNvSpPr>
              <p:nvPr/>
            </p:nvSpPr>
            <p:spPr bwMode="auto">
              <a:xfrm flipV="1">
                <a:off x="5010" y="2947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2" name="Line 1950"/>
              <p:cNvSpPr>
                <a:spLocks noChangeShapeType="1"/>
              </p:cNvSpPr>
              <p:nvPr/>
            </p:nvSpPr>
            <p:spPr bwMode="auto">
              <a:xfrm flipV="1">
                <a:off x="3756" y="328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3" name="Line 1951"/>
              <p:cNvSpPr>
                <a:spLocks noChangeShapeType="1"/>
              </p:cNvSpPr>
              <p:nvPr/>
            </p:nvSpPr>
            <p:spPr bwMode="auto">
              <a:xfrm flipV="1">
                <a:off x="3702" y="328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4" name="Line 1952"/>
              <p:cNvSpPr>
                <a:spLocks noChangeShapeType="1"/>
              </p:cNvSpPr>
              <p:nvPr/>
            </p:nvSpPr>
            <p:spPr bwMode="auto">
              <a:xfrm flipV="1">
                <a:off x="3702" y="3297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5" name="Line 1953"/>
              <p:cNvSpPr>
                <a:spLocks noChangeShapeType="1"/>
              </p:cNvSpPr>
              <p:nvPr/>
            </p:nvSpPr>
            <p:spPr bwMode="auto">
              <a:xfrm>
                <a:off x="3670" y="3287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6" name="Line 1954"/>
              <p:cNvSpPr>
                <a:spLocks noChangeShapeType="1"/>
              </p:cNvSpPr>
              <p:nvPr/>
            </p:nvSpPr>
            <p:spPr bwMode="auto">
              <a:xfrm>
                <a:off x="3670" y="3281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7" name="Line 1955"/>
              <p:cNvSpPr>
                <a:spLocks noChangeShapeType="1"/>
              </p:cNvSpPr>
              <p:nvPr/>
            </p:nvSpPr>
            <p:spPr bwMode="auto">
              <a:xfrm flipV="1">
                <a:off x="3670" y="3278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8" name="Line 1956"/>
              <p:cNvSpPr>
                <a:spLocks noChangeShapeType="1"/>
              </p:cNvSpPr>
              <p:nvPr/>
            </p:nvSpPr>
            <p:spPr bwMode="auto">
              <a:xfrm>
                <a:off x="3726" y="3266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69" name="Line 1957"/>
              <p:cNvSpPr>
                <a:spLocks noChangeShapeType="1"/>
              </p:cNvSpPr>
              <p:nvPr/>
            </p:nvSpPr>
            <p:spPr bwMode="auto">
              <a:xfrm flipV="1">
                <a:off x="3670" y="3263"/>
                <a:ext cx="56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0" name="Line 1958"/>
              <p:cNvSpPr>
                <a:spLocks noChangeShapeType="1"/>
              </p:cNvSpPr>
              <p:nvPr/>
            </p:nvSpPr>
            <p:spPr bwMode="auto">
              <a:xfrm flipV="1">
                <a:off x="3811" y="3272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1" name="Line 1959"/>
              <p:cNvSpPr>
                <a:spLocks noChangeShapeType="1"/>
              </p:cNvSpPr>
              <p:nvPr/>
            </p:nvSpPr>
            <p:spPr bwMode="auto">
              <a:xfrm flipV="1">
                <a:off x="3756" y="327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2" name="Line 1960"/>
              <p:cNvSpPr>
                <a:spLocks noChangeShapeType="1"/>
              </p:cNvSpPr>
              <p:nvPr/>
            </p:nvSpPr>
            <p:spPr bwMode="auto">
              <a:xfrm>
                <a:off x="3726" y="3266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3" name="Line 1961"/>
              <p:cNvSpPr>
                <a:spLocks noChangeShapeType="1"/>
              </p:cNvSpPr>
              <p:nvPr/>
            </p:nvSpPr>
            <p:spPr bwMode="auto">
              <a:xfrm>
                <a:off x="3779" y="3255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4" name="Line 1962"/>
              <p:cNvSpPr>
                <a:spLocks noChangeShapeType="1"/>
              </p:cNvSpPr>
              <p:nvPr/>
            </p:nvSpPr>
            <p:spPr bwMode="auto">
              <a:xfrm flipV="1">
                <a:off x="3726" y="325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5" name="Line 1963"/>
              <p:cNvSpPr>
                <a:spLocks noChangeShapeType="1"/>
              </p:cNvSpPr>
              <p:nvPr/>
            </p:nvSpPr>
            <p:spPr bwMode="auto">
              <a:xfrm flipV="1">
                <a:off x="3865" y="326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6" name="Line 1964"/>
              <p:cNvSpPr>
                <a:spLocks noChangeShapeType="1"/>
              </p:cNvSpPr>
              <p:nvPr/>
            </p:nvSpPr>
            <p:spPr bwMode="auto">
              <a:xfrm flipV="1">
                <a:off x="3811" y="3262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7" name="Line 1965"/>
              <p:cNvSpPr>
                <a:spLocks noChangeShapeType="1"/>
              </p:cNvSpPr>
              <p:nvPr/>
            </p:nvSpPr>
            <p:spPr bwMode="auto">
              <a:xfrm>
                <a:off x="3835" y="3244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8" name="Line 1966"/>
              <p:cNvSpPr>
                <a:spLocks noChangeShapeType="1"/>
              </p:cNvSpPr>
              <p:nvPr/>
            </p:nvSpPr>
            <p:spPr bwMode="auto">
              <a:xfrm flipV="1">
                <a:off x="3782" y="3241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79" name="Line 1967"/>
              <p:cNvSpPr>
                <a:spLocks noChangeShapeType="1"/>
              </p:cNvSpPr>
              <p:nvPr/>
            </p:nvSpPr>
            <p:spPr bwMode="auto">
              <a:xfrm flipV="1">
                <a:off x="3865" y="325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0" name="Line 1968"/>
              <p:cNvSpPr>
                <a:spLocks noChangeShapeType="1"/>
              </p:cNvSpPr>
              <p:nvPr/>
            </p:nvSpPr>
            <p:spPr bwMode="auto">
              <a:xfrm>
                <a:off x="3890" y="323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1" name="Line 1969"/>
              <p:cNvSpPr>
                <a:spLocks noChangeShapeType="1"/>
              </p:cNvSpPr>
              <p:nvPr/>
            </p:nvSpPr>
            <p:spPr bwMode="auto">
              <a:xfrm flipV="1">
                <a:off x="3836" y="3230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2" name="Line 1970"/>
              <p:cNvSpPr>
                <a:spLocks noChangeShapeType="1"/>
              </p:cNvSpPr>
              <p:nvPr/>
            </p:nvSpPr>
            <p:spPr bwMode="auto">
              <a:xfrm>
                <a:off x="3942" y="3223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3" name="Line 1971"/>
              <p:cNvSpPr>
                <a:spLocks noChangeShapeType="1"/>
              </p:cNvSpPr>
              <p:nvPr/>
            </p:nvSpPr>
            <p:spPr bwMode="auto">
              <a:xfrm flipV="1">
                <a:off x="3891" y="3220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4" name="Line 1972"/>
              <p:cNvSpPr>
                <a:spLocks noChangeShapeType="1"/>
              </p:cNvSpPr>
              <p:nvPr/>
            </p:nvSpPr>
            <p:spPr bwMode="auto">
              <a:xfrm flipV="1">
                <a:off x="3977" y="3226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5" name="Line 1973"/>
              <p:cNvSpPr>
                <a:spLocks noChangeShapeType="1"/>
              </p:cNvSpPr>
              <p:nvPr/>
            </p:nvSpPr>
            <p:spPr bwMode="auto">
              <a:xfrm>
                <a:off x="3997" y="320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6" name="Line 1974"/>
              <p:cNvSpPr>
                <a:spLocks noChangeShapeType="1"/>
              </p:cNvSpPr>
              <p:nvPr/>
            </p:nvSpPr>
            <p:spPr bwMode="auto">
              <a:xfrm flipV="1">
                <a:off x="3942" y="3205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7" name="Line 1975"/>
              <p:cNvSpPr>
                <a:spLocks noChangeShapeType="1"/>
              </p:cNvSpPr>
              <p:nvPr/>
            </p:nvSpPr>
            <p:spPr bwMode="auto">
              <a:xfrm flipV="1">
                <a:off x="4029" y="3214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8" name="Line 1976"/>
              <p:cNvSpPr>
                <a:spLocks noChangeShapeType="1"/>
              </p:cNvSpPr>
              <p:nvPr/>
            </p:nvSpPr>
            <p:spPr bwMode="auto">
              <a:xfrm>
                <a:off x="4053" y="319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9" name="Line 1977"/>
              <p:cNvSpPr>
                <a:spLocks noChangeShapeType="1"/>
              </p:cNvSpPr>
              <p:nvPr/>
            </p:nvSpPr>
            <p:spPr bwMode="auto">
              <a:xfrm flipV="1">
                <a:off x="3997" y="3192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0" name="Line 1978"/>
              <p:cNvSpPr>
                <a:spLocks noChangeShapeType="1"/>
              </p:cNvSpPr>
              <p:nvPr/>
            </p:nvSpPr>
            <p:spPr bwMode="auto">
              <a:xfrm flipV="1">
                <a:off x="4085" y="320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1" name="Line 1979"/>
              <p:cNvSpPr>
                <a:spLocks noChangeShapeType="1"/>
              </p:cNvSpPr>
              <p:nvPr/>
            </p:nvSpPr>
            <p:spPr bwMode="auto">
              <a:xfrm>
                <a:off x="4053" y="3196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2" name="Line 1980"/>
              <p:cNvSpPr>
                <a:spLocks noChangeShapeType="1"/>
              </p:cNvSpPr>
              <p:nvPr/>
            </p:nvSpPr>
            <p:spPr bwMode="auto">
              <a:xfrm>
                <a:off x="4105" y="3185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3" name="Line 1981"/>
              <p:cNvSpPr>
                <a:spLocks noChangeShapeType="1"/>
              </p:cNvSpPr>
              <p:nvPr/>
            </p:nvSpPr>
            <p:spPr bwMode="auto">
              <a:xfrm flipV="1">
                <a:off x="4053" y="3181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4" name="Line 1982"/>
              <p:cNvSpPr>
                <a:spLocks noChangeShapeType="1"/>
              </p:cNvSpPr>
              <p:nvPr/>
            </p:nvSpPr>
            <p:spPr bwMode="auto">
              <a:xfrm flipV="1">
                <a:off x="4139" y="3189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5" name="Line 1983"/>
              <p:cNvSpPr>
                <a:spLocks noChangeShapeType="1"/>
              </p:cNvSpPr>
              <p:nvPr/>
            </p:nvSpPr>
            <p:spPr bwMode="auto">
              <a:xfrm>
                <a:off x="4161" y="3170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6" name="Line 1984"/>
              <p:cNvSpPr>
                <a:spLocks noChangeShapeType="1"/>
              </p:cNvSpPr>
              <p:nvPr/>
            </p:nvSpPr>
            <p:spPr bwMode="auto">
              <a:xfrm flipV="1">
                <a:off x="4108" y="3167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7" name="Line 1985"/>
              <p:cNvSpPr>
                <a:spLocks noChangeShapeType="1"/>
              </p:cNvSpPr>
              <p:nvPr/>
            </p:nvSpPr>
            <p:spPr bwMode="auto">
              <a:xfrm flipV="1">
                <a:off x="4192" y="3176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8" name="Line 1986"/>
              <p:cNvSpPr>
                <a:spLocks noChangeShapeType="1"/>
              </p:cNvSpPr>
              <p:nvPr/>
            </p:nvSpPr>
            <p:spPr bwMode="auto">
              <a:xfrm>
                <a:off x="4217" y="315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9" name="Line 1987"/>
              <p:cNvSpPr>
                <a:spLocks noChangeShapeType="1"/>
              </p:cNvSpPr>
              <p:nvPr/>
            </p:nvSpPr>
            <p:spPr bwMode="auto">
              <a:xfrm flipV="1">
                <a:off x="4161" y="315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0" name="Line 1988"/>
              <p:cNvSpPr>
                <a:spLocks noChangeShapeType="1"/>
              </p:cNvSpPr>
              <p:nvPr/>
            </p:nvSpPr>
            <p:spPr bwMode="auto">
              <a:xfrm flipV="1">
                <a:off x="4303" y="3163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1" name="Line 1989"/>
              <p:cNvSpPr>
                <a:spLocks noChangeShapeType="1"/>
              </p:cNvSpPr>
              <p:nvPr/>
            </p:nvSpPr>
            <p:spPr bwMode="auto">
              <a:xfrm flipV="1">
                <a:off x="4247" y="3163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2" name="Line 1990"/>
              <p:cNvSpPr>
                <a:spLocks noChangeShapeType="1"/>
              </p:cNvSpPr>
              <p:nvPr/>
            </p:nvSpPr>
            <p:spPr bwMode="auto">
              <a:xfrm>
                <a:off x="4217" y="3159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3" name="Line 1991"/>
              <p:cNvSpPr>
                <a:spLocks noChangeShapeType="1"/>
              </p:cNvSpPr>
              <p:nvPr/>
            </p:nvSpPr>
            <p:spPr bwMode="auto">
              <a:xfrm>
                <a:off x="4271" y="3146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4" name="Line 1992"/>
              <p:cNvSpPr>
                <a:spLocks noChangeShapeType="1"/>
              </p:cNvSpPr>
              <p:nvPr/>
            </p:nvSpPr>
            <p:spPr bwMode="auto">
              <a:xfrm flipV="1">
                <a:off x="4217" y="314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5" name="AutoShape 1993"/>
              <p:cNvSpPr>
                <a:spLocks noChangeArrowheads="1"/>
              </p:cNvSpPr>
              <p:nvPr/>
            </p:nvSpPr>
            <p:spPr bwMode="auto">
              <a:xfrm>
                <a:off x="4303" y="3154"/>
                <a:ext cx="54" cy="15"/>
              </a:xfrm>
              <a:custGeom>
                <a:avLst/>
                <a:gdLst>
                  <a:gd name="T0" fmla="*/ 0 w 54"/>
                  <a:gd name="T1" fmla="*/ 15 h 15"/>
                  <a:gd name="T2" fmla="*/ 54 w 54"/>
                  <a:gd name="T3" fmla="*/ 0 h 15"/>
                  <a:gd name="T4" fmla="*/ 0 w 54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15"/>
                  <a:gd name="T11" fmla="*/ 54 w 54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15">
                    <a:moveTo>
                      <a:pt x="0" y="15"/>
                    </a:moveTo>
                    <a:lnTo>
                      <a:pt x="5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06" name="Line 1994"/>
              <p:cNvSpPr>
                <a:spLocks noChangeShapeType="1"/>
              </p:cNvSpPr>
              <p:nvPr/>
            </p:nvSpPr>
            <p:spPr bwMode="auto">
              <a:xfrm flipV="1">
                <a:off x="4303" y="3151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7" name="AutoShape 1995"/>
              <p:cNvSpPr>
                <a:spLocks noChangeArrowheads="1"/>
              </p:cNvSpPr>
              <p:nvPr/>
            </p:nvSpPr>
            <p:spPr bwMode="auto">
              <a:xfrm>
                <a:off x="4326" y="3135"/>
                <a:ext cx="31" cy="20"/>
              </a:xfrm>
              <a:custGeom>
                <a:avLst/>
                <a:gdLst>
                  <a:gd name="T0" fmla="*/ 0 w 31"/>
                  <a:gd name="T1" fmla="*/ 0 h 20"/>
                  <a:gd name="T2" fmla="*/ 31 w 31"/>
                  <a:gd name="T3" fmla="*/ 20 h 20"/>
                  <a:gd name="T4" fmla="*/ 0 w 31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0"/>
                  <a:gd name="T11" fmla="*/ 31 w 31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0">
                    <a:moveTo>
                      <a:pt x="0" y="0"/>
                    </a:moveTo>
                    <a:lnTo>
                      <a:pt x="31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08" name="Line 1996"/>
              <p:cNvSpPr>
                <a:spLocks noChangeShapeType="1"/>
              </p:cNvSpPr>
              <p:nvPr/>
            </p:nvSpPr>
            <p:spPr bwMode="auto">
              <a:xfrm>
                <a:off x="4326" y="3135"/>
                <a:ext cx="31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9" name="Line 1997"/>
              <p:cNvSpPr>
                <a:spLocks noChangeShapeType="1"/>
              </p:cNvSpPr>
              <p:nvPr/>
            </p:nvSpPr>
            <p:spPr bwMode="auto">
              <a:xfrm flipV="1">
                <a:off x="4272" y="3131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0" name="AutoShape 1998"/>
              <p:cNvSpPr>
                <a:spLocks noChangeArrowheads="1"/>
              </p:cNvSpPr>
              <p:nvPr/>
            </p:nvSpPr>
            <p:spPr bwMode="auto">
              <a:xfrm>
                <a:off x="4357" y="3153"/>
                <a:ext cx="7" cy="1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  <a:gd name="T4" fmla="*/ 0 w 7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1"/>
                    </a:move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11" name="Line 1999"/>
              <p:cNvSpPr>
                <a:spLocks noChangeShapeType="1"/>
              </p:cNvSpPr>
              <p:nvPr/>
            </p:nvSpPr>
            <p:spPr bwMode="auto">
              <a:xfrm flipV="1">
                <a:off x="4357" y="3150"/>
                <a:ext cx="7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2" name="AutoShape 2000"/>
              <p:cNvSpPr>
                <a:spLocks noChangeArrowheads="1"/>
              </p:cNvSpPr>
              <p:nvPr/>
            </p:nvSpPr>
            <p:spPr bwMode="auto">
              <a:xfrm>
                <a:off x="4326" y="3133"/>
                <a:ext cx="31" cy="22"/>
              </a:xfrm>
              <a:custGeom>
                <a:avLst/>
                <a:gdLst>
                  <a:gd name="T0" fmla="*/ 0 w 31"/>
                  <a:gd name="T1" fmla="*/ 0 h 22"/>
                  <a:gd name="T2" fmla="*/ 31 w 31"/>
                  <a:gd name="T3" fmla="*/ 22 h 22"/>
                  <a:gd name="T4" fmla="*/ 0 w 31"/>
                  <a:gd name="T5" fmla="*/ 0 h 2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22"/>
                  <a:gd name="T11" fmla="*/ 31 w 31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22">
                    <a:moveTo>
                      <a:pt x="0" y="0"/>
                    </a:moveTo>
                    <a:lnTo>
                      <a:pt x="31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13" name="Line 2001"/>
              <p:cNvSpPr>
                <a:spLocks noChangeShapeType="1"/>
              </p:cNvSpPr>
              <p:nvPr/>
            </p:nvSpPr>
            <p:spPr bwMode="auto">
              <a:xfrm>
                <a:off x="4326" y="313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4" name="Line 2002"/>
              <p:cNvSpPr>
                <a:spLocks noChangeShapeType="1"/>
              </p:cNvSpPr>
              <p:nvPr/>
            </p:nvSpPr>
            <p:spPr bwMode="auto">
              <a:xfrm flipV="1">
                <a:off x="4326" y="312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5" name="AutoShape 2003"/>
              <p:cNvSpPr>
                <a:spLocks noChangeArrowheads="1"/>
              </p:cNvSpPr>
              <p:nvPr/>
            </p:nvSpPr>
            <p:spPr bwMode="auto">
              <a:xfrm>
                <a:off x="4326" y="3126"/>
                <a:ext cx="36" cy="7"/>
              </a:xfrm>
              <a:custGeom>
                <a:avLst/>
                <a:gdLst>
                  <a:gd name="T0" fmla="*/ 0 w 36"/>
                  <a:gd name="T1" fmla="*/ 7 h 7"/>
                  <a:gd name="T2" fmla="*/ 36 w 36"/>
                  <a:gd name="T3" fmla="*/ 0 h 7"/>
                  <a:gd name="T4" fmla="*/ 0 w 36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"/>
                  <a:gd name="T11" fmla="*/ 36 w 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">
                    <a:moveTo>
                      <a:pt x="0" y="7"/>
                    </a:moveTo>
                    <a:lnTo>
                      <a:pt x="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16" name="Line 2004"/>
              <p:cNvSpPr>
                <a:spLocks noChangeShapeType="1"/>
              </p:cNvSpPr>
              <p:nvPr/>
            </p:nvSpPr>
            <p:spPr bwMode="auto">
              <a:xfrm flipV="1">
                <a:off x="4326" y="3122"/>
                <a:ext cx="36" cy="1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7" name="Line 2005"/>
              <p:cNvSpPr>
                <a:spLocks noChangeShapeType="1"/>
              </p:cNvSpPr>
              <p:nvPr/>
            </p:nvSpPr>
            <p:spPr bwMode="auto">
              <a:xfrm flipV="1">
                <a:off x="4466" y="312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8" name="AutoShape 2006"/>
              <p:cNvSpPr>
                <a:spLocks noChangeArrowheads="1"/>
              </p:cNvSpPr>
              <p:nvPr/>
            </p:nvSpPr>
            <p:spPr bwMode="auto">
              <a:xfrm>
                <a:off x="4449" y="3131"/>
                <a:ext cx="17" cy="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  <a:gd name="T4" fmla="*/ 0 w 17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"/>
                  <a:gd name="T11" fmla="*/ 17 w 1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">
                    <a:moveTo>
                      <a:pt x="0" y="2"/>
                    </a:moveTo>
                    <a:lnTo>
                      <a:pt x="1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19" name="Line 2007"/>
              <p:cNvSpPr>
                <a:spLocks noChangeShapeType="1"/>
              </p:cNvSpPr>
              <p:nvPr/>
            </p:nvSpPr>
            <p:spPr bwMode="auto">
              <a:xfrm flipV="1">
                <a:off x="4449" y="3127"/>
                <a:ext cx="17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0" name="AutoShape 2008"/>
              <p:cNvSpPr>
                <a:spLocks noChangeArrowheads="1"/>
              </p:cNvSpPr>
              <p:nvPr/>
            </p:nvSpPr>
            <p:spPr bwMode="auto">
              <a:xfrm>
                <a:off x="4449" y="3117"/>
                <a:ext cx="17" cy="14"/>
              </a:xfrm>
              <a:custGeom>
                <a:avLst/>
                <a:gdLst>
                  <a:gd name="T0" fmla="*/ 0 w 17"/>
                  <a:gd name="T1" fmla="*/ 0 h 14"/>
                  <a:gd name="T2" fmla="*/ 17 w 17"/>
                  <a:gd name="T3" fmla="*/ 14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4"/>
                  <a:gd name="T11" fmla="*/ 17 w 17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521" name="Line 2009"/>
              <p:cNvSpPr>
                <a:spLocks noChangeShapeType="1"/>
              </p:cNvSpPr>
              <p:nvPr/>
            </p:nvSpPr>
            <p:spPr bwMode="auto">
              <a:xfrm>
                <a:off x="4449" y="3117"/>
                <a:ext cx="17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2" name="Line 2010"/>
              <p:cNvSpPr>
                <a:spLocks noChangeShapeType="1"/>
              </p:cNvSpPr>
              <p:nvPr/>
            </p:nvSpPr>
            <p:spPr bwMode="auto">
              <a:xfrm flipV="1">
                <a:off x="4466" y="3113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943" name="Group 2011"/>
            <p:cNvGrpSpPr>
              <a:grpSpLocks/>
            </p:cNvGrpSpPr>
            <p:nvPr/>
          </p:nvGrpSpPr>
          <p:grpSpPr bwMode="auto">
            <a:xfrm>
              <a:off x="3606" y="2782"/>
              <a:ext cx="1459" cy="504"/>
              <a:chOff x="3606" y="2782"/>
              <a:chExt cx="1459" cy="504"/>
            </a:xfrm>
          </p:grpSpPr>
          <p:sp>
            <p:nvSpPr>
              <p:cNvPr id="82123" name="AutoShape 2012"/>
              <p:cNvSpPr>
                <a:spLocks noChangeArrowheads="1"/>
              </p:cNvSpPr>
              <p:nvPr/>
            </p:nvSpPr>
            <p:spPr bwMode="auto">
              <a:xfrm>
                <a:off x="4449" y="3117"/>
                <a:ext cx="17" cy="14"/>
              </a:xfrm>
              <a:custGeom>
                <a:avLst/>
                <a:gdLst>
                  <a:gd name="T0" fmla="*/ 0 w 17"/>
                  <a:gd name="T1" fmla="*/ 0 h 14"/>
                  <a:gd name="T2" fmla="*/ 17 w 17"/>
                  <a:gd name="T3" fmla="*/ 14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4"/>
                  <a:gd name="T11" fmla="*/ 17 w 17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124" name="Line 2013"/>
              <p:cNvSpPr>
                <a:spLocks noChangeShapeType="1"/>
              </p:cNvSpPr>
              <p:nvPr/>
            </p:nvSpPr>
            <p:spPr bwMode="auto">
              <a:xfrm>
                <a:off x="4449" y="3117"/>
                <a:ext cx="17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5" name="Line 2014"/>
              <p:cNvSpPr>
                <a:spLocks noChangeShapeType="1"/>
              </p:cNvSpPr>
              <p:nvPr/>
            </p:nvSpPr>
            <p:spPr bwMode="auto">
              <a:xfrm>
                <a:off x="4488" y="3095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6" name="AutoShape 2015"/>
              <p:cNvSpPr>
                <a:spLocks noChangeArrowheads="1"/>
              </p:cNvSpPr>
              <p:nvPr/>
            </p:nvSpPr>
            <p:spPr bwMode="auto">
              <a:xfrm>
                <a:off x="4449" y="3095"/>
                <a:ext cx="39" cy="8"/>
              </a:xfrm>
              <a:custGeom>
                <a:avLst/>
                <a:gdLst>
                  <a:gd name="T0" fmla="*/ 0 w 39"/>
                  <a:gd name="T1" fmla="*/ 8 h 8"/>
                  <a:gd name="T2" fmla="*/ 39 w 39"/>
                  <a:gd name="T3" fmla="*/ 0 h 8"/>
                  <a:gd name="T4" fmla="*/ 0 w 39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8"/>
                  <a:gd name="T11" fmla="*/ 39 w 3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8">
                    <a:moveTo>
                      <a:pt x="0" y="8"/>
                    </a:moveTo>
                    <a:lnTo>
                      <a:pt x="3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127" name="Line 2016"/>
              <p:cNvSpPr>
                <a:spLocks noChangeShapeType="1"/>
              </p:cNvSpPr>
              <p:nvPr/>
            </p:nvSpPr>
            <p:spPr bwMode="auto">
              <a:xfrm flipV="1">
                <a:off x="4449" y="3092"/>
                <a:ext cx="39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8" name="Line 2017"/>
              <p:cNvSpPr>
                <a:spLocks noChangeShapeType="1"/>
              </p:cNvSpPr>
              <p:nvPr/>
            </p:nvSpPr>
            <p:spPr bwMode="auto">
              <a:xfrm flipV="1">
                <a:off x="4520" y="3102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9" name="Line 2018"/>
              <p:cNvSpPr>
                <a:spLocks noChangeShapeType="1"/>
              </p:cNvSpPr>
              <p:nvPr/>
            </p:nvSpPr>
            <p:spPr bwMode="auto">
              <a:xfrm>
                <a:off x="4543" y="3083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0" name="Line 2019"/>
              <p:cNvSpPr>
                <a:spLocks noChangeShapeType="1"/>
              </p:cNvSpPr>
              <p:nvPr/>
            </p:nvSpPr>
            <p:spPr bwMode="auto">
              <a:xfrm flipV="1">
                <a:off x="4488" y="3080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1" name="Line 2020"/>
              <p:cNvSpPr>
                <a:spLocks noChangeShapeType="1"/>
              </p:cNvSpPr>
              <p:nvPr/>
            </p:nvSpPr>
            <p:spPr bwMode="auto">
              <a:xfrm flipV="1">
                <a:off x="4574" y="308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2" name="Line 2021"/>
              <p:cNvSpPr>
                <a:spLocks noChangeShapeType="1"/>
              </p:cNvSpPr>
              <p:nvPr/>
            </p:nvSpPr>
            <p:spPr bwMode="auto">
              <a:xfrm flipV="1">
                <a:off x="4574" y="3100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3" name="Line 2022"/>
              <p:cNvSpPr>
                <a:spLocks noChangeShapeType="1"/>
              </p:cNvSpPr>
              <p:nvPr/>
            </p:nvSpPr>
            <p:spPr bwMode="auto">
              <a:xfrm>
                <a:off x="4543" y="3083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4" name="Line 2023"/>
              <p:cNvSpPr>
                <a:spLocks noChangeShapeType="1"/>
              </p:cNvSpPr>
              <p:nvPr/>
            </p:nvSpPr>
            <p:spPr bwMode="auto">
              <a:xfrm flipV="1">
                <a:off x="4543" y="307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5" name="Line 2024"/>
              <p:cNvSpPr>
                <a:spLocks noChangeShapeType="1"/>
              </p:cNvSpPr>
              <p:nvPr/>
            </p:nvSpPr>
            <p:spPr bwMode="auto">
              <a:xfrm>
                <a:off x="4597" y="307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6" name="Line 2025"/>
              <p:cNvSpPr>
                <a:spLocks noChangeShapeType="1"/>
              </p:cNvSpPr>
              <p:nvPr/>
            </p:nvSpPr>
            <p:spPr bwMode="auto">
              <a:xfrm flipV="1">
                <a:off x="4543" y="3066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7" name="Line 2026"/>
              <p:cNvSpPr>
                <a:spLocks noChangeShapeType="1"/>
              </p:cNvSpPr>
              <p:nvPr/>
            </p:nvSpPr>
            <p:spPr bwMode="auto">
              <a:xfrm flipV="1">
                <a:off x="4683" y="3074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8" name="Line 2027"/>
              <p:cNvSpPr>
                <a:spLocks noChangeShapeType="1"/>
              </p:cNvSpPr>
              <p:nvPr/>
            </p:nvSpPr>
            <p:spPr bwMode="auto">
              <a:xfrm flipV="1">
                <a:off x="4629" y="307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9" name="Line 2028"/>
              <p:cNvSpPr>
                <a:spLocks noChangeShapeType="1"/>
              </p:cNvSpPr>
              <p:nvPr/>
            </p:nvSpPr>
            <p:spPr bwMode="auto">
              <a:xfrm flipV="1">
                <a:off x="4629" y="308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0" name="Line 2029"/>
              <p:cNvSpPr>
                <a:spLocks noChangeShapeType="1"/>
              </p:cNvSpPr>
              <p:nvPr/>
            </p:nvSpPr>
            <p:spPr bwMode="auto">
              <a:xfrm>
                <a:off x="4597" y="307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1" name="Line 2030"/>
              <p:cNvSpPr>
                <a:spLocks noChangeShapeType="1"/>
              </p:cNvSpPr>
              <p:nvPr/>
            </p:nvSpPr>
            <p:spPr bwMode="auto">
              <a:xfrm>
                <a:off x="4652" y="305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2" name="Line 2031"/>
              <p:cNvSpPr>
                <a:spLocks noChangeShapeType="1"/>
              </p:cNvSpPr>
              <p:nvPr/>
            </p:nvSpPr>
            <p:spPr bwMode="auto">
              <a:xfrm flipV="1">
                <a:off x="4597" y="3052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3" name="Line 2032"/>
              <p:cNvSpPr>
                <a:spLocks noChangeShapeType="1"/>
              </p:cNvSpPr>
              <p:nvPr/>
            </p:nvSpPr>
            <p:spPr bwMode="auto">
              <a:xfrm flipV="1">
                <a:off x="4738" y="306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4" name="Line 2033"/>
              <p:cNvSpPr>
                <a:spLocks noChangeShapeType="1"/>
              </p:cNvSpPr>
              <p:nvPr/>
            </p:nvSpPr>
            <p:spPr bwMode="auto">
              <a:xfrm flipV="1">
                <a:off x="4683" y="3061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5" name="Line 2034"/>
              <p:cNvSpPr>
                <a:spLocks noChangeShapeType="1"/>
              </p:cNvSpPr>
              <p:nvPr/>
            </p:nvSpPr>
            <p:spPr bwMode="auto">
              <a:xfrm flipV="1">
                <a:off x="4683" y="307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6" name="Line 2035"/>
              <p:cNvSpPr>
                <a:spLocks noChangeShapeType="1"/>
              </p:cNvSpPr>
              <p:nvPr/>
            </p:nvSpPr>
            <p:spPr bwMode="auto">
              <a:xfrm>
                <a:off x="4652" y="3056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7" name="Line 2036"/>
              <p:cNvSpPr>
                <a:spLocks noChangeShapeType="1"/>
              </p:cNvSpPr>
              <p:nvPr/>
            </p:nvSpPr>
            <p:spPr bwMode="auto">
              <a:xfrm>
                <a:off x="4707" y="3042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8" name="Line 2037"/>
              <p:cNvSpPr>
                <a:spLocks noChangeShapeType="1"/>
              </p:cNvSpPr>
              <p:nvPr/>
            </p:nvSpPr>
            <p:spPr bwMode="auto">
              <a:xfrm flipV="1">
                <a:off x="4652" y="3038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9" name="Line 2038"/>
              <p:cNvSpPr>
                <a:spLocks noChangeShapeType="1"/>
              </p:cNvSpPr>
              <p:nvPr/>
            </p:nvSpPr>
            <p:spPr bwMode="auto">
              <a:xfrm flipV="1">
                <a:off x="4738" y="3048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0" name="Line 2039"/>
              <p:cNvSpPr>
                <a:spLocks noChangeShapeType="1"/>
              </p:cNvSpPr>
              <p:nvPr/>
            </p:nvSpPr>
            <p:spPr bwMode="auto">
              <a:xfrm>
                <a:off x="4761" y="3032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1" name="Line 2040"/>
              <p:cNvSpPr>
                <a:spLocks noChangeShapeType="1"/>
              </p:cNvSpPr>
              <p:nvPr/>
            </p:nvSpPr>
            <p:spPr bwMode="auto">
              <a:xfrm flipV="1">
                <a:off x="4707" y="3028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2" name="Line 2041"/>
              <p:cNvSpPr>
                <a:spLocks noChangeShapeType="1"/>
              </p:cNvSpPr>
              <p:nvPr/>
            </p:nvSpPr>
            <p:spPr bwMode="auto">
              <a:xfrm flipV="1">
                <a:off x="4847" y="3032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3" name="Line 2042"/>
              <p:cNvSpPr>
                <a:spLocks noChangeShapeType="1"/>
              </p:cNvSpPr>
              <p:nvPr/>
            </p:nvSpPr>
            <p:spPr bwMode="auto">
              <a:xfrm flipV="1">
                <a:off x="4793" y="3032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4" name="Line 2043"/>
              <p:cNvSpPr>
                <a:spLocks noChangeShapeType="1"/>
              </p:cNvSpPr>
              <p:nvPr/>
            </p:nvSpPr>
            <p:spPr bwMode="auto">
              <a:xfrm flipV="1">
                <a:off x="4793" y="3044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5" name="Line 2044"/>
              <p:cNvSpPr>
                <a:spLocks noChangeShapeType="1"/>
              </p:cNvSpPr>
              <p:nvPr/>
            </p:nvSpPr>
            <p:spPr bwMode="auto">
              <a:xfrm>
                <a:off x="4761" y="3027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6" name="Line 2045"/>
              <p:cNvSpPr>
                <a:spLocks noChangeShapeType="1"/>
              </p:cNvSpPr>
              <p:nvPr/>
            </p:nvSpPr>
            <p:spPr bwMode="auto">
              <a:xfrm flipV="1">
                <a:off x="4761" y="3024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7" name="Line 2046"/>
              <p:cNvSpPr>
                <a:spLocks noChangeShapeType="1"/>
              </p:cNvSpPr>
              <p:nvPr/>
            </p:nvSpPr>
            <p:spPr bwMode="auto">
              <a:xfrm>
                <a:off x="4815" y="301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8" name="Line 2047"/>
              <p:cNvSpPr>
                <a:spLocks noChangeShapeType="1"/>
              </p:cNvSpPr>
              <p:nvPr/>
            </p:nvSpPr>
            <p:spPr bwMode="auto">
              <a:xfrm flipV="1">
                <a:off x="4761" y="300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9" name="Line 2048"/>
              <p:cNvSpPr>
                <a:spLocks noChangeShapeType="1"/>
              </p:cNvSpPr>
              <p:nvPr/>
            </p:nvSpPr>
            <p:spPr bwMode="auto">
              <a:xfrm flipV="1">
                <a:off x="4902" y="3016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0" name="Line 2049"/>
              <p:cNvSpPr>
                <a:spLocks noChangeShapeType="1"/>
              </p:cNvSpPr>
              <p:nvPr/>
            </p:nvSpPr>
            <p:spPr bwMode="auto">
              <a:xfrm flipV="1">
                <a:off x="4847" y="301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1" name="Line 2050"/>
              <p:cNvSpPr>
                <a:spLocks noChangeShapeType="1"/>
              </p:cNvSpPr>
              <p:nvPr/>
            </p:nvSpPr>
            <p:spPr bwMode="auto">
              <a:xfrm flipV="1">
                <a:off x="4847" y="3029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2" name="Line 2051"/>
              <p:cNvSpPr>
                <a:spLocks noChangeShapeType="1"/>
              </p:cNvSpPr>
              <p:nvPr/>
            </p:nvSpPr>
            <p:spPr bwMode="auto">
              <a:xfrm>
                <a:off x="4815" y="3011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3" name="Line 2052"/>
              <p:cNvSpPr>
                <a:spLocks noChangeShapeType="1"/>
              </p:cNvSpPr>
              <p:nvPr/>
            </p:nvSpPr>
            <p:spPr bwMode="auto">
              <a:xfrm flipV="1">
                <a:off x="4815" y="3008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4" name="Line 2053"/>
              <p:cNvSpPr>
                <a:spLocks noChangeShapeType="1"/>
              </p:cNvSpPr>
              <p:nvPr/>
            </p:nvSpPr>
            <p:spPr bwMode="auto">
              <a:xfrm>
                <a:off x="4870" y="300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5" name="Line 2054"/>
              <p:cNvSpPr>
                <a:spLocks noChangeShapeType="1"/>
              </p:cNvSpPr>
              <p:nvPr/>
            </p:nvSpPr>
            <p:spPr bwMode="auto">
              <a:xfrm flipV="1">
                <a:off x="4815" y="2997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6" name="Line 2055"/>
              <p:cNvSpPr>
                <a:spLocks noChangeShapeType="1"/>
              </p:cNvSpPr>
              <p:nvPr/>
            </p:nvSpPr>
            <p:spPr bwMode="auto">
              <a:xfrm flipV="1">
                <a:off x="4902" y="3000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7" name="Line 2056"/>
              <p:cNvSpPr>
                <a:spLocks noChangeShapeType="1"/>
              </p:cNvSpPr>
              <p:nvPr/>
            </p:nvSpPr>
            <p:spPr bwMode="auto">
              <a:xfrm flipV="1">
                <a:off x="4902" y="301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8" name="Line 2057"/>
              <p:cNvSpPr>
                <a:spLocks noChangeShapeType="1"/>
              </p:cNvSpPr>
              <p:nvPr/>
            </p:nvSpPr>
            <p:spPr bwMode="auto">
              <a:xfrm>
                <a:off x="4870" y="2994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9" name="Line 2058"/>
              <p:cNvSpPr>
                <a:spLocks noChangeShapeType="1"/>
              </p:cNvSpPr>
              <p:nvPr/>
            </p:nvSpPr>
            <p:spPr bwMode="auto">
              <a:xfrm flipV="1">
                <a:off x="4870" y="2991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0" name="Line 2059"/>
              <p:cNvSpPr>
                <a:spLocks noChangeShapeType="1"/>
              </p:cNvSpPr>
              <p:nvPr/>
            </p:nvSpPr>
            <p:spPr bwMode="auto">
              <a:xfrm>
                <a:off x="4924" y="2982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1" name="Line 2060"/>
              <p:cNvSpPr>
                <a:spLocks noChangeShapeType="1"/>
              </p:cNvSpPr>
              <p:nvPr/>
            </p:nvSpPr>
            <p:spPr bwMode="auto">
              <a:xfrm flipV="1">
                <a:off x="4870" y="2979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2" name="Line 2061"/>
              <p:cNvSpPr>
                <a:spLocks noChangeShapeType="1"/>
              </p:cNvSpPr>
              <p:nvPr/>
            </p:nvSpPr>
            <p:spPr bwMode="auto">
              <a:xfrm flipV="1">
                <a:off x="4957" y="2976"/>
                <a:ext cx="53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3" name="Line 2062"/>
              <p:cNvSpPr>
                <a:spLocks noChangeShapeType="1"/>
              </p:cNvSpPr>
              <p:nvPr/>
            </p:nvSpPr>
            <p:spPr bwMode="auto">
              <a:xfrm flipV="1">
                <a:off x="4957" y="2988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4" name="Line 2063"/>
              <p:cNvSpPr>
                <a:spLocks noChangeShapeType="1"/>
              </p:cNvSpPr>
              <p:nvPr/>
            </p:nvSpPr>
            <p:spPr bwMode="auto">
              <a:xfrm>
                <a:off x="4924" y="2971"/>
                <a:ext cx="33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5" name="Line 2064"/>
              <p:cNvSpPr>
                <a:spLocks noChangeShapeType="1"/>
              </p:cNvSpPr>
              <p:nvPr/>
            </p:nvSpPr>
            <p:spPr bwMode="auto">
              <a:xfrm flipV="1">
                <a:off x="4924" y="2968"/>
                <a:ext cx="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6" name="Line 2065"/>
              <p:cNvSpPr>
                <a:spLocks noChangeShapeType="1"/>
              </p:cNvSpPr>
              <p:nvPr/>
            </p:nvSpPr>
            <p:spPr bwMode="auto">
              <a:xfrm>
                <a:off x="4979" y="2956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7" name="Line 2066"/>
              <p:cNvSpPr>
                <a:spLocks noChangeShapeType="1"/>
              </p:cNvSpPr>
              <p:nvPr/>
            </p:nvSpPr>
            <p:spPr bwMode="auto">
              <a:xfrm flipV="1">
                <a:off x="4924" y="2953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8" name="Line 2067"/>
              <p:cNvSpPr>
                <a:spLocks noChangeShapeType="1"/>
              </p:cNvSpPr>
              <p:nvPr/>
            </p:nvSpPr>
            <p:spPr bwMode="auto">
              <a:xfrm flipV="1">
                <a:off x="5065" y="2911"/>
                <a:ext cx="1" cy="4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9" name="Line 2068"/>
              <p:cNvSpPr>
                <a:spLocks noChangeShapeType="1"/>
              </p:cNvSpPr>
              <p:nvPr/>
            </p:nvSpPr>
            <p:spPr bwMode="auto">
              <a:xfrm flipV="1">
                <a:off x="5010" y="2911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0" name="Line 2069"/>
              <p:cNvSpPr>
                <a:spLocks noChangeShapeType="1"/>
              </p:cNvSpPr>
              <p:nvPr/>
            </p:nvSpPr>
            <p:spPr bwMode="auto">
              <a:xfrm flipV="1">
                <a:off x="5010" y="2924"/>
                <a:ext cx="1" cy="4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1" name="Line 2070"/>
              <p:cNvSpPr>
                <a:spLocks noChangeShapeType="1"/>
              </p:cNvSpPr>
              <p:nvPr/>
            </p:nvSpPr>
            <p:spPr bwMode="auto">
              <a:xfrm>
                <a:off x="4979" y="2906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2" name="Line 2071"/>
              <p:cNvSpPr>
                <a:spLocks noChangeShapeType="1"/>
              </p:cNvSpPr>
              <p:nvPr/>
            </p:nvSpPr>
            <p:spPr bwMode="auto">
              <a:xfrm flipV="1">
                <a:off x="4979" y="2902"/>
                <a:ext cx="1" cy="5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3" name="Line 2072"/>
              <p:cNvSpPr>
                <a:spLocks noChangeShapeType="1"/>
              </p:cNvSpPr>
              <p:nvPr/>
            </p:nvSpPr>
            <p:spPr bwMode="auto">
              <a:xfrm>
                <a:off x="5035" y="2895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4" name="Line 2073"/>
              <p:cNvSpPr>
                <a:spLocks noChangeShapeType="1"/>
              </p:cNvSpPr>
              <p:nvPr/>
            </p:nvSpPr>
            <p:spPr bwMode="auto">
              <a:xfrm flipV="1">
                <a:off x="4979" y="2891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5" name="Line 2074"/>
              <p:cNvSpPr>
                <a:spLocks noChangeShapeType="1"/>
              </p:cNvSpPr>
              <p:nvPr/>
            </p:nvSpPr>
            <p:spPr bwMode="auto">
              <a:xfrm flipV="1">
                <a:off x="3726" y="326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6" name="Line 2075"/>
              <p:cNvSpPr>
                <a:spLocks noChangeShapeType="1"/>
              </p:cNvSpPr>
              <p:nvPr/>
            </p:nvSpPr>
            <p:spPr bwMode="auto">
              <a:xfrm flipV="1">
                <a:off x="3670" y="3261"/>
                <a:ext cx="56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7" name="Line 2076"/>
              <p:cNvSpPr>
                <a:spLocks noChangeShapeType="1"/>
              </p:cNvSpPr>
              <p:nvPr/>
            </p:nvSpPr>
            <p:spPr bwMode="auto">
              <a:xfrm flipV="1">
                <a:off x="3670" y="3272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8" name="Line 2077"/>
              <p:cNvSpPr>
                <a:spLocks noChangeShapeType="1"/>
              </p:cNvSpPr>
              <p:nvPr/>
            </p:nvSpPr>
            <p:spPr bwMode="auto">
              <a:xfrm>
                <a:off x="3640" y="3265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9" name="Line 2078"/>
              <p:cNvSpPr>
                <a:spLocks noChangeShapeType="1"/>
              </p:cNvSpPr>
              <p:nvPr/>
            </p:nvSpPr>
            <p:spPr bwMode="auto">
              <a:xfrm>
                <a:off x="3640" y="3256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0" name="Line 2079"/>
              <p:cNvSpPr>
                <a:spLocks noChangeShapeType="1"/>
              </p:cNvSpPr>
              <p:nvPr/>
            </p:nvSpPr>
            <p:spPr bwMode="auto">
              <a:xfrm flipV="1">
                <a:off x="3640" y="3252"/>
                <a:ext cx="1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1" name="Line 2080"/>
              <p:cNvSpPr>
                <a:spLocks noChangeShapeType="1"/>
              </p:cNvSpPr>
              <p:nvPr/>
            </p:nvSpPr>
            <p:spPr bwMode="auto">
              <a:xfrm>
                <a:off x="3694" y="3243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2" name="Line 2081"/>
              <p:cNvSpPr>
                <a:spLocks noChangeShapeType="1"/>
              </p:cNvSpPr>
              <p:nvPr/>
            </p:nvSpPr>
            <p:spPr bwMode="auto">
              <a:xfrm flipV="1">
                <a:off x="3640" y="3239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3" name="Line 2082"/>
              <p:cNvSpPr>
                <a:spLocks noChangeShapeType="1"/>
              </p:cNvSpPr>
              <p:nvPr/>
            </p:nvSpPr>
            <p:spPr bwMode="auto">
              <a:xfrm>
                <a:off x="3749" y="3233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4" name="Line 2083"/>
              <p:cNvSpPr>
                <a:spLocks noChangeShapeType="1"/>
              </p:cNvSpPr>
              <p:nvPr/>
            </p:nvSpPr>
            <p:spPr bwMode="auto">
              <a:xfrm flipV="1">
                <a:off x="3695" y="3229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5" name="Line 2084"/>
              <p:cNvSpPr>
                <a:spLocks noChangeShapeType="1"/>
              </p:cNvSpPr>
              <p:nvPr/>
            </p:nvSpPr>
            <p:spPr bwMode="auto">
              <a:xfrm flipV="1">
                <a:off x="3835" y="3239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6" name="Line 2085"/>
              <p:cNvSpPr>
                <a:spLocks noChangeShapeType="1"/>
              </p:cNvSpPr>
              <p:nvPr/>
            </p:nvSpPr>
            <p:spPr bwMode="auto">
              <a:xfrm flipV="1">
                <a:off x="3781" y="3239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7" name="Line 2086"/>
              <p:cNvSpPr>
                <a:spLocks noChangeShapeType="1"/>
              </p:cNvSpPr>
              <p:nvPr/>
            </p:nvSpPr>
            <p:spPr bwMode="auto">
              <a:xfrm>
                <a:off x="3803" y="3220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8" name="Line 2087"/>
              <p:cNvSpPr>
                <a:spLocks noChangeShapeType="1"/>
              </p:cNvSpPr>
              <p:nvPr/>
            </p:nvSpPr>
            <p:spPr bwMode="auto">
              <a:xfrm flipV="1">
                <a:off x="3750" y="3216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9" name="Line 2088"/>
              <p:cNvSpPr>
                <a:spLocks noChangeShapeType="1"/>
              </p:cNvSpPr>
              <p:nvPr/>
            </p:nvSpPr>
            <p:spPr bwMode="auto">
              <a:xfrm flipV="1">
                <a:off x="3890" y="322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0" name="Line 2089"/>
              <p:cNvSpPr>
                <a:spLocks noChangeShapeType="1"/>
              </p:cNvSpPr>
              <p:nvPr/>
            </p:nvSpPr>
            <p:spPr bwMode="auto">
              <a:xfrm flipV="1">
                <a:off x="3835" y="3226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1" name="Line 2090"/>
              <p:cNvSpPr>
                <a:spLocks noChangeShapeType="1"/>
              </p:cNvSpPr>
              <p:nvPr/>
            </p:nvSpPr>
            <p:spPr bwMode="auto">
              <a:xfrm>
                <a:off x="3856" y="3208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2" name="Line 2091"/>
              <p:cNvSpPr>
                <a:spLocks noChangeShapeType="1"/>
              </p:cNvSpPr>
              <p:nvPr/>
            </p:nvSpPr>
            <p:spPr bwMode="auto">
              <a:xfrm flipV="1">
                <a:off x="3803" y="3205"/>
                <a:ext cx="5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3" name="Line 2092"/>
              <p:cNvSpPr>
                <a:spLocks noChangeShapeType="1"/>
              </p:cNvSpPr>
              <p:nvPr/>
            </p:nvSpPr>
            <p:spPr bwMode="auto">
              <a:xfrm flipV="1">
                <a:off x="3942" y="321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4" name="Line 2093"/>
              <p:cNvSpPr>
                <a:spLocks noChangeShapeType="1"/>
              </p:cNvSpPr>
              <p:nvPr/>
            </p:nvSpPr>
            <p:spPr bwMode="auto">
              <a:xfrm flipV="1">
                <a:off x="3890" y="3216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5" name="Line 2094"/>
              <p:cNvSpPr>
                <a:spLocks noChangeShapeType="1"/>
              </p:cNvSpPr>
              <p:nvPr/>
            </p:nvSpPr>
            <p:spPr bwMode="auto">
              <a:xfrm>
                <a:off x="3912" y="3198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6" name="Line 2095"/>
              <p:cNvSpPr>
                <a:spLocks noChangeShapeType="1"/>
              </p:cNvSpPr>
              <p:nvPr/>
            </p:nvSpPr>
            <p:spPr bwMode="auto">
              <a:xfrm flipV="1">
                <a:off x="3861" y="3195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7" name="Line 2096"/>
              <p:cNvSpPr>
                <a:spLocks noChangeShapeType="1"/>
              </p:cNvSpPr>
              <p:nvPr/>
            </p:nvSpPr>
            <p:spPr bwMode="auto">
              <a:xfrm flipV="1">
                <a:off x="3942" y="3204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8" name="Line 2097"/>
              <p:cNvSpPr>
                <a:spLocks noChangeShapeType="1"/>
              </p:cNvSpPr>
              <p:nvPr/>
            </p:nvSpPr>
            <p:spPr bwMode="auto">
              <a:xfrm>
                <a:off x="3967" y="3186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9" name="Line 2098"/>
              <p:cNvSpPr>
                <a:spLocks noChangeShapeType="1"/>
              </p:cNvSpPr>
              <p:nvPr/>
            </p:nvSpPr>
            <p:spPr bwMode="auto">
              <a:xfrm flipV="1">
                <a:off x="3912" y="3183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0" name="Line 2099"/>
              <p:cNvSpPr>
                <a:spLocks noChangeShapeType="1"/>
              </p:cNvSpPr>
              <p:nvPr/>
            </p:nvSpPr>
            <p:spPr bwMode="auto">
              <a:xfrm flipV="1">
                <a:off x="4053" y="3192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1" name="Line 2100"/>
              <p:cNvSpPr>
                <a:spLocks noChangeShapeType="1"/>
              </p:cNvSpPr>
              <p:nvPr/>
            </p:nvSpPr>
            <p:spPr bwMode="auto">
              <a:xfrm flipV="1">
                <a:off x="3997" y="3192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2" name="Line 2101"/>
              <p:cNvSpPr>
                <a:spLocks noChangeShapeType="1"/>
              </p:cNvSpPr>
              <p:nvPr/>
            </p:nvSpPr>
            <p:spPr bwMode="auto">
              <a:xfrm flipV="1">
                <a:off x="3997" y="320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3" name="Line 2102"/>
              <p:cNvSpPr>
                <a:spLocks noChangeShapeType="1"/>
              </p:cNvSpPr>
              <p:nvPr/>
            </p:nvSpPr>
            <p:spPr bwMode="auto">
              <a:xfrm>
                <a:off x="3967" y="3186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4" name="Line 2103"/>
              <p:cNvSpPr>
                <a:spLocks noChangeShapeType="1"/>
              </p:cNvSpPr>
              <p:nvPr/>
            </p:nvSpPr>
            <p:spPr bwMode="auto">
              <a:xfrm>
                <a:off x="4021" y="3172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5" name="Line 2104"/>
              <p:cNvSpPr>
                <a:spLocks noChangeShapeType="1"/>
              </p:cNvSpPr>
              <p:nvPr/>
            </p:nvSpPr>
            <p:spPr bwMode="auto">
              <a:xfrm flipV="1">
                <a:off x="3967" y="3169"/>
                <a:ext cx="5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6" name="Line 2105"/>
              <p:cNvSpPr>
                <a:spLocks noChangeShapeType="1"/>
              </p:cNvSpPr>
              <p:nvPr/>
            </p:nvSpPr>
            <p:spPr bwMode="auto">
              <a:xfrm>
                <a:off x="4076" y="3162"/>
                <a:ext cx="30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7" name="Line 2106"/>
              <p:cNvSpPr>
                <a:spLocks noChangeShapeType="1"/>
              </p:cNvSpPr>
              <p:nvPr/>
            </p:nvSpPr>
            <p:spPr bwMode="auto">
              <a:xfrm flipV="1">
                <a:off x="4024" y="3159"/>
                <a:ext cx="52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8" name="Line 2107"/>
              <p:cNvSpPr>
                <a:spLocks noChangeShapeType="1"/>
              </p:cNvSpPr>
              <p:nvPr/>
            </p:nvSpPr>
            <p:spPr bwMode="auto">
              <a:xfrm flipV="1">
                <a:off x="4105" y="3167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9" name="Line 2108"/>
              <p:cNvSpPr>
                <a:spLocks noChangeShapeType="1"/>
              </p:cNvSpPr>
              <p:nvPr/>
            </p:nvSpPr>
            <p:spPr bwMode="auto">
              <a:xfrm flipV="1">
                <a:off x="4105" y="3178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0" name="Line 2109"/>
              <p:cNvSpPr>
                <a:spLocks noChangeShapeType="1"/>
              </p:cNvSpPr>
              <p:nvPr/>
            </p:nvSpPr>
            <p:spPr bwMode="auto">
              <a:xfrm>
                <a:off x="4076" y="316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1" name="Line 2110"/>
              <p:cNvSpPr>
                <a:spLocks noChangeShapeType="1"/>
              </p:cNvSpPr>
              <p:nvPr/>
            </p:nvSpPr>
            <p:spPr bwMode="auto">
              <a:xfrm>
                <a:off x="4131" y="314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2" name="Line 2111"/>
              <p:cNvSpPr>
                <a:spLocks noChangeShapeType="1"/>
              </p:cNvSpPr>
              <p:nvPr/>
            </p:nvSpPr>
            <p:spPr bwMode="auto">
              <a:xfrm flipV="1">
                <a:off x="4076" y="3145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3" name="Line 2112"/>
              <p:cNvSpPr>
                <a:spLocks noChangeShapeType="1"/>
              </p:cNvSpPr>
              <p:nvPr/>
            </p:nvSpPr>
            <p:spPr bwMode="auto">
              <a:xfrm flipV="1">
                <a:off x="4161" y="3156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4" name="Line 2113"/>
              <p:cNvSpPr>
                <a:spLocks noChangeShapeType="1"/>
              </p:cNvSpPr>
              <p:nvPr/>
            </p:nvSpPr>
            <p:spPr bwMode="auto">
              <a:xfrm>
                <a:off x="4131" y="3148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5" name="Line 2114"/>
              <p:cNvSpPr>
                <a:spLocks noChangeShapeType="1"/>
              </p:cNvSpPr>
              <p:nvPr/>
            </p:nvSpPr>
            <p:spPr bwMode="auto">
              <a:xfrm>
                <a:off x="4183" y="3135"/>
                <a:ext cx="33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6" name="Line 2115"/>
              <p:cNvSpPr>
                <a:spLocks noChangeShapeType="1"/>
              </p:cNvSpPr>
              <p:nvPr/>
            </p:nvSpPr>
            <p:spPr bwMode="auto">
              <a:xfrm flipV="1">
                <a:off x="4131" y="3132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7" name="Line 2116"/>
              <p:cNvSpPr>
                <a:spLocks noChangeShapeType="1"/>
              </p:cNvSpPr>
              <p:nvPr/>
            </p:nvSpPr>
            <p:spPr bwMode="auto">
              <a:xfrm flipV="1">
                <a:off x="4271" y="3141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8" name="Line 2117"/>
              <p:cNvSpPr>
                <a:spLocks noChangeShapeType="1"/>
              </p:cNvSpPr>
              <p:nvPr/>
            </p:nvSpPr>
            <p:spPr bwMode="auto">
              <a:xfrm flipV="1">
                <a:off x="4217" y="3141"/>
                <a:ext cx="5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9" name="Line 2118"/>
              <p:cNvSpPr>
                <a:spLocks noChangeShapeType="1"/>
              </p:cNvSpPr>
              <p:nvPr/>
            </p:nvSpPr>
            <p:spPr bwMode="auto">
              <a:xfrm>
                <a:off x="4239" y="3124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0" name="Line 2119"/>
              <p:cNvSpPr>
                <a:spLocks noChangeShapeType="1"/>
              </p:cNvSpPr>
              <p:nvPr/>
            </p:nvSpPr>
            <p:spPr bwMode="auto">
              <a:xfrm flipV="1">
                <a:off x="4183" y="3121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1" name="Line 2120"/>
              <p:cNvSpPr>
                <a:spLocks noChangeShapeType="1"/>
              </p:cNvSpPr>
              <p:nvPr/>
            </p:nvSpPr>
            <p:spPr bwMode="auto">
              <a:xfrm flipV="1">
                <a:off x="4271" y="3129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2" name="Line 2121"/>
              <p:cNvSpPr>
                <a:spLocks noChangeShapeType="1"/>
              </p:cNvSpPr>
              <p:nvPr/>
            </p:nvSpPr>
            <p:spPr bwMode="auto">
              <a:xfrm>
                <a:off x="4239" y="3122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3" name="Line 2122"/>
              <p:cNvSpPr>
                <a:spLocks noChangeShapeType="1"/>
              </p:cNvSpPr>
              <p:nvPr/>
            </p:nvSpPr>
            <p:spPr bwMode="auto">
              <a:xfrm flipV="1">
                <a:off x="4239" y="3119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4" name="Line 2123"/>
              <p:cNvSpPr>
                <a:spLocks noChangeShapeType="1"/>
              </p:cNvSpPr>
              <p:nvPr/>
            </p:nvSpPr>
            <p:spPr bwMode="auto">
              <a:xfrm>
                <a:off x="4294" y="3112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5" name="Line 2124"/>
              <p:cNvSpPr>
                <a:spLocks noChangeShapeType="1"/>
              </p:cNvSpPr>
              <p:nvPr/>
            </p:nvSpPr>
            <p:spPr bwMode="auto">
              <a:xfrm flipV="1">
                <a:off x="4239" y="3108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6" name="AutoShape 2125"/>
              <p:cNvSpPr>
                <a:spLocks noChangeArrowheads="1"/>
              </p:cNvSpPr>
              <p:nvPr/>
            </p:nvSpPr>
            <p:spPr bwMode="auto">
              <a:xfrm>
                <a:off x="4326" y="3122"/>
                <a:ext cx="36" cy="9"/>
              </a:xfrm>
              <a:custGeom>
                <a:avLst/>
                <a:gdLst>
                  <a:gd name="T0" fmla="*/ 0 w 36"/>
                  <a:gd name="T1" fmla="*/ 9 h 9"/>
                  <a:gd name="T2" fmla="*/ 36 w 36"/>
                  <a:gd name="T3" fmla="*/ 0 h 9"/>
                  <a:gd name="T4" fmla="*/ 0 w 36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9"/>
                  <a:gd name="T11" fmla="*/ 36 w 3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9">
                    <a:moveTo>
                      <a:pt x="0" y="9"/>
                    </a:moveTo>
                    <a:lnTo>
                      <a:pt x="36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237" name="Line 2126"/>
              <p:cNvSpPr>
                <a:spLocks noChangeShapeType="1"/>
              </p:cNvSpPr>
              <p:nvPr/>
            </p:nvSpPr>
            <p:spPr bwMode="auto">
              <a:xfrm flipV="1">
                <a:off x="4326" y="3119"/>
                <a:ext cx="36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8" name="Line 2127"/>
              <p:cNvSpPr>
                <a:spLocks noChangeShapeType="1"/>
              </p:cNvSpPr>
              <p:nvPr/>
            </p:nvSpPr>
            <p:spPr bwMode="auto">
              <a:xfrm flipV="1">
                <a:off x="4326" y="3128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9" name="Line 2128"/>
              <p:cNvSpPr>
                <a:spLocks noChangeShapeType="1"/>
              </p:cNvSpPr>
              <p:nvPr/>
            </p:nvSpPr>
            <p:spPr bwMode="auto">
              <a:xfrm>
                <a:off x="4294" y="3108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0" name="Line 2129"/>
              <p:cNvSpPr>
                <a:spLocks noChangeShapeType="1"/>
              </p:cNvSpPr>
              <p:nvPr/>
            </p:nvSpPr>
            <p:spPr bwMode="auto">
              <a:xfrm flipV="1">
                <a:off x="4294" y="310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1" name="AutoShape 2130"/>
              <p:cNvSpPr>
                <a:spLocks noChangeArrowheads="1"/>
              </p:cNvSpPr>
              <p:nvPr/>
            </p:nvSpPr>
            <p:spPr bwMode="auto">
              <a:xfrm>
                <a:off x="4347" y="3096"/>
                <a:ext cx="16" cy="10"/>
              </a:xfrm>
              <a:custGeom>
                <a:avLst/>
                <a:gdLst>
                  <a:gd name="T0" fmla="*/ 0 w 16"/>
                  <a:gd name="T1" fmla="*/ 0 h 10"/>
                  <a:gd name="T2" fmla="*/ 16 w 16"/>
                  <a:gd name="T3" fmla="*/ 10 h 10"/>
                  <a:gd name="T4" fmla="*/ 0 w 1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0"/>
                  <a:gd name="T11" fmla="*/ 16 w 1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0">
                    <a:moveTo>
                      <a:pt x="0" y="0"/>
                    </a:moveTo>
                    <a:lnTo>
                      <a:pt x="16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242" name="Line 2131"/>
              <p:cNvSpPr>
                <a:spLocks noChangeShapeType="1"/>
              </p:cNvSpPr>
              <p:nvPr/>
            </p:nvSpPr>
            <p:spPr bwMode="auto">
              <a:xfrm>
                <a:off x="4347" y="3096"/>
                <a:ext cx="16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3" name="Line 2132"/>
              <p:cNvSpPr>
                <a:spLocks noChangeShapeType="1"/>
              </p:cNvSpPr>
              <p:nvPr/>
            </p:nvSpPr>
            <p:spPr bwMode="auto">
              <a:xfrm flipV="1">
                <a:off x="4294" y="309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4" name="AutoShape 2133"/>
              <p:cNvSpPr>
                <a:spLocks noChangeArrowheads="1"/>
              </p:cNvSpPr>
              <p:nvPr/>
            </p:nvSpPr>
            <p:spPr bwMode="auto">
              <a:xfrm>
                <a:off x="4348" y="3095"/>
                <a:ext cx="15" cy="3"/>
              </a:xfrm>
              <a:custGeom>
                <a:avLst/>
                <a:gdLst>
                  <a:gd name="T0" fmla="*/ 0 w 15"/>
                  <a:gd name="T1" fmla="*/ 3 h 3"/>
                  <a:gd name="T2" fmla="*/ 15 w 15"/>
                  <a:gd name="T3" fmla="*/ 0 h 3"/>
                  <a:gd name="T4" fmla="*/ 0 w 15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3"/>
                  <a:gd name="T11" fmla="*/ 15 w 15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3">
                    <a:moveTo>
                      <a:pt x="0" y="3"/>
                    </a:moveTo>
                    <a:lnTo>
                      <a:pt x="1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245" name="Line 2134"/>
              <p:cNvSpPr>
                <a:spLocks noChangeShapeType="1"/>
              </p:cNvSpPr>
              <p:nvPr/>
            </p:nvSpPr>
            <p:spPr bwMode="auto">
              <a:xfrm flipV="1">
                <a:off x="4348" y="3092"/>
                <a:ext cx="15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6" name="Line 2135"/>
              <p:cNvSpPr>
                <a:spLocks noChangeShapeType="1"/>
              </p:cNvSpPr>
              <p:nvPr/>
            </p:nvSpPr>
            <p:spPr bwMode="auto">
              <a:xfrm flipV="1">
                <a:off x="4488" y="3090"/>
                <a:ext cx="1" cy="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7" name="AutoShape 2136"/>
              <p:cNvSpPr>
                <a:spLocks noChangeArrowheads="1"/>
              </p:cNvSpPr>
              <p:nvPr/>
            </p:nvSpPr>
            <p:spPr bwMode="auto">
              <a:xfrm>
                <a:off x="4449" y="3093"/>
                <a:ext cx="39" cy="9"/>
              </a:xfrm>
              <a:custGeom>
                <a:avLst/>
                <a:gdLst>
                  <a:gd name="T0" fmla="*/ 0 w 39"/>
                  <a:gd name="T1" fmla="*/ 9 h 9"/>
                  <a:gd name="T2" fmla="*/ 39 w 39"/>
                  <a:gd name="T3" fmla="*/ 0 h 9"/>
                  <a:gd name="T4" fmla="*/ 0 w 39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9"/>
                  <a:gd name="T11" fmla="*/ 39 w 39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9">
                    <a:moveTo>
                      <a:pt x="0" y="9"/>
                    </a:moveTo>
                    <a:lnTo>
                      <a:pt x="3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248" name="Line 2137"/>
              <p:cNvSpPr>
                <a:spLocks noChangeShapeType="1"/>
              </p:cNvSpPr>
              <p:nvPr/>
            </p:nvSpPr>
            <p:spPr bwMode="auto">
              <a:xfrm flipV="1">
                <a:off x="4449" y="3090"/>
                <a:ext cx="39" cy="15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9" name="Line 2138"/>
              <p:cNvSpPr>
                <a:spLocks noChangeShapeType="1"/>
              </p:cNvSpPr>
              <p:nvPr/>
            </p:nvSpPr>
            <p:spPr bwMode="auto">
              <a:xfrm>
                <a:off x="4457" y="3071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0" name="AutoShape 2139"/>
              <p:cNvSpPr>
                <a:spLocks noChangeArrowheads="1"/>
              </p:cNvSpPr>
              <p:nvPr/>
            </p:nvSpPr>
            <p:spPr bwMode="auto">
              <a:xfrm>
                <a:off x="4447" y="3071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10 w 10"/>
                  <a:gd name="T3" fmla="*/ 0 h 3"/>
                  <a:gd name="T4" fmla="*/ 0 w 1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3"/>
                  <a:gd name="T11" fmla="*/ 10 w 1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3">
                    <a:moveTo>
                      <a:pt x="0" y="3"/>
                    </a:moveTo>
                    <a:lnTo>
                      <a:pt x="1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19191"/>
              </a:solidFill>
              <a:ln w="9360">
                <a:solidFill>
                  <a:srgbClr val="91919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87000"/>
                  </a:lnSpc>
                  <a:buClr>
                    <a:srgbClr val="FFFFFF"/>
                  </a:buClr>
                  <a:buSzPct val="100000"/>
                  <a:buFont typeface="Arial Rounded MT Bold" pitchFamily="34" charset="0"/>
                  <a:buNone/>
                </a:pPr>
                <a:endParaRPr lang="en-US"/>
              </a:p>
            </p:txBody>
          </p:sp>
          <p:sp>
            <p:nvSpPr>
              <p:cNvPr id="82251" name="Line 2140"/>
              <p:cNvSpPr>
                <a:spLocks noChangeShapeType="1"/>
              </p:cNvSpPr>
              <p:nvPr/>
            </p:nvSpPr>
            <p:spPr bwMode="auto">
              <a:xfrm flipV="1">
                <a:off x="4447" y="3067"/>
                <a:ext cx="10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2" name="Line 2141"/>
              <p:cNvSpPr>
                <a:spLocks noChangeShapeType="1"/>
              </p:cNvSpPr>
              <p:nvPr/>
            </p:nvSpPr>
            <p:spPr bwMode="auto">
              <a:xfrm flipV="1">
                <a:off x="4488" y="3079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3" name="Line 2142"/>
              <p:cNvSpPr>
                <a:spLocks noChangeShapeType="1"/>
              </p:cNvSpPr>
              <p:nvPr/>
            </p:nvSpPr>
            <p:spPr bwMode="auto">
              <a:xfrm>
                <a:off x="4511" y="3059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4" name="Line 2143"/>
              <p:cNvSpPr>
                <a:spLocks noChangeShapeType="1"/>
              </p:cNvSpPr>
              <p:nvPr/>
            </p:nvSpPr>
            <p:spPr bwMode="auto">
              <a:xfrm flipV="1">
                <a:off x="4457" y="3055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5" name="Line 2144"/>
              <p:cNvSpPr>
                <a:spLocks noChangeShapeType="1"/>
              </p:cNvSpPr>
              <p:nvPr/>
            </p:nvSpPr>
            <p:spPr bwMode="auto">
              <a:xfrm flipV="1">
                <a:off x="4597" y="3063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6" name="Line 2145"/>
              <p:cNvSpPr>
                <a:spLocks noChangeShapeType="1"/>
              </p:cNvSpPr>
              <p:nvPr/>
            </p:nvSpPr>
            <p:spPr bwMode="auto">
              <a:xfrm flipV="1">
                <a:off x="4543" y="3063"/>
                <a:ext cx="54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7" name="Line 2146"/>
              <p:cNvSpPr>
                <a:spLocks noChangeShapeType="1"/>
              </p:cNvSpPr>
              <p:nvPr/>
            </p:nvSpPr>
            <p:spPr bwMode="auto">
              <a:xfrm flipV="1">
                <a:off x="4543" y="307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8" name="Line 2147"/>
              <p:cNvSpPr>
                <a:spLocks noChangeShapeType="1"/>
              </p:cNvSpPr>
              <p:nvPr/>
            </p:nvSpPr>
            <p:spPr bwMode="auto">
              <a:xfrm>
                <a:off x="4511" y="3058"/>
                <a:ext cx="32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9" name="Line 2148"/>
              <p:cNvSpPr>
                <a:spLocks noChangeShapeType="1"/>
              </p:cNvSpPr>
              <p:nvPr/>
            </p:nvSpPr>
            <p:spPr bwMode="auto">
              <a:xfrm flipV="1">
                <a:off x="4511" y="305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0" name="Line 2149"/>
              <p:cNvSpPr>
                <a:spLocks noChangeShapeType="1"/>
              </p:cNvSpPr>
              <p:nvPr/>
            </p:nvSpPr>
            <p:spPr bwMode="auto">
              <a:xfrm>
                <a:off x="4566" y="3046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1" name="Line 2150"/>
              <p:cNvSpPr>
                <a:spLocks noChangeShapeType="1"/>
              </p:cNvSpPr>
              <p:nvPr/>
            </p:nvSpPr>
            <p:spPr bwMode="auto">
              <a:xfrm flipV="1">
                <a:off x="4511" y="3042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2" name="Line 2151"/>
              <p:cNvSpPr>
                <a:spLocks noChangeShapeType="1"/>
              </p:cNvSpPr>
              <p:nvPr/>
            </p:nvSpPr>
            <p:spPr bwMode="auto">
              <a:xfrm flipV="1">
                <a:off x="4652" y="3048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3" name="Line 2152"/>
              <p:cNvSpPr>
                <a:spLocks noChangeShapeType="1"/>
              </p:cNvSpPr>
              <p:nvPr/>
            </p:nvSpPr>
            <p:spPr bwMode="auto">
              <a:xfrm flipV="1">
                <a:off x="4597" y="3048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4" name="Line 2153"/>
              <p:cNvSpPr>
                <a:spLocks noChangeShapeType="1"/>
              </p:cNvSpPr>
              <p:nvPr/>
            </p:nvSpPr>
            <p:spPr bwMode="auto">
              <a:xfrm>
                <a:off x="4566" y="3045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5" name="Line 2154"/>
              <p:cNvSpPr>
                <a:spLocks noChangeShapeType="1"/>
              </p:cNvSpPr>
              <p:nvPr/>
            </p:nvSpPr>
            <p:spPr bwMode="auto">
              <a:xfrm flipV="1">
                <a:off x="4566" y="3041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6" name="Line 2155"/>
              <p:cNvSpPr>
                <a:spLocks noChangeShapeType="1"/>
              </p:cNvSpPr>
              <p:nvPr/>
            </p:nvSpPr>
            <p:spPr bwMode="auto">
              <a:xfrm>
                <a:off x="4622" y="3032"/>
                <a:ext cx="30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7" name="Line 2156"/>
              <p:cNvSpPr>
                <a:spLocks noChangeShapeType="1"/>
              </p:cNvSpPr>
              <p:nvPr/>
            </p:nvSpPr>
            <p:spPr bwMode="auto">
              <a:xfrm flipV="1">
                <a:off x="4566" y="3028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8" name="Line 2157"/>
              <p:cNvSpPr>
                <a:spLocks noChangeShapeType="1"/>
              </p:cNvSpPr>
              <p:nvPr/>
            </p:nvSpPr>
            <p:spPr bwMode="auto">
              <a:xfrm flipV="1">
                <a:off x="4707" y="303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9" name="Line 2158"/>
              <p:cNvSpPr>
                <a:spLocks noChangeShapeType="1"/>
              </p:cNvSpPr>
              <p:nvPr/>
            </p:nvSpPr>
            <p:spPr bwMode="auto">
              <a:xfrm flipV="1">
                <a:off x="4652" y="3035"/>
                <a:ext cx="55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0" name="Line 2159"/>
              <p:cNvSpPr>
                <a:spLocks noChangeShapeType="1"/>
              </p:cNvSpPr>
              <p:nvPr/>
            </p:nvSpPr>
            <p:spPr bwMode="auto">
              <a:xfrm flipV="1">
                <a:off x="4652" y="3047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1" name="Line 2160"/>
              <p:cNvSpPr>
                <a:spLocks noChangeShapeType="1"/>
              </p:cNvSpPr>
              <p:nvPr/>
            </p:nvSpPr>
            <p:spPr bwMode="auto">
              <a:xfrm>
                <a:off x="4622" y="3029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2" name="Line 2161"/>
              <p:cNvSpPr>
                <a:spLocks noChangeShapeType="1"/>
              </p:cNvSpPr>
              <p:nvPr/>
            </p:nvSpPr>
            <p:spPr bwMode="auto">
              <a:xfrm flipV="1">
                <a:off x="4622" y="302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3" name="Line 2162"/>
              <p:cNvSpPr>
                <a:spLocks noChangeShapeType="1"/>
              </p:cNvSpPr>
              <p:nvPr/>
            </p:nvSpPr>
            <p:spPr bwMode="auto">
              <a:xfrm>
                <a:off x="4674" y="3017"/>
                <a:ext cx="33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4" name="Line 2163"/>
              <p:cNvSpPr>
                <a:spLocks noChangeShapeType="1"/>
              </p:cNvSpPr>
              <p:nvPr/>
            </p:nvSpPr>
            <p:spPr bwMode="auto">
              <a:xfrm flipV="1">
                <a:off x="4622" y="3013"/>
                <a:ext cx="52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5" name="Line 2164"/>
              <p:cNvSpPr>
                <a:spLocks noChangeShapeType="1"/>
              </p:cNvSpPr>
              <p:nvPr/>
            </p:nvSpPr>
            <p:spPr bwMode="auto">
              <a:xfrm flipV="1">
                <a:off x="4761" y="3023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6" name="Line 2165"/>
              <p:cNvSpPr>
                <a:spLocks noChangeShapeType="1"/>
              </p:cNvSpPr>
              <p:nvPr/>
            </p:nvSpPr>
            <p:spPr bwMode="auto">
              <a:xfrm flipV="1">
                <a:off x="4707" y="3023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7" name="Line 2166"/>
              <p:cNvSpPr>
                <a:spLocks noChangeShapeType="1"/>
              </p:cNvSpPr>
              <p:nvPr/>
            </p:nvSpPr>
            <p:spPr bwMode="auto">
              <a:xfrm flipV="1">
                <a:off x="4707" y="3034"/>
                <a:ext cx="1" cy="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8" name="Line 2167"/>
              <p:cNvSpPr>
                <a:spLocks noChangeShapeType="1"/>
              </p:cNvSpPr>
              <p:nvPr/>
            </p:nvSpPr>
            <p:spPr bwMode="auto">
              <a:xfrm>
                <a:off x="4674" y="3017"/>
                <a:ext cx="33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9" name="Line 2168"/>
              <p:cNvSpPr>
                <a:spLocks noChangeShapeType="1"/>
              </p:cNvSpPr>
              <p:nvPr/>
            </p:nvSpPr>
            <p:spPr bwMode="auto">
              <a:xfrm>
                <a:off x="4729" y="3003"/>
                <a:ext cx="32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0" name="Line 2169"/>
              <p:cNvSpPr>
                <a:spLocks noChangeShapeType="1"/>
              </p:cNvSpPr>
              <p:nvPr/>
            </p:nvSpPr>
            <p:spPr bwMode="auto">
              <a:xfrm flipV="1">
                <a:off x="4674" y="3000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1" name="Line 2170"/>
              <p:cNvSpPr>
                <a:spLocks noChangeShapeType="1"/>
              </p:cNvSpPr>
              <p:nvPr/>
            </p:nvSpPr>
            <p:spPr bwMode="auto">
              <a:xfrm flipV="1">
                <a:off x="4815" y="3005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2" name="Line 2171"/>
              <p:cNvSpPr>
                <a:spLocks noChangeShapeType="1"/>
              </p:cNvSpPr>
              <p:nvPr/>
            </p:nvSpPr>
            <p:spPr bwMode="auto">
              <a:xfrm flipV="1">
                <a:off x="4761" y="3004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3" name="Line 2172"/>
              <p:cNvSpPr>
                <a:spLocks noChangeShapeType="1"/>
              </p:cNvSpPr>
              <p:nvPr/>
            </p:nvSpPr>
            <p:spPr bwMode="auto">
              <a:xfrm flipV="1">
                <a:off x="4761" y="3016"/>
                <a:ext cx="1" cy="1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4" name="Line 2173"/>
              <p:cNvSpPr>
                <a:spLocks noChangeShapeType="1"/>
              </p:cNvSpPr>
              <p:nvPr/>
            </p:nvSpPr>
            <p:spPr bwMode="auto">
              <a:xfrm>
                <a:off x="4729" y="3000"/>
                <a:ext cx="32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5" name="Line 2174"/>
              <p:cNvSpPr>
                <a:spLocks noChangeShapeType="1"/>
              </p:cNvSpPr>
              <p:nvPr/>
            </p:nvSpPr>
            <p:spPr bwMode="auto">
              <a:xfrm flipV="1">
                <a:off x="4729" y="2996"/>
                <a:ext cx="1" cy="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6" name="Line 2175"/>
              <p:cNvSpPr>
                <a:spLocks noChangeShapeType="1"/>
              </p:cNvSpPr>
              <p:nvPr/>
            </p:nvSpPr>
            <p:spPr bwMode="auto">
              <a:xfrm>
                <a:off x="4784" y="2985"/>
                <a:ext cx="31" cy="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7" name="Line 2176"/>
              <p:cNvSpPr>
                <a:spLocks noChangeShapeType="1"/>
              </p:cNvSpPr>
              <p:nvPr/>
            </p:nvSpPr>
            <p:spPr bwMode="auto">
              <a:xfrm flipV="1">
                <a:off x="4729" y="2982"/>
                <a:ext cx="55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8" name="Line 2177"/>
              <p:cNvSpPr>
                <a:spLocks noChangeShapeType="1"/>
              </p:cNvSpPr>
              <p:nvPr/>
            </p:nvSpPr>
            <p:spPr bwMode="auto">
              <a:xfrm flipV="1">
                <a:off x="4870" y="2987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9" name="Line 2178"/>
              <p:cNvSpPr>
                <a:spLocks noChangeShapeType="1"/>
              </p:cNvSpPr>
              <p:nvPr/>
            </p:nvSpPr>
            <p:spPr bwMode="auto">
              <a:xfrm flipV="1">
                <a:off x="4815" y="2987"/>
                <a:ext cx="55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0" name="Line 2179"/>
              <p:cNvSpPr>
                <a:spLocks noChangeShapeType="1"/>
              </p:cNvSpPr>
              <p:nvPr/>
            </p:nvSpPr>
            <p:spPr bwMode="auto">
              <a:xfrm flipV="1">
                <a:off x="4815" y="3000"/>
                <a:ext cx="1" cy="1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1" name="Line 2180"/>
              <p:cNvSpPr>
                <a:spLocks noChangeShapeType="1"/>
              </p:cNvSpPr>
              <p:nvPr/>
            </p:nvSpPr>
            <p:spPr bwMode="auto">
              <a:xfrm>
                <a:off x="4784" y="2981"/>
                <a:ext cx="31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2" name="Line 2181"/>
              <p:cNvSpPr>
                <a:spLocks noChangeShapeType="1"/>
              </p:cNvSpPr>
              <p:nvPr/>
            </p:nvSpPr>
            <p:spPr bwMode="auto">
              <a:xfrm flipV="1">
                <a:off x="4784" y="2978"/>
                <a:ext cx="1" cy="1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3" name="Line 2182"/>
              <p:cNvSpPr>
                <a:spLocks noChangeShapeType="1"/>
              </p:cNvSpPr>
              <p:nvPr/>
            </p:nvSpPr>
            <p:spPr bwMode="auto">
              <a:xfrm>
                <a:off x="4838" y="2969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4" name="Line 2183"/>
              <p:cNvSpPr>
                <a:spLocks noChangeShapeType="1"/>
              </p:cNvSpPr>
              <p:nvPr/>
            </p:nvSpPr>
            <p:spPr bwMode="auto">
              <a:xfrm flipV="1">
                <a:off x="4784" y="2966"/>
                <a:ext cx="54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5" name="Line 2184"/>
              <p:cNvSpPr>
                <a:spLocks noChangeShapeType="1"/>
              </p:cNvSpPr>
              <p:nvPr/>
            </p:nvSpPr>
            <p:spPr bwMode="auto">
              <a:xfrm flipV="1">
                <a:off x="4870" y="2968"/>
                <a:ext cx="54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6" name="Line 2185"/>
              <p:cNvSpPr>
                <a:spLocks noChangeShapeType="1"/>
              </p:cNvSpPr>
              <p:nvPr/>
            </p:nvSpPr>
            <p:spPr bwMode="auto">
              <a:xfrm flipV="1">
                <a:off x="4870" y="2979"/>
                <a:ext cx="1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7" name="Line 2186"/>
              <p:cNvSpPr>
                <a:spLocks noChangeShapeType="1"/>
              </p:cNvSpPr>
              <p:nvPr/>
            </p:nvSpPr>
            <p:spPr bwMode="auto">
              <a:xfrm>
                <a:off x="4838" y="2961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8" name="Line 2187"/>
              <p:cNvSpPr>
                <a:spLocks noChangeShapeType="1"/>
              </p:cNvSpPr>
              <p:nvPr/>
            </p:nvSpPr>
            <p:spPr bwMode="auto">
              <a:xfrm flipV="1">
                <a:off x="4838" y="2958"/>
                <a:ext cx="1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9" name="Line 2188"/>
              <p:cNvSpPr>
                <a:spLocks noChangeShapeType="1"/>
              </p:cNvSpPr>
              <p:nvPr/>
            </p:nvSpPr>
            <p:spPr bwMode="auto">
              <a:xfrm>
                <a:off x="4893" y="2947"/>
                <a:ext cx="31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0" name="Line 2189"/>
              <p:cNvSpPr>
                <a:spLocks noChangeShapeType="1"/>
              </p:cNvSpPr>
              <p:nvPr/>
            </p:nvSpPr>
            <p:spPr bwMode="auto">
              <a:xfrm flipV="1">
                <a:off x="4838" y="2944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1" name="Line 2190"/>
              <p:cNvSpPr>
                <a:spLocks noChangeShapeType="1"/>
              </p:cNvSpPr>
              <p:nvPr/>
            </p:nvSpPr>
            <p:spPr bwMode="auto">
              <a:xfrm flipV="1">
                <a:off x="4924" y="2933"/>
                <a:ext cx="55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2" name="Line 2191"/>
              <p:cNvSpPr>
                <a:spLocks noChangeShapeType="1"/>
              </p:cNvSpPr>
              <p:nvPr/>
            </p:nvSpPr>
            <p:spPr bwMode="auto">
              <a:xfrm flipV="1">
                <a:off x="4924" y="2944"/>
                <a:ext cx="1" cy="3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3" name="Line 2192"/>
              <p:cNvSpPr>
                <a:spLocks noChangeShapeType="1"/>
              </p:cNvSpPr>
              <p:nvPr/>
            </p:nvSpPr>
            <p:spPr bwMode="auto">
              <a:xfrm>
                <a:off x="4893" y="2926"/>
                <a:ext cx="31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4" name="Line 2193"/>
              <p:cNvSpPr>
                <a:spLocks noChangeShapeType="1"/>
              </p:cNvSpPr>
              <p:nvPr/>
            </p:nvSpPr>
            <p:spPr bwMode="auto">
              <a:xfrm flipV="1">
                <a:off x="4893" y="2923"/>
                <a:ext cx="1" cy="2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5" name="Line 2194"/>
              <p:cNvSpPr>
                <a:spLocks noChangeShapeType="1"/>
              </p:cNvSpPr>
              <p:nvPr/>
            </p:nvSpPr>
            <p:spPr bwMode="auto">
              <a:xfrm>
                <a:off x="4949" y="2914"/>
                <a:ext cx="30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6" name="Line 2195"/>
              <p:cNvSpPr>
                <a:spLocks noChangeShapeType="1"/>
              </p:cNvSpPr>
              <p:nvPr/>
            </p:nvSpPr>
            <p:spPr bwMode="auto">
              <a:xfrm flipV="1">
                <a:off x="4893" y="2911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7" name="Line 2196"/>
              <p:cNvSpPr>
                <a:spLocks noChangeShapeType="1"/>
              </p:cNvSpPr>
              <p:nvPr/>
            </p:nvSpPr>
            <p:spPr bwMode="auto">
              <a:xfrm flipV="1">
                <a:off x="5035" y="2803"/>
                <a:ext cx="1" cy="9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8" name="Line 2197"/>
              <p:cNvSpPr>
                <a:spLocks noChangeShapeType="1"/>
              </p:cNvSpPr>
              <p:nvPr/>
            </p:nvSpPr>
            <p:spPr bwMode="auto">
              <a:xfrm flipV="1">
                <a:off x="4979" y="2803"/>
                <a:ext cx="56" cy="18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9" name="Line 2198"/>
              <p:cNvSpPr>
                <a:spLocks noChangeShapeType="1"/>
              </p:cNvSpPr>
              <p:nvPr/>
            </p:nvSpPr>
            <p:spPr bwMode="auto">
              <a:xfrm flipV="1">
                <a:off x="4979" y="2815"/>
                <a:ext cx="1" cy="9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0" name="Line 2199"/>
              <p:cNvSpPr>
                <a:spLocks noChangeShapeType="1"/>
              </p:cNvSpPr>
              <p:nvPr/>
            </p:nvSpPr>
            <p:spPr bwMode="auto">
              <a:xfrm>
                <a:off x="4949" y="2797"/>
                <a:ext cx="30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1" name="Line 2200"/>
              <p:cNvSpPr>
                <a:spLocks noChangeShapeType="1"/>
              </p:cNvSpPr>
              <p:nvPr/>
            </p:nvSpPr>
            <p:spPr bwMode="auto">
              <a:xfrm flipV="1">
                <a:off x="4949" y="2794"/>
                <a:ext cx="1" cy="123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2" name="Line 2201"/>
              <p:cNvSpPr>
                <a:spLocks noChangeShapeType="1"/>
              </p:cNvSpPr>
              <p:nvPr/>
            </p:nvSpPr>
            <p:spPr bwMode="auto">
              <a:xfrm>
                <a:off x="5001" y="2784"/>
                <a:ext cx="34" cy="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3" name="Line 2202"/>
              <p:cNvSpPr>
                <a:spLocks noChangeShapeType="1"/>
              </p:cNvSpPr>
              <p:nvPr/>
            </p:nvSpPr>
            <p:spPr bwMode="auto">
              <a:xfrm flipV="1">
                <a:off x="4949" y="2781"/>
                <a:ext cx="52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4" name="Line 2203"/>
              <p:cNvSpPr>
                <a:spLocks noChangeShapeType="1"/>
              </p:cNvSpPr>
              <p:nvPr/>
            </p:nvSpPr>
            <p:spPr bwMode="auto">
              <a:xfrm>
                <a:off x="3606" y="3244"/>
                <a:ext cx="34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5" name="Line 2204"/>
              <p:cNvSpPr>
                <a:spLocks noChangeShapeType="1"/>
              </p:cNvSpPr>
              <p:nvPr/>
            </p:nvSpPr>
            <p:spPr bwMode="auto">
              <a:xfrm>
                <a:off x="3606" y="3236"/>
                <a:ext cx="34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6" name="Line 2205"/>
              <p:cNvSpPr>
                <a:spLocks noChangeShapeType="1"/>
              </p:cNvSpPr>
              <p:nvPr/>
            </p:nvSpPr>
            <p:spPr bwMode="auto">
              <a:xfrm flipV="1">
                <a:off x="3606" y="3232"/>
                <a:ext cx="1" cy="1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7" name="Line 2206"/>
              <p:cNvSpPr>
                <a:spLocks noChangeShapeType="1"/>
              </p:cNvSpPr>
              <p:nvPr/>
            </p:nvSpPr>
            <p:spPr bwMode="auto">
              <a:xfrm>
                <a:off x="3662" y="3223"/>
                <a:ext cx="32" cy="21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8" name="Line 2207"/>
              <p:cNvSpPr>
                <a:spLocks noChangeShapeType="1"/>
              </p:cNvSpPr>
              <p:nvPr/>
            </p:nvSpPr>
            <p:spPr bwMode="auto">
              <a:xfrm flipV="1">
                <a:off x="3606" y="3219"/>
                <a:ext cx="56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9" name="Line 2208"/>
              <p:cNvSpPr>
                <a:spLocks noChangeShapeType="1"/>
              </p:cNvSpPr>
              <p:nvPr/>
            </p:nvSpPr>
            <p:spPr bwMode="auto">
              <a:xfrm flipV="1">
                <a:off x="3696" y="3229"/>
                <a:ext cx="53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0" name="Line 2209"/>
              <p:cNvSpPr>
                <a:spLocks noChangeShapeType="1"/>
              </p:cNvSpPr>
              <p:nvPr/>
            </p:nvSpPr>
            <p:spPr bwMode="auto">
              <a:xfrm>
                <a:off x="3717" y="3209"/>
                <a:ext cx="32" cy="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1" name="Line 2210"/>
              <p:cNvSpPr>
                <a:spLocks noChangeShapeType="1"/>
              </p:cNvSpPr>
              <p:nvPr/>
            </p:nvSpPr>
            <p:spPr bwMode="auto">
              <a:xfrm flipV="1">
                <a:off x="3662" y="3206"/>
                <a:ext cx="55" cy="20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2" name="Line 2211"/>
              <p:cNvSpPr>
                <a:spLocks noChangeShapeType="1"/>
              </p:cNvSpPr>
              <p:nvPr/>
            </p:nvSpPr>
            <p:spPr bwMode="auto">
              <a:xfrm flipV="1">
                <a:off x="3750" y="3216"/>
                <a:ext cx="53" cy="19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44" name="Line 2212"/>
            <p:cNvSpPr>
              <a:spLocks noChangeShapeType="1"/>
            </p:cNvSpPr>
            <p:nvPr/>
          </p:nvSpPr>
          <p:spPr bwMode="auto">
            <a:xfrm>
              <a:off x="3771" y="3199"/>
              <a:ext cx="32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5" name="Line 2213"/>
            <p:cNvSpPr>
              <a:spLocks noChangeShapeType="1"/>
            </p:cNvSpPr>
            <p:nvPr/>
          </p:nvSpPr>
          <p:spPr bwMode="auto">
            <a:xfrm flipV="1">
              <a:off x="3717" y="3195"/>
              <a:ext cx="54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6" name="Line 2214"/>
            <p:cNvSpPr>
              <a:spLocks noChangeShapeType="1"/>
            </p:cNvSpPr>
            <p:nvPr/>
          </p:nvSpPr>
          <p:spPr bwMode="auto">
            <a:xfrm>
              <a:off x="3826" y="3189"/>
              <a:ext cx="30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7" name="Line 2215"/>
            <p:cNvSpPr>
              <a:spLocks noChangeShapeType="1"/>
            </p:cNvSpPr>
            <p:nvPr/>
          </p:nvSpPr>
          <p:spPr bwMode="auto">
            <a:xfrm flipV="1">
              <a:off x="3772" y="3185"/>
              <a:ext cx="54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8" name="Line 2216"/>
            <p:cNvSpPr>
              <a:spLocks noChangeShapeType="1"/>
            </p:cNvSpPr>
            <p:nvPr/>
          </p:nvSpPr>
          <p:spPr bwMode="auto">
            <a:xfrm flipV="1">
              <a:off x="3861" y="3195"/>
              <a:ext cx="51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9" name="Line 2217"/>
            <p:cNvSpPr>
              <a:spLocks noChangeShapeType="1"/>
            </p:cNvSpPr>
            <p:nvPr/>
          </p:nvSpPr>
          <p:spPr bwMode="auto">
            <a:xfrm>
              <a:off x="3881" y="3177"/>
              <a:ext cx="31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Line 2218"/>
            <p:cNvSpPr>
              <a:spLocks noChangeShapeType="1"/>
            </p:cNvSpPr>
            <p:nvPr/>
          </p:nvSpPr>
          <p:spPr bwMode="auto">
            <a:xfrm flipV="1">
              <a:off x="3827" y="3173"/>
              <a:ext cx="54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1" name="Line 2219"/>
            <p:cNvSpPr>
              <a:spLocks noChangeShapeType="1"/>
            </p:cNvSpPr>
            <p:nvPr/>
          </p:nvSpPr>
          <p:spPr bwMode="auto">
            <a:xfrm flipV="1">
              <a:off x="3967" y="3182"/>
              <a:ext cx="1" cy="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2" name="Line 2220"/>
            <p:cNvSpPr>
              <a:spLocks noChangeShapeType="1"/>
            </p:cNvSpPr>
            <p:nvPr/>
          </p:nvSpPr>
          <p:spPr bwMode="auto">
            <a:xfrm flipV="1">
              <a:off x="3912" y="3182"/>
              <a:ext cx="55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Line 2221"/>
            <p:cNvSpPr>
              <a:spLocks noChangeShapeType="1"/>
            </p:cNvSpPr>
            <p:nvPr/>
          </p:nvSpPr>
          <p:spPr bwMode="auto">
            <a:xfrm flipV="1">
              <a:off x="3912" y="3193"/>
              <a:ext cx="1" cy="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Line 2222"/>
            <p:cNvSpPr>
              <a:spLocks noChangeShapeType="1"/>
            </p:cNvSpPr>
            <p:nvPr/>
          </p:nvSpPr>
          <p:spPr bwMode="auto">
            <a:xfrm>
              <a:off x="3881" y="3177"/>
              <a:ext cx="31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5" name="Line 2223"/>
            <p:cNvSpPr>
              <a:spLocks noChangeShapeType="1"/>
            </p:cNvSpPr>
            <p:nvPr/>
          </p:nvSpPr>
          <p:spPr bwMode="auto">
            <a:xfrm>
              <a:off x="3935" y="3163"/>
              <a:ext cx="32" cy="2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6" name="Line 2224"/>
            <p:cNvSpPr>
              <a:spLocks noChangeShapeType="1"/>
            </p:cNvSpPr>
            <p:nvPr/>
          </p:nvSpPr>
          <p:spPr bwMode="auto">
            <a:xfrm flipV="1">
              <a:off x="3881" y="3160"/>
              <a:ext cx="54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7" name="Line 2225"/>
            <p:cNvSpPr>
              <a:spLocks noChangeShapeType="1"/>
            </p:cNvSpPr>
            <p:nvPr/>
          </p:nvSpPr>
          <p:spPr bwMode="auto">
            <a:xfrm flipV="1">
              <a:off x="3967" y="3169"/>
              <a:ext cx="54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8" name="Line 2226"/>
            <p:cNvSpPr>
              <a:spLocks noChangeShapeType="1"/>
            </p:cNvSpPr>
            <p:nvPr/>
          </p:nvSpPr>
          <p:spPr bwMode="auto">
            <a:xfrm>
              <a:off x="3989" y="3151"/>
              <a:ext cx="32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9" name="Line 2227"/>
            <p:cNvSpPr>
              <a:spLocks noChangeShapeType="1"/>
            </p:cNvSpPr>
            <p:nvPr/>
          </p:nvSpPr>
          <p:spPr bwMode="auto">
            <a:xfrm flipV="1">
              <a:off x="3936" y="3147"/>
              <a:ext cx="53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0" name="Line 2228"/>
            <p:cNvSpPr>
              <a:spLocks noChangeShapeType="1"/>
            </p:cNvSpPr>
            <p:nvPr/>
          </p:nvSpPr>
          <p:spPr bwMode="auto">
            <a:xfrm flipV="1">
              <a:off x="4076" y="3157"/>
              <a:ext cx="1" cy="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1" name="Line 2229"/>
            <p:cNvSpPr>
              <a:spLocks noChangeShapeType="1"/>
            </p:cNvSpPr>
            <p:nvPr/>
          </p:nvSpPr>
          <p:spPr bwMode="auto">
            <a:xfrm flipV="1">
              <a:off x="4022" y="3157"/>
              <a:ext cx="54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2" name="Line 2230"/>
            <p:cNvSpPr>
              <a:spLocks noChangeShapeType="1"/>
            </p:cNvSpPr>
            <p:nvPr/>
          </p:nvSpPr>
          <p:spPr bwMode="auto">
            <a:xfrm>
              <a:off x="4044" y="3141"/>
              <a:ext cx="32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3" name="Line 2231"/>
            <p:cNvSpPr>
              <a:spLocks noChangeShapeType="1"/>
            </p:cNvSpPr>
            <p:nvPr/>
          </p:nvSpPr>
          <p:spPr bwMode="auto">
            <a:xfrm flipV="1">
              <a:off x="3992" y="3138"/>
              <a:ext cx="52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4" name="Line 2232"/>
            <p:cNvSpPr>
              <a:spLocks noChangeShapeType="1"/>
            </p:cNvSpPr>
            <p:nvPr/>
          </p:nvSpPr>
          <p:spPr bwMode="auto">
            <a:xfrm flipV="1">
              <a:off x="4076" y="3146"/>
              <a:ext cx="55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5" name="Line 2233"/>
            <p:cNvSpPr>
              <a:spLocks noChangeShapeType="1"/>
            </p:cNvSpPr>
            <p:nvPr/>
          </p:nvSpPr>
          <p:spPr bwMode="auto">
            <a:xfrm>
              <a:off x="4098" y="3128"/>
              <a:ext cx="33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6" name="Line 2234"/>
            <p:cNvSpPr>
              <a:spLocks noChangeShapeType="1"/>
            </p:cNvSpPr>
            <p:nvPr/>
          </p:nvSpPr>
          <p:spPr bwMode="auto">
            <a:xfrm flipV="1">
              <a:off x="4044" y="3124"/>
              <a:ext cx="54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7" name="Line 2235"/>
            <p:cNvSpPr>
              <a:spLocks noChangeShapeType="1"/>
            </p:cNvSpPr>
            <p:nvPr/>
          </p:nvSpPr>
          <p:spPr bwMode="auto">
            <a:xfrm flipV="1">
              <a:off x="4131" y="3132"/>
              <a:ext cx="53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8" name="Line 2236"/>
            <p:cNvSpPr>
              <a:spLocks noChangeShapeType="1"/>
            </p:cNvSpPr>
            <p:nvPr/>
          </p:nvSpPr>
          <p:spPr bwMode="auto">
            <a:xfrm>
              <a:off x="4098" y="3126"/>
              <a:ext cx="33" cy="2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69" name="Line 2237"/>
            <p:cNvSpPr>
              <a:spLocks noChangeShapeType="1"/>
            </p:cNvSpPr>
            <p:nvPr/>
          </p:nvSpPr>
          <p:spPr bwMode="auto">
            <a:xfrm flipV="1">
              <a:off x="4098" y="3123"/>
              <a:ext cx="1" cy="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0" name="Line 2238"/>
            <p:cNvSpPr>
              <a:spLocks noChangeShapeType="1"/>
            </p:cNvSpPr>
            <p:nvPr/>
          </p:nvSpPr>
          <p:spPr bwMode="auto">
            <a:xfrm>
              <a:off x="4153" y="3115"/>
              <a:ext cx="31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1" name="Line 2239"/>
            <p:cNvSpPr>
              <a:spLocks noChangeShapeType="1"/>
            </p:cNvSpPr>
            <p:nvPr/>
          </p:nvSpPr>
          <p:spPr bwMode="auto">
            <a:xfrm flipV="1">
              <a:off x="4098" y="3112"/>
              <a:ext cx="55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2" name="Line 2240"/>
            <p:cNvSpPr>
              <a:spLocks noChangeShapeType="1"/>
            </p:cNvSpPr>
            <p:nvPr/>
          </p:nvSpPr>
          <p:spPr bwMode="auto">
            <a:xfrm flipV="1">
              <a:off x="4184" y="3121"/>
              <a:ext cx="55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3" name="Line 2241"/>
            <p:cNvSpPr>
              <a:spLocks noChangeShapeType="1"/>
            </p:cNvSpPr>
            <p:nvPr/>
          </p:nvSpPr>
          <p:spPr bwMode="auto">
            <a:xfrm>
              <a:off x="4208" y="3103"/>
              <a:ext cx="31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4" name="Line 2242"/>
            <p:cNvSpPr>
              <a:spLocks noChangeShapeType="1"/>
            </p:cNvSpPr>
            <p:nvPr/>
          </p:nvSpPr>
          <p:spPr bwMode="auto">
            <a:xfrm flipV="1">
              <a:off x="4153" y="3099"/>
              <a:ext cx="55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5" name="Line 2243"/>
            <p:cNvSpPr>
              <a:spLocks noChangeShapeType="1"/>
            </p:cNvSpPr>
            <p:nvPr/>
          </p:nvSpPr>
          <p:spPr bwMode="auto">
            <a:xfrm flipV="1">
              <a:off x="4239" y="3109"/>
              <a:ext cx="55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6" name="Line 2244"/>
            <p:cNvSpPr>
              <a:spLocks noChangeShapeType="1"/>
            </p:cNvSpPr>
            <p:nvPr/>
          </p:nvSpPr>
          <p:spPr bwMode="auto">
            <a:xfrm>
              <a:off x="4208" y="3103"/>
              <a:ext cx="31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7" name="Line 2245"/>
            <p:cNvSpPr>
              <a:spLocks noChangeShapeType="1"/>
            </p:cNvSpPr>
            <p:nvPr/>
          </p:nvSpPr>
          <p:spPr bwMode="auto">
            <a:xfrm>
              <a:off x="4262" y="3088"/>
              <a:ext cx="32" cy="2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8" name="Line 2246"/>
            <p:cNvSpPr>
              <a:spLocks noChangeShapeType="1"/>
            </p:cNvSpPr>
            <p:nvPr/>
          </p:nvSpPr>
          <p:spPr bwMode="auto">
            <a:xfrm flipV="1">
              <a:off x="4208" y="3085"/>
              <a:ext cx="54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9" name="Line 2247"/>
            <p:cNvSpPr>
              <a:spLocks noChangeShapeType="1"/>
            </p:cNvSpPr>
            <p:nvPr/>
          </p:nvSpPr>
          <p:spPr bwMode="auto">
            <a:xfrm>
              <a:off x="4262" y="3088"/>
              <a:ext cx="32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0" name="Line 2248"/>
            <p:cNvSpPr>
              <a:spLocks noChangeShapeType="1"/>
            </p:cNvSpPr>
            <p:nvPr/>
          </p:nvSpPr>
          <p:spPr bwMode="auto">
            <a:xfrm>
              <a:off x="4317" y="3075"/>
              <a:ext cx="31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1" name="Line 2249"/>
            <p:cNvSpPr>
              <a:spLocks noChangeShapeType="1"/>
            </p:cNvSpPr>
            <p:nvPr/>
          </p:nvSpPr>
          <p:spPr bwMode="auto">
            <a:xfrm flipV="1">
              <a:off x="4262" y="3071"/>
              <a:ext cx="55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2" name="AutoShape 2250"/>
            <p:cNvSpPr>
              <a:spLocks noChangeArrowheads="1"/>
            </p:cNvSpPr>
            <p:nvPr/>
          </p:nvSpPr>
          <p:spPr bwMode="auto">
            <a:xfrm>
              <a:off x="4348" y="3094"/>
              <a:ext cx="16" cy="3"/>
            </a:xfrm>
            <a:custGeom>
              <a:avLst/>
              <a:gdLst>
                <a:gd name="T0" fmla="*/ 0 w 16"/>
                <a:gd name="T1" fmla="*/ 3 h 3"/>
                <a:gd name="T2" fmla="*/ 16 w 16"/>
                <a:gd name="T3" fmla="*/ 0 h 3"/>
                <a:gd name="T4" fmla="*/ 0 w 16"/>
                <a:gd name="T5" fmla="*/ 3 h 3"/>
                <a:gd name="T6" fmla="*/ 0 60000 65536"/>
                <a:gd name="T7" fmla="*/ 0 60000 65536"/>
                <a:gd name="T8" fmla="*/ 0 60000 65536"/>
                <a:gd name="T9" fmla="*/ 0 w 16"/>
                <a:gd name="T10" fmla="*/ 0 h 3"/>
                <a:gd name="T11" fmla="*/ 16 w 1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3">
                  <a:moveTo>
                    <a:pt x="0" y="3"/>
                  </a:move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83" name="Line 2251"/>
            <p:cNvSpPr>
              <a:spLocks noChangeShapeType="1"/>
            </p:cNvSpPr>
            <p:nvPr/>
          </p:nvSpPr>
          <p:spPr bwMode="auto">
            <a:xfrm flipV="1">
              <a:off x="4348" y="3090"/>
              <a:ext cx="16" cy="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4" name="Line 2252"/>
            <p:cNvSpPr>
              <a:spLocks noChangeShapeType="1"/>
            </p:cNvSpPr>
            <p:nvPr/>
          </p:nvSpPr>
          <p:spPr bwMode="auto">
            <a:xfrm>
              <a:off x="4317" y="3075"/>
              <a:ext cx="31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5" name="AutoShape 2253"/>
            <p:cNvSpPr>
              <a:spLocks noChangeArrowheads="1"/>
            </p:cNvSpPr>
            <p:nvPr/>
          </p:nvSpPr>
          <p:spPr bwMode="auto">
            <a:xfrm>
              <a:off x="4317" y="3065"/>
              <a:ext cx="45" cy="10"/>
            </a:xfrm>
            <a:custGeom>
              <a:avLst/>
              <a:gdLst>
                <a:gd name="T0" fmla="*/ 0 w 45"/>
                <a:gd name="T1" fmla="*/ 10 h 10"/>
                <a:gd name="T2" fmla="*/ 45 w 45"/>
                <a:gd name="T3" fmla="*/ 0 h 10"/>
                <a:gd name="T4" fmla="*/ 0 w 45"/>
                <a:gd name="T5" fmla="*/ 10 h 10"/>
                <a:gd name="T6" fmla="*/ 0 60000 65536"/>
                <a:gd name="T7" fmla="*/ 0 60000 65536"/>
                <a:gd name="T8" fmla="*/ 0 60000 65536"/>
                <a:gd name="T9" fmla="*/ 0 w 45"/>
                <a:gd name="T10" fmla="*/ 0 h 10"/>
                <a:gd name="T11" fmla="*/ 45 w 4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10">
                  <a:moveTo>
                    <a:pt x="0" y="10"/>
                  </a:moveTo>
                  <a:lnTo>
                    <a:pt x="4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86" name="Line 2254"/>
            <p:cNvSpPr>
              <a:spLocks noChangeShapeType="1"/>
            </p:cNvSpPr>
            <p:nvPr/>
          </p:nvSpPr>
          <p:spPr bwMode="auto">
            <a:xfrm flipV="1">
              <a:off x="4317" y="3062"/>
              <a:ext cx="45" cy="1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7" name="AutoShape 2255"/>
            <p:cNvSpPr>
              <a:spLocks noChangeArrowheads="1"/>
            </p:cNvSpPr>
            <p:nvPr/>
          </p:nvSpPr>
          <p:spPr bwMode="auto">
            <a:xfrm>
              <a:off x="4448" y="3071"/>
              <a:ext cx="10" cy="3"/>
            </a:xfrm>
            <a:custGeom>
              <a:avLst/>
              <a:gdLst>
                <a:gd name="T0" fmla="*/ 0 w 10"/>
                <a:gd name="T1" fmla="*/ 3 h 3"/>
                <a:gd name="T2" fmla="*/ 10 w 10"/>
                <a:gd name="T3" fmla="*/ 0 h 3"/>
                <a:gd name="T4" fmla="*/ 0 w 10"/>
                <a:gd name="T5" fmla="*/ 3 h 3"/>
                <a:gd name="T6" fmla="*/ 0 60000 65536"/>
                <a:gd name="T7" fmla="*/ 0 60000 65536"/>
                <a:gd name="T8" fmla="*/ 0 60000 65536"/>
                <a:gd name="T9" fmla="*/ 0 w 10"/>
                <a:gd name="T10" fmla="*/ 0 h 3"/>
                <a:gd name="T11" fmla="*/ 10 w 1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">
                  <a:moveTo>
                    <a:pt x="0" y="3"/>
                  </a:move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88" name="Line 2256"/>
            <p:cNvSpPr>
              <a:spLocks noChangeShapeType="1"/>
            </p:cNvSpPr>
            <p:nvPr/>
          </p:nvSpPr>
          <p:spPr bwMode="auto">
            <a:xfrm flipV="1">
              <a:off x="4448" y="3067"/>
              <a:ext cx="10" cy="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9" name="AutoShape 2257"/>
            <p:cNvSpPr>
              <a:spLocks noChangeArrowheads="1"/>
            </p:cNvSpPr>
            <p:nvPr/>
          </p:nvSpPr>
          <p:spPr bwMode="auto">
            <a:xfrm>
              <a:off x="4450" y="3065"/>
              <a:ext cx="8" cy="6"/>
            </a:xfrm>
            <a:custGeom>
              <a:avLst/>
              <a:gdLst>
                <a:gd name="T0" fmla="*/ 0 w 8"/>
                <a:gd name="T1" fmla="*/ 0 h 6"/>
                <a:gd name="T2" fmla="*/ 8 w 8"/>
                <a:gd name="T3" fmla="*/ 6 h 6"/>
                <a:gd name="T4" fmla="*/ 0 w 8"/>
                <a:gd name="T5" fmla="*/ 0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0" y="0"/>
                  </a:moveTo>
                  <a:lnTo>
                    <a:pt x="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90" name="Line 2258"/>
            <p:cNvSpPr>
              <a:spLocks noChangeShapeType="1"/>
            </p:cNvSpPr>
            <p:nvPr/>
          </p:nvSpPr>
          <p:spPr bwMode="auto">
            <a:xfrm>
              <a:off x="4450" y="3065"/>
              <a:ext cx="8" cy="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1" name="Line 2259"/>
            <p:cNvSpPr>
              <a:spLocks noChangeShapeType="1"/>
            </p:cNvSpPr>
            <p:nvPr/>
          </p:nvSpPr>
          <p:spPr bwMode="auto">
            <a:xfrm flipV="1">
              <a:off x="4458" y="3054"/>
              <a:ext cx="54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2" name="AutoShape 2260"/>
            <p:cNvSpPr>
              <a:spLocks noChangeArrowheads="1"/>
            </p:cNvSpPr>
            <p:nvPr/>
          </p:nvSpPr>
          <p:spPr bwMode="auto">
            <a:xfrm>
              <a:off x="4450" y="3065"/>
              <a:ext cx="8" cy="6"/>
            </a:xfrm>
            <a:custGeom>
              <a:avLst/>
              <a:gdLst>
                <a:gd name="T0" fmla="*/ 0 w 8"/>
                <a:gd name="T1" fmla="*/ 0 h 6"/>
                <a:gd name="T2" fmla="*/ 8 w 8"/>
                <a:gd name="T3" fmla="*/ 6 h 6"/>
                <a:gd name="T4" fmla="*/ 0 w 8"/>
                <a:gd name="T5" fmla="*/ 0 h 6"/>
                <a:gd name="T6" fmla="*/ 0 60000 65536"/>
                <a:gd name="T7" fmla="*/ 0 60000 65536"/>
                <a:gd name="T8" fmla="*/ 0 60000 65536"/>
                <a:gd name="T9" fmla="*/ 0 w 8"/>
                <a:gd name="T10" fmla="*/ 0 h 6"/>
                <a:gd name="T11" fmla="*/ 8 w 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6">
                  <a:moveTo>
                    <a:pt x="0" y="0"/>
                  </a:moveTo>
                  <a:lnTo>
                    <a:pt x="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93" name="Line 2261"/>
            <p:cNvSpPr>
              <a:spLocks noChangeShapeType="1"/>
            </p:cNvSpPr>
            <p:nvPr/>
          </p:nvSpPr>
          <p:spPr bwMode="auto">
            <a:xfrm>
              <a:off x="4450" y="3065"/>
              <a:ext cx="8" cy="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4" name="Line 2262"/>
            <p:cNvSpPr>
              <a:spLocks noChangeShapeType="1"/>
            </p:cNvSpPr>
            <p:nvPr/>
          </p:nvSpPr>
          <p:spPr bwMode="auto">
            <a:xfrm>
              <a:off x="4480" y="3038"/>
              <a:ext cx="32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5" name="AutoShape 2263"/>
            <p:cNvSpPr>
              <a:spLocks noChangeArrowheads="1"/>
            </p:cNvSpPr>
            <p:nvPr/>
          </p:nvSpPr>
          <p:spPr bwMode="auto">
            <a:xfrm>
              <a:off x="4450" y="3038"/>
              <a:ext cx="30" cy="7"/>
            </a:xfrm>
            <a:custGeom>
              <a:avLst/>
              <a:gdLst>
                <a:gd name="T0" fmla="*/ 0 w 30"/>
                <a:gd name="T1" fmla="*/ 7 h 7"/>
                <a:gd name="T2" fmla="*/ 30 w 30"/>
                <a:gd name="T3" fmla="*/ 0 h 7"/>
                <a:gd name="T4" fmla="*/ 0 w 30"/>
                <a:gd name="T5" fmla="*/ 7 h 7"/>
                <a:gd name="T6" fmla="*/ 0 60000 65536"/>
                <a:gd name="T7" fmla="*/ 0 60000 65536"/>
                <a:gd name="T8" fmla="*/ 0 60000 65536"/>
                <a:gd name="T9" fmla="*/ 0 w 30"/>
                <a:gd name="T10" fmla="*/ 0 h 7"/>
                <a:gd name="T11" fmla="*/ 30 w 30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7">
                  <a:moveTo>
                    <a:pt x="0" y="7"/>
                  </a:moveTo>
                  <a:lnTo>
                    <a:pt x="3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1996" name="Line 2264"/>
            <p:cNvSpPr>
              <a:spLocks noChangeShapeType="1"/>
            </p:cNvSpPr>
            <p:nvPr/>
          </p:nvSpPr>
          <p:spPr bwMode="auto">
            <a:xfrm flipV="1">
              <a:off x="4450" y="3035"/>
              <a:ext cx="30" cy="1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7" name="Line 2265"/>
            <p:cNvSpPr>
              <a:spLocks noChangeShapeType="1"/>
            </p:cNvSpPr>
            <p:nvPr/>
          </p:nvSpPr>
          <p:spPr bwMode="auto">
            <a:xfrm flipV="1">
              <a:off x="4512" y="3042"/>
              <a:ext cx="55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8" name="Line 2266"/>
            <p:cNvSpPr>
              <a:spLocks noChangeShapeType="1"/>
            </p:cNvSpPr>
            <p:nvPr/>
          </p:nvSpPr>
          <p:spPr bwMode="auto">
            <a:xfrm>
              <a:off x="4480" y="3036"/>
              <a:ext cx="32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9" name="Line 2267"/>
            <p:cNvSpPr>
              <a:spLocks noChangeShapeType="1"/>
            </p:cNvSpPr>
            <p:nvPr/>
          </p:nvSpPr>
          <p:spPr bwMode="auto">
            <a:xfrm flipV="1">
              <a:off x="4480" y="3033"/>
              <a:ext cx="1" cy="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0" name="Line 2268"/>
            <p:cNvSpPr>
              <a:spLocks noChangeShapeType="1"/>
            </p:cNvSpPr>
            <p:nvPr/>
          </p:nvSpPr>
          <p:spPr bwMode="auto">
            <a:xfrm>
              <a:off x="4535" y="3023"/>
              <a:ext cx="32" cy="2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1" name="Line 2269"/>
            <p:cNvSpPr>
              <a:spLocks noChangeShapeType="1"/>
            </p:cNvSpPr>
            <p:nvPr/>
          </p:nvSpPr>
          <p:spPr bwMode="auto">
            <a:xfrm flipV="1">
              <a:off x="4480" y="3019"/>
              <a:ext cx="55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2" name="Line 2270"/>
            <p:cNvSpPr>
              <a:spLocks noChangeShapeType="1"/>
            </p:cNvSpPr>
            <p:nvPr/>
          </p:nvSpPr>
          <p:spPr bwMode="auto">
            <a:xfrm flipV="1">
              <a:off x="4567" y="3026"/>
              <a:ext cx="56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3" name="Line 2271"/>
            <p:cNvSpPr>
              <a:spLocks noChangeShapeType="1"/>
            </p:cNvSpPr>
            <p:nvPr/>
          </p:nvSpPr>
          <p:spPr bwMode="auto">
            <a:xfrm flipV="1">
              <a:off x="4567" y="3038"/>
              <a:ext cx="1" cy="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4" name="Line 2272"/>
            <p:cNvSpPr>
              <a:spLocks noChangeShapeType="1"/>
            </p:cNvSpPr>
            <p:nvPr/>
          </p:nvSpPr>
          <p:spPr bwMode="auto">
            <a:xfrm>
              <a:off x="4535" y="3020"/>
              <a:ext cx="32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5" name="Line 2273"/>
            <p:cNvSpPr>
              <a:spLocks noChangeShapeType="1"/>
            </p:cNvSpPr>
            <p:nvPr/>
          </p:nvSpPr>
          <p:spPr bwMode="auto">
            <a:xfrm flipV="1">
              <a:off x="4535" y="3016"/>
              <a:ext cx="1" cy="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6" name="Line 2274"/>
            <p:cNvSpPr>
              <a:spLocks noChangeShapeType="1"/>
            </p:cNvSpPr>
            <p:nvPr/>
          </p:nvSpPr>
          <p:spPr bwMode="auto">
            <a:xfrm>
              <a:off x="4589" y="3008"/>
              <a:ext cx="34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7" name="Line 2275"/>
            <p:cNvSpPr>
              <a:spLocks noChangeShapeType="1"/>
            </p:cNvSpPr>
            <p:nvPr/>
          </p:nvSpPr>
          <p:spPr bwMode="auto">
            <a:xfrm flipV="1">
              <a:off x="4535" y="3004"/>
              <a:ext cx="54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8" name="Line 2276"/>
            <p:cNvSpPr>
              <a:spLocks noChangeShapeType="1"/>
            </p:cNvSpPr>
            <p:nvPr/>
          </p:nvSpPr>
          <p:spPr bwMode="auto">
            <a:xfrm flipV="1">
              <a:off x="4675" y="3010"/>
              <a:ext cx="1" cy="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9" name="Line 2277"/>
            <p:cNvSpPr>
              <a:spLocks noChangeShapeType="1"/>
            </p:cNvSpPr>
            <p:nvPr/>
          </p:nvSpPr>
          <p:spPr bwMode="auto">
            <a:xfrm flipV="1">
              <a:off x="4623" y="3010"/>
              <a:ext cx="52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0" name="Line 2278"/>
            <p:cNvSpPr>
              <a:spLocks noChangeShapeType="1"/>
            </p:cNvSpPr>
            <p:nvPr/>
          </p:nvSpPr>
          <p:spPr bwMode="auto">
            <a:xfrm flipV="1">
              <a:off x="4623" y="3023"/>
              <a:ext cx="1" cy="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1" name="Line 2279"/>
            <p:cNvSpPr>
              <a:spLocks noChangeShapeType="1"/>
            </p:cNvSpPr>
            <p:nvPr/>
          </p:nvSpPr>
          <p:spPr bwMode="auto">
            <a:xfrm>
              <a:off x="4589" y="3007"/>
              <a:ext cx="34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2" name="Line 2280"/>
            <p:cNvSpPr>
              <a:spLocks noChangeShapeType="1"/>
            </p:cNvSpPr>
            <p:nvPr/>
          </p:nvSpPr>
          <p:spPr bwMode="auto">
            <a:xfrm flipV="1">
              <a:off x="4589" y="3004"/>
              <a:ext cx="1" cy="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3" name="Line 2281"/>
            <p:cNvSpPr>
              <a:spLocks noChangeShapeType="1"/>
            </p:cNvSpPr>
            <p:nvPr/>
          </p:nvSpPr>
          <p:spPr bwMode="auto">
            <a:xfrm>
              <a:off x="4644" y="2992"/>
              <a:ext cx="31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4" name="Line 2282"/>
            <p:cNvSpPr>
              <a:spLocks noChangeShapeType="1"/>
            </p:cNvSpPr>
            <p:nvPr/>
          </p:nvSpPr>
          <p:spPr bwMode="auto">
            <a:xfrm flipV="1">
              <a:off x="4589" y="2989"/>
              <a:ext cx="55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5" name="Line 2283"/>
            <p:cNvSpPr>
              <a:spLocks noChangeShapeType="1"/>
            </p:cNvSpPr>
            <p:nvPr/>
          </p:nvSpPr>
          <p:spPr bwMode="auto">
            <a:xfrm flipV="1">
              <a:off x="4730" y="2991"/>
              <a:ext cx="1" cy="1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6" name="Line 2284"/>
            <p:cNvSpPr>
              <a:spLocks noChangeShapeType="1"/>
            </p:cNvSpPr>
            <p:nvPr/>
          </p:nvSpPr>
          <p:spPr bwMode="auto">
            <a:xfrm flipV="1">
              <a:off x="4675" y="2990"/>
              <a:ext cx="55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7" name="Line 2285"/>
            <p:cNvSpPr>
              <a:spLocks noChangeShapeType="1"/>
            </p:cNvSpPr>
            <p:nvPr/>
          </p:nvSpPr>
          <p:spPr bwMode="auto">
            <a:xfrm flipV="1">
              <a:off x="4675" y="3003"/>
              <a:ext cx="1" cy="1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8" name="Line 2286"/>
            <p:cNvSpPr>
              <a:spLocks noChangeShapeType="1"/>
            </p:cNvSpPr>
            <p:nvPr/>
          </p:nvSpPr>
          <p:spPr bwMode="auto">
            <a:xfrm>
              <a:off x="4644" y="2984"/>
              <a:ext cx="31" cy="2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9" name="Line 2287"/>
            <p:cNvSpPr>
              <a:spLocks noChangeShapeType="1"/>
            </p:cNvSpPr>
            <p:nvPr/>
          </p:nvSpPr>
          <p:spPr bwMode="auto">
            <a:xfrm flipV="1">
              <a:off x="4644" y="2980"/>
              <a:ext cx="1" cy="1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0" name="Line 2288"/>
            <p:cNvSpPr>
              <a:spLocks noChangeShapeType="1"/>
            </p:cNvSpPr>
            <p:nvPr/>
          </p:nvSpPr>
          <p:spPr bwMode="auto">
            <a:xfrm>
              <a:off x="4700" y="2972"/>
              <a:ext cx="30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1" name="Line 2289"/>
            <p:cNvSpPr>
              <a:spLocks noChangeShapeType="1"/>
            </p:cNvSpPr>
            <p:nvPr/>
          </p:nvSpPr>
          <p:spPr bwMode="auto">
            <a:xfrm flipV="1">
              <a:off x="4644" y="2969"/>
              <a:ext cx="56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2" name="Line 2290"/>
            <p:cNvSpPr>
              <a:spLocks noChangeShapeType="1"/>
            </p:cNvSpPr>
            <p:nvPr/>
          </p:nvSpPr>
          <p:spPr bwMode="auto">
            <a:xfrm flipV="1">
              <a:off x="4785" y="2971"/>
              <a:ext cx="1" cy="1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3" name="Line 2291"/>
            <p:cNvSpPr>
              <a:spLocks noChangeShapeType="1"/>
            </p:cNvSpPr>
            <p:nvPr/>
          </p:nvSpPr>
          <p:spPr bwMode="auto">
            <a:xfrm flipV="1">
              <a:off x="4730" y="2971"/>
              <a:ext cx="55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4" name="Line 2292"/>
            <p:cNvSpPr>
              <a:spLocks noChangeShapeType="1"/>
            </p:cNvSpPr>
            <p:nvPr/>
          </p:nvSpPr>
          <p:spPr bwMode="auto">
            <a:xfrm flipV="1">
              <a:off x="4730" y="2982"/>
              <a:ext cx="1" cy="1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5" name="Line 2293"/>
            <p:cNvSpPr>
              <a:spLocks noChangeShapeType="1"/>
            </p:cNvSpPr>
            <p:nvPr/>
          </p:nvSpPr>
          <p:spPr bwMode="auto">
            <a:xfrm>
              <a:off x="4700" y="2963"/>
              <a:ext cx="30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6" name="Line 2294"/>
            <p:cNvSpPr>
              <a:spLocks noChangeShapeType="1"/>
            </p:cNvSpPr>
            <p:nvPr/>
          </p:nvSpPr>
          <p:spPr bwMode="auto">
            <a:xfrm flipV="1">
              <a:off x="4700" y="2960"/>
              <a:ext cx="1" cy="1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7" name="Line 2295"/>
            <p:cNvSpPr>
              <a:spLocks noChangeShapeType="1"/>
            </p:cNvSpPr>
            <p:nvPr/>
          </p:nvSpPr>
          <p:spPr bwMode="auto">
            <a:xfrm>
              <a:off x="4753" y="2952"/>
              <a:ext cx="32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8" name="Line 2296"/>
            <p:cNvSpPr>
              <a:spLocks noChangeShapeType="1"/>
            </p:cNvSpPr>
            <p:nvPr/>
          </p:nvSpPr>
          <p:spPr bwMode="auto">
            <a:xfrm flipV="1">
              <a:off x="4700" y="2949"/>
              <a:ext cx="53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9" name="Line 2297"/>
            <p:cNvSpPr>
              <a:spLocks noChangeShapeType="1"/>
            </p:cNvSpPr>
            <p:nvPr/>
          </p:nvSpPr>
          <p:spPr bwMode="auto">
            <a:xfrm flipV="1">
              <a:off x="4839" y="2939"/>
              <a:ext cx="1" cy="2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0" name="Line 2298"/>
            <p:cNvSpPr>
              <a:spLocks noChangeShapeType="1"/>
            </p:cNvSpPr>
            <p:nvPr/>
          </p:nvSpPr>
          <p:spPr bwMode="auto">
            <a:xfrm flipV="1">
              <a:off x="4785" y="2940"/>
              <a:ext cx="54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1" name="Line 2299"/>
            <p:cNvSpPr>
              <a:spLocks noChangeShapeType="1"/>
            </p:cNvSpPr>
            <p:nvPr/>
          </p:nvSpPr>
          <p:spPr bwMode="auto">
            <a:xfrm flipV="1">
              <a:off x="4785" y="2951"/>
              <a:ext cx="1" cy="2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2" name="Line 2300"/>
            <p:cNvSpPr>
              <a:spLocks noChangeShapeType="1"/>
            </p:cNvSpPr>
            <p:nvPr/>
          </p:nvSpPr>
          <p:spPr bwMode="auto">
            <a:xfrm>
              <a:off x="4753" y="2934"/>
              <a:ext cx="32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3" name="Line 2301"/>
            <p:cNvSpPr>
              <a:spLocks noChangeShapeType="1"/>
            </p:cNvSpPr>
            <p:nvPr/>
          </p:nvSpPr>
          <p:spPr bwMode="auto">
            <a:xfrm flipV="1">
              <a:off x="4753" y="2930"/>
              <a:ext cx="1" cy="2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4" name="Line 2302"/>
            <p:cNvSpPr>
              <a:spLocks noChangeShapeType="1"/>
            </p:cNvSpPr>
            <p:nvPr/>
          </p:nvSpPr>
          <p:spPr bwMode="auto">
            <a:xfrm>
              <a:off x="4809" y="2920"/>
              <a:ext cx="30" cy="2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5" name="Line 2303"/>
            <p:cNvSpPr>
              <a:spLocks noChangeShapeType="1"/>
            </p:cNvSpPr>
            <p:nvPr/>
          </p:nvSpPr>
          <p:spPr bwMode="auto">
            <a:xfrm flipV="1">
              <a:off x="4753" y="2917"/>
              <a:ext cx="56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6" name="Line 2304"/>
            <p:cNvSpPr>
              <a:spLocks noChangeShapeType="1"/>
            </p:cNvSpPr>
            <p:nvPr/>
          </p:nvSpPr>
          <p:spPr bwMode="auto">
            <a:xfrm flipV="1">
              <a:off x="4894" y="2895"/>
              <a:ext cx="1" cy="33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7" name="Line 2305"/>
            <p:cNvSpPr>
              <a:spLocks noChangeShapeType="1"/>
            </p:cNvSpPr>
            <p:nvPr/>
          </p:nvSpPr>
          <p:spPr bwMode="auto">
            <a:xfrm flipV="1">
              <a:off x="4839" y="2895"/>
              <a:ext cx="55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8" name="Line 2306"/>
            <p:cNvSpPr>
              <a:spLocks noChangeShapeType="1"/>
            </p:cNvSpPr>
            <p:nvPr/>
          </p:nvSpPr>
          <p:spPr bwMode="auto">
            <a:xfrm flipV="1">
              <a:off x="4839" y="2910"/>
              <a:ext cx="1" cy="3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9" name="Line 2307"/>
            <p:cNvSpPr>
              <a:spLocks noChangeShapeType="1"/>
            </p:cNvSpPr>
            <p:nvPr/>
          </p:nvSpPr>
          <p:spPr bwMode="auto">
            <a:xfrm>
              <a:off x="4809" y="2889"/>
              <a:ext cx="30" cy="2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0" name="Line 2308"/>
            <p:cNvSpPr>
              <a:spLocks noChangeShapeType="1"/>
            </p:cNvSpPr>
            <p:nvPr/>
          </p:nvSpPr>
          <p:spPr bwMode="auto">
            <a:xfrm flipV="1">
              <a:off x="4809" y="2886"/>
              <a:ext cx="1" cy="3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1" name="Line 2309"/>
            <p:cNvSpPr>
              <a:spLocks noChangeShapeType="1"/>
            </p:cNvSpPr>
            <p:nvPr/>
          </p:nvSpPr>
          <p:spPr bwMode="auto">
            <a:xfrm>
              <a:off x="4862" y="2878"/>
              <a:ext cx="32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2" name="Line 2310"/>
            <p:cNvSpPr>
              <a:spLocks noChangeShapeType="1"/>
            </p:cNvSpPr>
            <p:nvPr/>
          </p:nvSpPr>
          <p:spPr bwMode="auto">
            <a:xfrm flipV="1">
              <a:off x="4809" y="2875"/>
              <a:ext cx="53" cy="1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3" name="Line 2311"/>
            <p:cNvSpPr>
              <a:spLocks noChangeShapeType="1"/>
            </p:cNvSpPr>
            <p:nvPr/>
          </p:nvSpPr>
          <p:spPr bwMode="auto">
            <a:xfrm flipV="1">
              <a:off x="4894" y="2795"/>
              <a:ext cx="56" cy="1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4" name="Line 2312"/>
            <p:cNvSpPr>
              <a:spLocks noChangeShapeType="1"/>
            </p:cNvSpPr>
            <p:nvPr/>
          </p:nvSpPr>
          <p:spPr bwMode="auto">
            <a:xfrm flipV="1">
              <a:off x="4894" y="2808"/>
              <a:ext cx="1" cy="9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5" name="Line 2313"/>
            <p:cNvSpPr>
              <a:spLocks noChangeShapeType="1"/>
            </p:cNvSpPr>
            <p:nvPr/>
          </p:nvSpPr>
          <p:spPr bwMode="auto">
            <a:xfrm>
              <a:off x="4862" y="2790"/>
              <a:ext cx="32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6" name="Line 2314"/>
            <p:cNvSpPr>
              <a:spLocks noChangeShapeType="1"/>
            </p:cNvSpPr>
            <p:nvPr/>
          </p:nvSpPr>
          <p:spPr bwMode="auto">
            <a:xfrm flipV="1">
              <a:off x="4862" y="2787"/>
              <a:ext cx="1" cy="9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7" name="Line 2315"/>
            <p:cNvSpPr>
              <a:spLocks noChangeShapeType="1"/>
            </p:cNvSpPr>
            <p:nvPr/>
          </p:nvSpPr>
          <p:spPr bwMode="auto">
            <a:xfrm>
              <a:off x="4916" y="2776"/>
              <a:ext cx="34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8" name="Line 2316"/>
            <p:cNvSpPr>
              <a:spLocks noChangeShapeType="1"/>
            </p:cNvSpPr>
            <p:nvPr/>
          </p:nvSpPr>
          <p:spPr bwMode="auto">
            <a:xfrm flipV="1">
              <a:off x="4862" y="2773"/>
              <a:ext cx="54" cy="2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49" name="Group 2317"/>
            <p:cNvGrpSpPr>
              <a:grpSpLocks/>
            </p:cNvGrpSpPr>
            <p:nvPr/>
          </p:nvGrpSpPr>
          <p:grpSpPr bwMode="auto">
            <a:xfrm>
              <a:off x="4950" y="1866"/>
              <a:ext cx="51" cy="932"/>
              <a:chOff x="4950" y="1866"/>
              <a:chExt cx="51" cy="932"/>
            </a:xfrm>
          </p:grpSpPr>
          <p:sp>
            <p:nvSpPr>
              <p:cNvPr id="82120" name="Line 2318"/>
              <p:cNvSpPr>
                <a:spLocks noChangeShapeType="1"/>
              </p:cNvSpPr>
              <p:nvPr/>
            </p:nvSpPr>
            <p:spPr bwMode="auto">
              <a:xfrm flipV="1">
                <a:off x="5001" y="1865"/>
                <a:ext cx="1" cy="922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1" name="Line 2319"/>
              <p:cNvSpPr>
                <a:spLocks noChangeShapeType="1"/>
              </p:cNvSpPr>
              <p:nvPr/>
            </p:nvSpPr>
            <p:spPr bwMode="auto">
              <a:xfrm flipV="1">
                <a:off x="4950" y="1865"/>
                <a:ext cx="51" cy="17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2" name="Line 2320"/>
              <p:cNvSpPr>
                <a:spLocks noChangeShapeType="1"/>
              </p:cNvSpPr>
              <p:nvPr/>
            </p:nvSpPr>
            <p:spPr bwMode="auto">
              <a:xfrm flipV="1">
                <a:off x="4950" y="1876"/>
                <a:ext cx="1" cy="924"/>
              </a:xfrm>
              <a:prstGeom prst="line">
                <a:avLst/>
              </a:prstGeom>
              <a:noFill/>
              <a:ln w="4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50" name="Line 2321"/>
            <p:cNvSpPr>
              <a:spLocks noChangeShapeType="1"/>
            </p:cNvSpPr>
            <p:nvPr/>
          </p:nvSpPr>
          <p:spPr bwMode="auto">
            <a:xfrm>
              <a:off x="4916" y="1853"/>
              <a:ext cx="34" cy="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1" name="Line 2322"/>
            <p:cNvSpPr>
              <a:spLocks noChangeShapeType="1"/>
            </p:cNvSpPr>
            <p:nvPr/>
          </p:nvSpPr>
          <p:spPr bwMode="auto">
            <a:xfrm flipV="1">
              <a:off x="4916" y="1850"/>
              <a:ext cx="1" cy="929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2" name="Line 2323"/>
            <p:cNvSpPr>
              <a:spLocks noChangeShapeType="1"/>
            </p:cNvSpPr>
            <p:nvPr/>
          </p:nvSpPr>
          <p:spPr bwMode="auto">
            <a:xfrm>
              <a:off x="4972" y="1841"/>
              <a:ext cx="30" cy="22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3" name="Line 2324"/>
            <p:cNvSpPr>
              <a:spLocks noChangeShapeType="1"/>
            </p:cNvSpPr>
            <p:nvPr/>
          </p:nvSpPr>
          <p:spPr bwMode="auto">
            <a:xfrm flipV="1">
              <a:off x="4916" y="1838"/>
              <a:ext cx="56" cy="18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4" name="AutoShape 2325"/>
            <p:cNvSpPr>
              <a:spLocks noChangeArrowheads="1"/>
            </p:cNvSpPr>
            <p:nvPr/>
          </p:nvSpPr>
          <p:spPr bwMode="auto">
            <a:xfrm>
              <a:off x="3606" y="3245"/>
              <a:ext cx="788" cy="544"/>
            </a:xfrm>
            <a:custGeom>
              <a:avLst/>
              <a:gdLst>
                <a:gd name="T0" fmla="*/ 0 w 788"/>
                <a:gd name="T1" fmla="*/ 0 h 545"/>
                <a:gd name="T2" fmla="*/ 788 w 788"/>
                <a:gd name="T3" fmla="*/ 544 h 545"/>
                <a:gd name="T4" fmla="*/ 0 w 788"/>
                <a:gd name="T5" fmla="*/ 0 h 545"/>
                <a:gd name="T6" fmla="*/ 0 60000 65536"/>
                <a:gd name="T7" fmla="*/ 0 60000 65536"/>
                <a:gd name="T8" fmla="*/ 0 60000 65536"/>
                <a:gd name="T9" fmla="*/ 0 w 788"/>
                <a:gd name="T10" fmla="*/ 0 h 545"/>
                <a:gd name="T11" fmla="*/ 788 w 788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8" h="545">
                  <a:moveTo>
                    <a:pt x="0" y="0"/>
                  </a:moveTo>
                  <a:lnTo>
                    <a:pt x="788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55" name="Line 2326"/>
            <p:cNvSpPr>
              <a:spLocks noChangeShapeType="1"/>
            </p:cNvSpPr>
            <p:nvPr/>
          </p:nvSpPr>
          <p:spPr bwMode="auto">
            <a:xfrm>
              <a:off x="3606" y="3245"/>
              <a:ext cx="788" cy="54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6" name="AutoShape 2327"/>
            <p:cNvSpPr>
              <a:spLocks noChangeArrowheads="1"/>
            </p:cNvSpPr>
            <p:nvPr/>
          </p:nvSpPr>
          <p:spPr bwMode="auto">
            <a:xfrm>
              <a:off x="4394" y="2709"/>
              <a:ext cx="1" cy="1080"/>
            </a:xfrm>
            <a:custGeom>
              <a:avLst/>
              <a:gdLst>
                <a:gd name="T0" fmla="*/ 0 w 1"/>
                <a:gd name="T1" fmla="*/ 1080 h 1081"/>
                <a:gd name="T2" fmla="*/ 0 w 1"/>
                <a:gd name="T3" fmla="*/ 0 h 1081"/>
                <a:gd name="T4" fmla="*/ 0 w 1"/>
                <a:gd name="T5" fmla="*/ 1080 h 1081"/>
                <a:gd name="T6" fmla="*/ 0 60000 65536"/>
                <a:gd name="T7" fmla="*/ 0 60000 65536"/>
                <a:gd name="T8" fmla="*/ 0 60000 65536"/>
                <a:gd name="T9" fmla="*/ 0 w 1"/>
                <a:gd name="T10" fmla="*/ 0 h 1081"/>
                <a:gd name="T11" fmla="*/ 1 w 1"/>
                <a:gd name="T12" fmla="*/ 1081 h 10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81">
                  <a:moveTo>
                    <a:pt x="0" y="1081"/>
                  </a:moveTo>
                  <a:lnTo>
                    <a:pt x="0" y="0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57" name="Line 2328"/>
            <p:cNvSpPr>
              <a:spLocks noChangeShapeType="1"/>
            </p:cNvSpPr>
            <p:nvPr/>
          </p:nvSpPr>
          <p:spPr bwMode="auto">
            <a:xfrm flipV="1">
              <a:off x="4394" y="2706"/>
              <a:ext cx="1" cy="108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8" name="AutoShape 2329"/>
            <p:cNvSpPr>
              <a:spLocks noChangeArrowheads="1"/>
            </p:cNvSpPr>
            <p:nvPr/>
          </p:nvSpPr>
          <p:spPr bwMode="auto">
            <a:xfrm>
              <a:off x="4394" y="3474"/>
              <a:ext cx="1366" cy="315"/>
            </a:xfrm>
            <a:custGeom>
              <a:avLst/>
              <a:gdLst>
                <a:gd name="T0" fmla="*/ 0 w 1366"/>
                <a:gd name="T1" fmla="*/ 315 h 315"/>
                <a:gd name="T2" fmla="*/ 1366 w 1366"/>
                <a:gd name="T3" fmla="*/ 0 h 315"/>
                <a:gd name="T4" fmla="*/ 0 w 1366"/>
                <a:gd name="T5" fmla="*/ 315 h 315"/>
                <a:gd name="T6" fmla="*/ 0 60000 65536"/>
                <a:gd name="T7" fmla="*/ 0 60000 65536"/>
                <a:gd name="T8" fmla="*/ 0 60000 65536"/>
                <a:gd name="T9" fmla="*/ 0 w 1366"/>
                <a:gd name="T10" fmla="*/ 0 h 315"/>
                <a:gd name="T11" fmla="*/ 1366 w 1366"/>
                <a:gd name="T12" fmla="*/ 315 h 3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6" h="315">
                  <a:moveTo>
                    <a:pt x="0" y="315"/>
                  </a:moveTo>
                  <a:lnTo>
                    <a:pt x="1366" y="0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59" name="Line 2330"/>
            <p:cNvSpPr>
              <a:spLocks noChangeShapeType="1"/>
            </p:cNvSpPr>
            <p:nvPr/>
          </p:nvSpPr>
          <p:spPr bwMode="auto">
            <a:xfrm flipV="1">
              <a:off x="4394" y="3471"/>
              <a:ext cx="1366" cy="3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0" name="AutoShape 2331"/>
            <p:cNvSpPr>
              <a:spLocks noChangeArrowheads="1"/>
            </p:cNvSpPr>
            <p:nvPr/>
          </p:nvSpPr>
          <p:spPr bwMode="auto">
            <a:xfrm>
              <a:off x="4394" y="3474"/>
              <a:ext cx="1366" cy="315"/>
            </a:xfrm>
            <a:custGeom>
              <a:avLst/>
              <a:gdLst>
                <a:gd name="T0" fmla="*/ 0 w 1366"/>
                <a:gd name="T1" fmla="*/ 315 h 315"/>
                <a:gd name="T2" fmla="*/ 1366 w 1366"/>
                <a:gd name="T3" fmla="*/ 0 h 315"/>
                <a:gd name="T4" fmla="*/ 0 w 1366"/>
                <a:gd name="T5" fmla="*/ 315 h 315"/>
                <a:gd name="T6" fmla="*/ 0 60000 65536"/>
                <a:gd name="T7" fmla="*/ 0 60000 65536"/>
                <a:gd name="T8" fmla="*/ 0 60000 65536"/>
                <a:gd name="T9" fmla="*/ 0 w 1366"/>
                <a:gd name="T10" fmla="*/ 0 h 315"/>
                <a:gd name="T11" fmla="*/ 1366 w 1366"/>
                <a:gd name="T12" fmla="*/ 315 h 3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6" h="315">
                  <a:moveTo>
                    <a:pt x="0" y="315"/>
                  </a:moveTo>
                  <a:lnTo>
                    <a:pt x="1366" y="0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919191"/>
            </a:solidFill>
            <a:ln w="9360">
              <a:solidFill>
                <a:srgbClr val="91919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61" name="Line 2332"/>
            <p:cNvSpPr>
              <a:spLocks noChangeShapeType="1"/>
            </p:cNvSpPr>
            <p:nvPr/>
          </p:nvSpPr>
          <p:spPr bwMode="auto">
            <a:xfrm flipV="1">
              <a:off x="4394" y="3471"/>
              <a:ext cx="1366" cy="321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2" name="Line 2333"/>
            <p:cNvSpPr>
              <a:spLocks noChangeShapeType="1"/>
            </p:cNvSpPr>
            <p:nvPr/>
          </p:nvSpPr>
          <p:spPr bwMode="auto">
            <a:xfrm flipV="1">
              <a:off x="4482" y="3765"/>
              <a:ext cx="1" cy="3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3" name="Line 2334"/>
            <p:cNvSpPr>
              <a:spLocks noChangeShapeType="1"/>
            </p:cNvSpPr>
            <p:nvPr/>
          </p:nvSpPr>
          <p:spPr bwMode="auto">
            <a:xfrm flipV="1">
              <a:off x="4569" y="3746"/>
              <a:ext cx="1" cy="3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4" name="Line 2335"/>
            <p:cNvSpPr>
              <a:spLocks noChangeShapeType="1"/>
            </p:cNvSpPr>
            <p:nvPr/>
          </p:nvSpPr>
          <p:spPr bwMode="auto">
            <a:xfrm flipV="1">
              <a:off x="4656" y="3725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5" name="Line 2336"/>
            <p:cNvSpPr>
              <a:spLocks noChangeShapeType="1"/>
            </p:cNvSpPr>
            <p:nvPr/>
          </p:nvSpPr>
          <p:spPr bwMode="auto">
            <a:xfrm flipV="1">
              <a:off x="4742" y="3705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6" name="Line 2337"/>
            <p:cNvSpPr>
              <a:spLocks noChangeShapeType="1"/>
            </p:cNvSpPr>
            <p:nvPr/>
          </p:nvSpPr>
          <p:spPr bwMode="auto">
            <a:xfrm flipV="1">
              <a:off x="4829" y="3686"/>
              <a:ext cx="1" cy="6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7" name="Line 2338"/>
            <p:cNvSpPr>
              <a:spLocks noChangeShapeType="1"/>
            </p:cNvSpPr>
            <p:nvPr/>
          </p:nvSpPr>
          <p:spPr bwMode="auto">
            <a:xfrm flipV="1">
              <a:off x="4916" y="3666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8" name="Line 2339"/>
            <p:cNvSpPr>
              <a:spLocks noChangeShapeType="1"/>
            </p:cNvSpPr>
            <p:nvPr/>
          </p:nvSpPr>
          <p:spPr bwMode="auto">
            <a:xfrm flipV="1">
              <a:off x="5002" y="3645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9" name="Line 2340"/>
            <p:cNvSpPr>
              <a:spLocks noChangeShapeType="1"/>
            </p:cNvSpPr>
            <p:nvPr/>
          </p:nvSpPr>
          <p:spPr bwMode="auto">
            <a:xfrm flipV="1">
              <a:off x="5091" y="3627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0" name="Line 2341"/>
            <p:cNvSpPr>
              <a:spLocks noChangeShapeType="1"/>
            </p:cNvSpPr>
            <p:nvPr/>
          </p:nvSpPr>
          <p:spPr bwMode="auto">
            <a:xfrm flipV="1">
              <a:off x="5177" y="3606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1" name="Line 2342"/>
            <p:cNvSpPr>
              <a:spLocks noChangeShapeType="1"/>
            </p:cNvSpPr>
            <p:nvPr/>
          </p:nvSpPr>
          <p:spPr bwMode="auto">
            <a:xfrm flipV="1">
              <a:off x="5262" y="3584"/>
              <a:ext cx="1" cy="6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2" name="Line 2343"/>
            <p:cNvSpPr>
              <a:spLocks noChangeShapeType="1"/>
            </p:cNvSpPr>
            <p:nvPr/>
          </p:nvSpPr>
          <p:spPr bwMode="auto">
            <a:xfrm flipV="1">
              <a:off x="5351" y="3565"/>
              <a:ext cx="1" cy="36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3" name="Line 2344"/>
            <p:cNvSpPr>
              <a:spLocks noChangeShapeType="1"/>
            </p:cNvSpPr>
            <p:nvPr/>
          </p:nvSpPr>
          <p:spPr bwMode="auto">
            <a:xfrm flipV="1">
              <a:off x="5437" y="3545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4" name="Line 2345"/>
            <p:cNvSpPr>
              <a:spLocks noChangeShapeType="1"/>
            </p:cNvSpPr>
            <p:nvPr/>
          </p:nvSpPr>
          <p:spPr bwMode="auto">
            <a:xfrm flipV="1">
              <a:off x="5525" y="3525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5" name="Line 2346"/>
            <p:cNvSpPr>
              <a:spLocks noChangeShapeType="1"/>
            </p:cNvSpPr>
            <p:nvPr/>
          </p:nvSpPr>
          <p:spPr bwMode="auto">
            <a:xfrm flipV="1">
              <a:off x="5611" y="3506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6" name="Line 2347"/>
            <p:cNvSpPr>
              <a:spLocks noChangeShapeType="1"/>
            </p:cNvSpPr>
            <p:nvPr/>
          </p:nvSpPr>
          <p:spPr bwMode="auto">
            <a:xfrm flipV="1">
              <a:off x="5697" y="3486"/>
              <a:ext cx="1" cy="6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7" name="Line 2348"/>
            <p:cNvSpPr>
              <a:spLocks noChangeShapeType="1"/>
            </p:cNvSpPr>
            <p:nvPr/>
          </p:nvSpPr>
          <p:spPr bwMode="auto">
            <a:xfrm flipV="1">
              <a:off x="5697" y="3486"/>
              <a:ext cx="1" cy="6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8" name="AutoShape 2349"/>
            <p:cNvSpPr>
              <a:spLocks noChangeArrowheads="1"/>
            </p:cNvSpPr>
            <p:nvPr/>
          </p:nvSpPr>
          <p:spPr bwMode="auto">
            <a:xfrm>
              <a:off x="4381" y="3868"/>
              <a:ext cx="47" cy="75"/>
            </a:xfrm>
            <a:custGeom>
              <a:avLst/>
              <a:gdLst>
                <a:gd name="T0" fmla="*/ 0 w 47"/>
                <a:gd name="T1" fmla="*/ 38 h 75"/>
                <a:gd name="T2" fmla="*/ 2 w 47"/>
                <a:gd name="T3" fmla="*/ 29 h 75"/>
                <a:gd name="T4" fmla="*/ 3 w 47"/>
                <a:gd name="T5" fmla="*/ 22 h 75"/>
                <a:gd name="T6" fmla="*/ 5 w 47"/>
                <a:gd name="T7" fmla="*/ 14 h 75"/>
                <a:gd name="T8" fmla="*/ 9 w 47"/>
                <a:gd name="T9" fmla="*/ 9 h 75"/>
                <a:gd name="T10" fmla="*/ 12 w 47"/>
                <a:gd name="T11" fmla="*/ 4 h 75"/>
                <a:gd name="T12" fmla="*/ 16 w 47"/>
                <a:gd name="T13" fmla="*/ 1 h 75"/>
                <a:gd name="T14" fmla="*/ 21 w 47"/>
                <a:gd name="T15" fmla="*/ 0 h 75"/>
                <a:gd name="T16" fmla="*/ 24 w 47"/>
                <a:gd name="T17" fmla="*/ 0 h 75"/>
                <a:gd name="T18" fmla="*/ 29 w 47"/>
                <a:gd name="T19" fmla="*/ 0 h 75"/>
                <a:gd name="T20" fmla="*/ 34 w 47"/>
                <a:gd name="T21" fmla="*/ 3 h 75"/>
                <a:gd name="T22" fmla="*/ 38 w 47"/>
                <a:gd name="T23" fmla="*/ 7 h 75"/>
                <a:gd name="T24" fmla="*/ 45 w 47"/>
                <a:gd name="T25" fmla="*/ 20 h 75"/>
                <a:gd name="T26" fmla="*/ 47 w 47"/>
                <a:gd name="T27" fmla="*/ 36 h 75"/>
                <a:gd name="T28" fmla="*/ 47 w 47"/>
                <a:gd name="T29" fmla="*/ 45 h 75"/>
                <a:gd name="T30" fmla="*/ 45 w 47"/>
                <a:gd name="T31" fmla="*/ 52 h 75"/>
                <a:gd name="T32" fmla="*/ 44 w 47"/>
                <a:gd name="T33" fmla="*/ 58 h 75"/>
                <a:gd name="T34" fmla="*/ 41 w 47"/>
                <a:gd name="T35" fmla="*/ 64 h 75"/>
                <a:gd name="T36" fmla="*/ 38 w 47"/>
                <a:gd name="T37" fmla="*/ 68 h 75"/>
                <a:gd name="T38" fmla="*/ 34 w 47"/>
                <a:gd name="T39" fmla="*/ 71 h 75"/>
                <a:gd name="T40" fmla="*/ 29 w 47"/>
                <a:gd name="T41" fmla="*/ 74 h 75"/>
                <a:gd name="T42" fmla="*/ 24 w 47"/>
                <a:gd name="T43" fmla="*/ 75 h 75"/>
                <a:gd name="T44" fmla="*/ 19 w 47"/>
                <a:gd name="T45" fmla="*/ 74 h 75"/>
                <a:gd name="T46" fmla="*/ 15 w 47"/>
                <a:gd name="T47" fmla="*/ 73 h 75"/>
                <a:gd name="T48" fmla="*/ 10 w 47"/>
                <a:gd name="T49" fmla="*/ 68 h 75"/>
                <a:gd name="T50" fmla="*/ 6 w 47"/>
                <a:gd name="T51" fmla="*/ 62 h 75"/>
                <a:gd name="T52" fmla="*/ 2 w 47"/>
                <a:gd name="T53" fmla="*/ 51 h 75"/>
                <a:gd name="T54" fmla="*/ 0 w 47"/>
                <a:gd name="T55" fmla="*/ 38 h 75"/>
                <a:gd name="T56" fmla="*/ 13 w 47"/>
                <a:gd name="T57" fmla="*/ 38 h 75"/>
                <a:gd name="T58" fmla="*/ 15 w 47"/>
                <a:gd name="T59" fmla="*/ 55 h 75"/>
                <a:gd name="T60" fmla="*/ 18 w 47"/>
                <a:gd name="T61" fmla="*/ 67 h 75"/>
                <a:gd name="T62" fmla="*/ 19 w 47"/>
                <a:gd name="T63" fmla="*/ 70 h 75"/>
                <a:gd name="T64" fmla="*/ 22 w 47"/>
                <a:gd name="T65" fmla="*/ 71 h 75"/>
                <a:gd name="T66" fmla="*/ 24 w 47"/>
                <a:gd name="T67" fmla="*/ 71 h 75"/>
                <a:gd name="T68" fmla="*/ 26 w 47"/>
                <a:gd name="T69" fmla="*/ 71 h 75"/>
                <a:gd name="T70" fmla="*/ 28 w 47"/>
                <a:gd name="T71" fmla="*/ 68 h 75"/>
                <a:gd name="T72" fmla="*/ 31 w 47"/>
                <a:gd name="T73" fmla="*/ 65 h 75"/>
                <a:gd name="T74" fmla="*/ 32 w 47"/>
                <a:gd name="T75" fmla="*/ 59 h 75"/>
                <a:gd name="T76" fmla="*/ 34 w 47"/>
                <a:gd name="T77" fmla="*/ 49 h 75"/>
                <a:gd name="T78" fmla="*/ 34 w 47"/>
                <a:gd name="T79" fmla="*/ 33 h 75"/>
                <a:gd name="T80" fmla="*/ 34 w 47"/>
                <a:gd name="T81" fmla="*/ 26 h 75"/>
                <a:gd name="T82" fmla="*/ 34 w 47"/>
                <a:gd name="T83" fmla="*/ 19 h 75"/>
                <a:gd name="T84" fmla="*/ 32 w 47"/>
                <a:gd name="T85" fmla="*/ 13 h 75"/>
                <a:gd name="T86" fmla="*/ 31 w 47"/>
                <a:gd name="T87" fmla="*/ 9 h 75"/>
                <a:gd name="T88" fmla="*/ 28 w 47"/>
                <a:gd name="T89" fmla="*/ 4 h 75"/>
                <a:gd name="T90" fmla="*/ 26 w 47"/>
                <a:gd name="T91" fmla="*/ 3 h 75"/>
                <a:gd name="T92" fmla="*/ 24 w 47"/>
                <a:gd name="T93" fmla="*/ 3 h 75"/>
                <a:gd name="T94" fmla="*/ 21 w 47"/>
                <a:gd name="T95" fmla="*/ 4 h 75"/>
                <a:gd name="T96" fmla="*/ 19 w 47"/>
                <a:gd name="T97" fmla="*/ 6 h 75"/>
                <a:gd name="T98" fmla="*/ 18 w 47"/>
                <a:gd name="T99" fmla="*/ 10 h 75"/>
                <a:gd name="T100" fmla="*/ 16 w 47"/>
                <a:gd name="T101" fmla="*/ 14 h 75"/>
                <a:gd name="T102" fmla="*/ 15 w 47"/>
                <a:gd name="T103" fmla="*/ 20 h 75"/>
                <a:gd name="T104" fmla="*/ 13 w 47"/>
                <a:gd name="T105" fmla="*/ 29 h 75"/>
                <a:gd name="T106" fmla="*/ 13 w 47"/>
                <a:gd name="T107" fmla="*/ 38 h 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75"/>
                <a:gd name="T164" fmla="*/ 47 w 47"/>
                <a:gd name="T165" fmla="*/ 75 h 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75">
                  <a:moveTo>
                    <a:pt x="0" y="38"/>
                  </a:moveTo>
                  <a:lnTo>
                    <a:pt x="2" y="29"/>
                  </a:lnTo>
                  <a:lnTo>
                    <a:pt x="3" y="22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7"/>
                  </a:lnTo>
                  <a:lnTo>
                    <a:pt x="45" y="20"/>
                  </a:lnTo>
                  <a:lnTo>
                    <a:pt x="47" y="36"/>
                  </a:lnTo>
                  <a:lnTo>
                    <a:pt x="47" y="45"/>
                  </a:lnTo>
                  <a:lnTo>
                    <a:pt x="45" y="52"/>
                  </a:lnTo>
                  <a:lnTo>
                    <a:pt x="44" y="58"/>
                  </a:lnTo>
                  <a:lnTo>
                    <a:pt x="41" y="64"/>
                  </a:lnTo>
                  <a:lnTo>
                    <a:pt x="38" y="68"/>
                  </a:lnTo>
                  <a:lnTo>
                    <a:pt x="34" y="71"/>
                  </a:lnTo>
                  <a:lnTo>
                    <a:pt x="29" y="74"/>
                  </a:lnTo>
                  <a:lnTo>
                    <a:pt x="24" y="75"/>
                  </a:lnTo>
                  <a:lnTo>
                    <a:pt x="19" y="74"/>
                  </a:lnTo>
                  <a:lnTo>
                    <a:pt x="15" y="73"/>
                  </a:lnTo>
                  <a:lnTo>
                    <a:pt x="10" y="68"/>
                  </a:lnTo>
                  <a:lnTo>
                    <a:pt x="6" y="62"/>
                  </a:lnTo>
                  <a:lnTo>
                    <a:pt x="2" y="51"/>
                  </a:lnTo>
                  <a:lnTo>
                    <a:pt x="0" y="38"/>
                  </a:lnTo>
                  <a:close/>
                  <a:moveTo>
                    <a:pt x="13" y="38"/>
                  </a:moveTo>
                  <a:lnTo>
                    <a:pt x="15" y="55"/>
                  </a:lnTo>
                  <a:lnTo>
                    <a:pt x="18" y="67"/>
                  </a:lnTo>
                  <a:lnTo>
                    <a:pt x="19" y="70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6" y="71"/>
                  </a:lnTo>
                  <a:lnTo>
                    <a:pt x="28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4" y="49"/>
                  </a:lnTo>
                  <a:lnTo>
                    <a:pt x="34" y="33"/>
                  </a:lnTo>
                  <a:lnTo>
                    <a:pt x="34" y="26"/>
                  </a:lnTo>
                  <a:lnTo>
                    <a:pt x="34" y="19"/>
                  </a:lnTo>
                  <a:lnTo>
                    <a:pt x="32" y="13"/>
                  </a:lnTo>
                  <a:lnTo>
                    <a:pt x="31" y="9"/>
                  </a:lnTo>
                  <a:lnTo>
                    <a:pt x="28" y="4"/>
                  </a:lnTo>
                  <a:lnTo>
                    <a:pt x="26" y="3"/>
                  </a:lnTo>
                  <a:lnTo>
                    <a:pt x="24" y="3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8" y="10"/>
                  </a:lnTo>
                  <a:lnTo>
                    <a:pt x="16" y="14"/>
                  </a:lnTo>
                  <a:lnTo>
                    <a:pt x="15" y="20"/>
                  </a:lnTo>
                  <a:lnTo>
                    <a:pt x="13" y="29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79" name="AutoShape 2350"/>
            <p:cNvSpPr>
              <a:spLocks noChangeArrowheads="1"/>
            </p:cNvSpPr>
            <p:nvPr/>
          </p:nvSpPr>
          <p:spPr bwMode="auto">
            <a:xfrm>
              <a:off x="4825" y="3768"/>
              <a:ext cx="29" cy="74"/>
            </a:xfrm>
            <a:custGeom>
              <a:avLst/>
              <a:gdLst>
                <a:gd name="T0" fmla="*/ 0 w 29"/>
                <a:gd name="T1" fmla="*/ 8 h 74"/>
                <a:gd name="T2" fmla="*/ 19 w 29"/>
                <a:gd name="T3" fmla="*/ 0 h 74"/>
                <a:gd name="T4" fmla="*/ 20 w 29"/>
                <a:gd name="T5" fmla="*/ 0 h 74"/>
                <a:gd name="T6" fmla="*/ 20 w 29"/>
                <a:gd name="T7" fmla="*/ 62 h 74"/>
                <a:gd name="T8" fmla="*/ 20 w 29"/>
                <a:gd name="T9" fmla="*/ 66 h 74"/>
                <a:gd name="T10" fmla="*/ 20 w 29"/>
                <a:gd name="T11" fmla="*/ 69 h 74"/>
                <a:gd name="T12" fmla="*/ 22 w 29"/>
                <a:gd name="T13" fmla="*/ 71 h 74"/>
                <a:gd name="T14" fmla="*/ 23 w 29"/>
                <a:gd name="T15" fmla="*/ 72 h 74"/>
                <a:gd name="T16" fmla="*/ 24 w 29"/>
                <a:gd name="T17" fmla="*/ 72 h 74"/>
                <a:gd name="T18" fmla="*/ 29 w 29"/>
                <a:gd name="T19" fmla="*/ 72 h 74"/>
                <a:gd name="T20" fmla="*/ 29 w 29"/>
                <a:gd name="T21" fmla="*/ 74 h 74"/>
                <a:gd name="T22" fmla="*/ 1 w 29"/>
                <a:gd name="T23" fmla="*/ 74 h 74"/>
                <a:gd name="T24" fmla="*/ 1 w 29"/>
                <a:gd name="T25" fmla="*/ 72 h 74"/>
                <a:gd name="T26" fmla="*/ 6 w 29"/>
                <a:gd name="T27" fmla="*/ 72 h 74"/>
                <a:gd name="T28" fmla="*/ 8 w 29"/>
                <a:gd name="T29" fmla="*/ 72 h 74"/>
                <a:gd name="T30" fmla="*/ 10 w 29"/>
                <a:gd name="T31" fmla="*/ 71 h 74"/>
                <a:gd name="T32" fmla="*/ 10 w 29"/>
                <a:gd name="T33" fmla="*/ 69 h 74"/>
                <a:gd name="T34" fmla="*/ 10 w 29"/>
                <a:gd name="T35" fmla="*/ 68 h 74"/>
                <a:gd name="T36" fmla="*/ 11 w 29"/>
                <a:gd name="T37" fmla="*/ 65 h 74"/>
                <a:gd name="T38" fmla="*/ 11 w 29"/>
                <a:gd name="T39" fmla="*/ 62 h 74"/>
                <a:gd name="T40" fmla="*/ 11 w 29"/>
                <a:gd name="T41" fmla="*/ 21 h 74"/>
                <a:gd name="T42" fmla="*/ 11 w 29"/>
                <a:gd name="T43" fmla="*/ 17 h 74"/>
                <a:gd name="T44" fmla="*/ 10 w 29"/>
                <a:gd name="T45" fmla="*/ 14 h 74"/>
                <a:gd name="T46" fmla="*/ 10 w 29"/>
                <a:gd name="T47" fmla="*/ 11 h 74"/>
                <a:gd name="T48" fmla="*/ 10 w 29"/>
                <a:gd name="T49" fmla="*/ 10 h 74"/>
                <a:gd name="T50" fmla="*/ 8 w 29"/>
                <a:gd name="T51" fmla="*/ 10 h 74"/>
                <a:gd name="T52" fmla="*/ 8 w 29"/>
                <a:gd name="T53" fmla="*/ 8 h 74"/>
                <a:gd name="T54" fmla="*/ 7 w 29"/>
                <a:gd name="T55" fmla="*/ 8 h 74"/>
                <a:gd name="T56" fmla="*/ 4 w 29"/>
                <a:gd name="T57" fmla="*/ 8 h 74"/>
                <a:gd name="T58" fmla="*/ 1 w 29"/>
                <a:gd name="T59" fmla="*/ 10 h 74"/>
                <a:gd name="T60" fmla="*/ 0 w 29"/>
                <a:gd name="T61" fmla="*/ 8 h 7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"/>
                <a:gd name="T94" fmla="*/ 0 h 74"/>
                <a:gd name="T95" fmla="*/ 29 w 29"/>
                <a:gd name="T96" fmla="*/ 74 h 7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" h="74">
                  <a:moveTo>
                    <a:pt x="0" y="8"/>
                  </a:moveTo>
                  <a:lnTo>
                    <a:pt x="19" y="0"/>
                  </a:lnTo>
                  <a:lnTo>
                    <a:pt x="20" y="0"/>
                  </a:lnTo>
                  <a:lnTo>
                    <a:pt x="20" y="62"/>
                  </a:lnTo>
                  <a:lnTo>
                    <a:pt x="20" y="66"/>
                  </a:lnTo>
                  <a:lnTo>
                    <a:pt x="20" y="69"/>
                  </a:lnTo>
                  <a:lnTo>
                    <a:pt x="22" y="71"/>
                  </a:lnTo>
                  <a:lnTo>
                    <a:pt x="23" y="72"/>
                  </a:lnTo>
                  <a:lnTo>
                    <a:pt x="24" y="72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1" y="74"/>
                  </a:lnTo>
                  <a:lnTo>
                    <a:pt x="1" y="72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10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5"/>
                  </a:lnTo>
                  <a:lnTo>
                    <a:pt x="11" y="62"/>
                  </a:lnTo>
                  <a:lnTo>
                    <a:pt x="11" y="21"/>
                  </a:lnTo>
                  <a:lnTo>
                    <a:pt x="11" y="17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7" y="8"/>
                  </a:lnTo>
                  <a:lnTo>
                    <a:pt x="4" y="8"/>
                  </a:lnTo>
                  <a:lnTo>
                    <a:pt x="1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80" name="AutoShape 2351"/>
            <p:cNvSpPr>
              <a:spLocks noChangeArrowheads="1"/>
            </p:cNvSpPr>
            <p:nvPr/>
          </p:nvSpPr>
          <p:spPr bwMode="auto">
            <a:xfrm>
              <a:off x="5248" y="3666"/>
              <a:ext cx="49" cy="75"/>
            </a:xfrm>
            <a:custGeom>
              <a:avLst/>
              <a:gdLst>
                <a:gd name="T0" fmla="*/ 49 w 49"/>
                <a:gd name="T1" fmla="*/ 59 h 75"/>
                <a:gd name="T2" fmla="*/ 43 w 49"/>
                <a:gd name="T3" fmla="*/ 75 h 75"/>
                <a:gd name="T4" fmla="*/ 0 w 49"/>
                <a:gd name="T5" fmla="*/ 75 h 75"/>
                <a:gd name="T6" fmla="*/ 0 w 49"/>
                <a:gd name="T7" fmla="*/ 73 h 75"/>
                <a:gd name="T8" fmla="*/ 19 w 49"/>
                <a:gd name="T9" fmla="*/ 54 h 75"/>
                <a:gd name="T10" fmla="*/ 29 w 49"/>
                <a:gd name="T11" fmla="*/ 39 h 75"/>
                <a:gd name="T12" fmla="*/ 32 w 49"/>
                <a:gd name="T13" fmla="*/ 35 h 75"/>
                <a:gd name="T14" fmla="*/ 35 w 49"/>
                <a:gd name="T15" fmla="*/ 29 h 75"/>
                <a:gd name="T16" fmla="*/ 35 w 49"/>
                <a:gd name="T17" fmla="*/ 25 h 75"/>
                <a:gd name="T18" fmla="*/ 35 w 49"/>
                <a:gd name="T19" fmla="*/ 20 h 75"/>
                <a:gd name="T20" fmla="*/ 33 w 49"/>
                <a:gd name="T21" fmla="*/ 16 h 75"/>
                <a:gd name="T22" fmla="*/ 30 w 49"/>
                <a:gd name="T23" fmla="*/ 13 h 75"/>
                <a:gd name="T24" fmla="*/ 27 w 49"/>
                <a:gd name="T25" fmla="*/ 10 h 75"/>
                <a:gd name="T26" fmla="*/ 23 w 49"/>
                <a:gd name="T27" fmla="*/ 9 h 75"/>
                <a:gd name="T28" fmla="*/ 19 w 49"/>
                <a:gd name="T29" fmla="*/ 9 h 75"/>
                <a:gd name="T30" fmla="*/ 14 w 49"/>
                <a:gd name="T31" fmla="*/ 9 h 75"/>
                <a:gd name="T32" fmla="*/ 9 w 49"/>
                <a:gd name="T33" fmla="*/ 11 h 75"/>
                <a:gd name="T34" fmla="*/ 6 w 49"/>
                <a:gd name="T35" fmla="*/ 16 h 75"/>
                <a:gd name="T36" fmla="*/ 3 w 49"/>
                <a:gd name="T37" fmla="*/ 20 h 75"/>
                <a:gd name="T38" fmla="*/ 0 w 49"/>
                <a:gd name="T39" fmla="*/ 20 h 75"/>
                <a:gd name="T40" fmla="*/ 1 w 49"/>
                <a:gd name="T41" fmla="*/ 14 h 75"/>
                <a:gd name="T42" fmla="*/ 4 w 49"/>
                <a:gd name="T43" fmla="*/ 10 h 75"/>
                <a:gd name="T44" fmla="*/ 7 w 49"/>
                <a:gd name="T45" fmla="*/ 6 h 75"/>
                <a:gd name="T46" fmla="*/ 11 w 49"/>
                <a:gd name="T47" fmla="*/ 3 h 75"/>
                <a:gd name="T48" fmla="*/ 17 w 49"/>
                <a:gd name="T49" fmla="*/ 1 h 75"/>
                <a:gd name="T50" fmla="*/ 22 w 49"/>
                <a:gd name="T51" fmla="*/ 0 h 75"/>
                <a:gd name="T52" fmla="*/ 27 w 49"/>
                <a:gd name="T53" fmla="*/ 1 h 75"/>
                <a:gd name="T54" fmla="*/ 33 w 49"/>
                <a:gd name="T55" fmla="*/ 3 h 75"/>
                <a:gd name="T56" fmla="*/ 38 w 49"/>
                <a:gd name="T57" fmla="*/ 6 h 75"/>
                <a:gd name="T58" fmla="*/ 40 w 49"/>
                <a:gd name="T59" fmla="*/ 10 h 75"/>
                <a:gd name="T60" fmla="*/ 43 w 49"/>
                <a:gd name="T61" fmla="*/ 14 h 75"/>
                <a:gd name="T62" fmla="*/ 43 w 49"/>
                <a:gd name="T63" fmla="*/ 19 h 75"/>
                <a:gd name="T64" fmla="*/ 43 w 49"/>
                <a:gd name="T65" fmla="*/ 25 h 75"/>
                <a:gd name="T66" fmla="*/ 40 w 49"/>
                <a:gd name="T67" fmla="*/ 30 h 75"/>
                <a:gd name="T68" fmla="*/ 38 w 49"/>
                <a:gd name="T69" fmla="*/ 36 h 75"/>
                <a:gd name="T70" fmla="*/ 33 w 49"/>
                <a:gd name="T71" fmla="*/ 42 h 75"/>
                <a:gd name="T72" fmla="*/ 27 w 49"/>
                <a:gd name="T73" fmla="*/ 49 h 75"/>
                <a:gd name="T74" fmla="*/ 22 w 49"/>
                <a:gd name="T75" fmla="*/ 55 h 75"/>
                <a:gd name="T76" fmla="*/ 16 w 49"/>
                <a:gd name="T77" fmla="*/ 59 h 75"/>
                <a:gd name="T78" fmla="*/ 13 w 49"/>
                <a:gd name="T79" fmla="*/ 64 h 75"/>
                <a:gd name="T80" fmla="*/ 10 w 49"/>
                <a:gd name="T81" fmla="*/ 65 h 75"/>
                <a:gd name="T82" fmla="*/ 30 w 49"/>
                <a:gd name="T83" fmla="*/ 65 h 75"/>
                <a:gd name="T84" fmla="*/ 35 w 49"/>
                <a:gd name="T85" fmla="*/ 65 h 75"/>
                <a:gd name="T86" fmla="*/ 39 w 49"/>
                <a:gd name="T87" fmla="*/ 65 h 75"/>
                <a:gd name="T88" fmla="*/ 42 w 49"/>
                <a:gd name="T89" fmla="*/ 64 h 75"/>
                <a:gd name="T90" fmla="*/ 45 w 49"/>
                <a:gd name="T91" fmla="*/ 62 h 75"/>
                <a:gd name="T92" fmla="*/ 46 w 49"/>
                <a:gd name="T93" fmla="*/ 59 h 75"/>
                <a:gd name="T94" fmla="*/ 49 w 49"/>
                <a:gd name="T95" fmla="*/ 59 h 7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9"/>
                <a:gd name="T145" fmla="*/ 0 h 75"/>
                <a:gd name="T146" fmla="*/ 49 w 49"/>
                <a:gd name="T147" fmla="*/ 75 h 7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9" h="75">
                  <a:moveTo>
                    <a:pt x="49" y="59"/>
                  </a:moveTo>
                  <a:lnTo>
                    <a:pt x="43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19" y="54"/>
                  </a:lnTo>
                  <a:lnTo>
                    <a:pt x="29" y="39"/>
                  </a:lnTo>
                  <a:lnTo>
                    <a:pt x="32" y="35"/>
                  </a:lnTo>
                  <a:lnTo>
                    <a:pt x="35" y="29"/>
                  </a:lnTo>
                  <a:lnTo>
                    <a:pt x="35" y="25"/>
                  </a:lnTo>
                  <a:lnTo>
                    <a:pt x="35" y="20"/>
                  </a:lnTo>
                  <a:lnTo>
                    <a:pt x="33" y="16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9" y="11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4" y="10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3" y="3"/>
                  </a:lnTo>
                  <a:lnTo>
                    <a:pt x="38" y="6"/>
                  </a:lnTo>
                  <a:lnTo>
                    <a:pt x="40" y="10"/>
                  </a:lnTo>
                  <a:lnTo>
                    <a:pt x="43" y="14"/>
                  </a:lnTo>
                  <a:lnTo>
                    <a:pt x="43" y="19"/>
                  </a:lnTo>
                  <a:lnTo>
                    <a:pt x="43" y="25"/>
                  </a:lnTo>
                  <a:lnTo>
                    <a:pt x="40" y="30"/>
                  </a:lnTo>
                  <a:lnTo>
                    <a:pt x="38" y="36"/>
                  </a:lnTo>
                  <a:lnTo>
                    <a:pt x="33" y="42"/>
                  </a:lnTo>
                  <a:lnTo>
                    <a:pt x="27" y="49"/>
                  </a:lnTo>
                  <a:lnTo>
                    <a:pt x="22" y="55"/>
                  </a:lnTo>
                  <a:lnTo>
                    <a:pt x="16" y="59"/>
                  </a:lnTo>
                  <a:lnTo>
                    <a:pt x="13" y="64"/>
                  </a:lnTo>
                  <a:lnTo>
                    <a:pt x="10" y="65"/>
                  </a:lnTo>
                  <a:lnTo>
                    <a:pt x="30" y="65"/>
                  </a:lnTo>
                  <a:lnTo>
                    <a:pt x="35" y="65"/>
                  </a:lnTo>
                  <a:lnTo>
                    <a:pt x="39" y="65"/>
                  </a:lnTo>
                  <a:lnTo>
                    <a:pt x="42" y="64"/>
                  </a:lnTo>
                  <a:lnTo>
                    <a:pt x="45" y="62"/>
                  </a:lnTo>
                  <a:lnTo>
                    <a:pt x="46" y="59"/>
                  </a:lnTo>
                  <a:lnTo>
                    <a:pt x="49" y="59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81" name="AutoShape 2352"/>
            <p:cNvSpPr>
              <a:spLocks noChangeArrowheads="1"/>
            </p:cNvSpPr>
            <p:nvPr/>
          </p:nvSpPr>
          <p:spPr bwMode="auto">
            <a:xfrm>
              <a:off x="5685" y="3567"/>
              <a:ext cx="41" cy="76"/>
            </a:xfrm>
            <a:custGeom>
              <a:avLst/>
              <a:gdLst>
                <a:gd name="T0" fmla="*/ 5 w 41"/>
                <a:gd name="T1" fmla="*/ 9 h 76"/>
                <a:gd name="T2" fmla="*/ 12 w 41"/>
                <a:gd name="T3" fmla="*/ 1 h 76"/>
                <a:gd name="T4" fmla="*/ 21 w 41"/>
                <a:gd name="T5" fmla="*/ 0 h 76"/>
                <a:gd name="T6" fmla="*/ 29 w 41"/>
                <a:gd name="T7" fmla="*/ 1 h 76"/>
                <a:gd name="T8" fmla="*/ 35 w 41"/>
                <a:gd name="T9" fmla="*/ 10 h 76"/>
                <a:gd name="T10" fmla="*/ 35 w 41"/>
                <a:gd name="T11" fmla="*/ 20 h 76"/>
                <a:gd name="T12" fmla="*/ 27 w 41"/>
                <a:gd name="T13" fmla="*/ 31 h 76"/>
                <a:gd name="T14" fmla="*/ 35 w 41"/>
                <a:gd name="T15" fmla="*/ 35 h 76"/>
                <a:gd name="T16" fmla="*/ 40 w 41"/>
                <a:gd name="T17" fmla="*/ 44 h 76"/>
                <a:gd name="T18" fmla="*/ 41 w 41"/>
                <a:gd name="T19" fmla="*/ 55 h 76"/>
                <a:gd name="T20" fmla="*/ 35 w 41"/>
                <a:gd name="T21" fmla="*/ 65 h 76"/>
                <a:gd name="T22" fmla="*/ 12 w 41"/>
                <a:gd name="T23" fmla="*/ 76 h 76"/>
                <a:gd name="T24" fmla="*/ 5 w 41"/>
                <a:gd name="T25" fmla="*/ 74 h 76"/>
                <a:gd name="T26" fmla="*/ 0 w 41"/>
                <a:gd name="T27" fmla="*/ 71 h 76"/>
                <a:gd name="T28" fmla="*/ 0 w 41"/>
                <a:gd name="T29" fmla="*/ 67 h 76"/>
                <a:gd name="T30" fmla="*/ 3 w 41"/>
                <a:gd name="T31" fmla="*/ 65 h 76"/>
                <a:gd name="T32" fmla="*/ 6 w 41"/>
                <a:gd name="T33" fmla="*/ 65 h 76"/>
                <a:gd name="T34" fmla="*/ 9 w 41"/>
                <a:gd name="T35" fmla="*/ 65 h 76"/>
                <a:gd name="T36" fmla="*/ 13 w 41"/>
                <a:gd name="T37" fmla="*/ 70 h 76"/>
                <a:gd name="T38" fmla="*/ 18 w 41"/>
                <a:gd name="T39" fmla="*/ 70 h 76"/>
                <a:gd name="T40" fmla="*/ 25 w 41"/>
                <a:gd name="T41" fmla="*/ 70 h 76"/>
                <a:gd name="T42" fmla="*/ 32 w 41"/>
                <a:gd name="T43" fmla="*/ 61 h 76"/>
                <a:gd name="T44" fmla="*/ 32 w 41"/>
                <a:gd name="T45" fmla="*/ 52 h 76"/>
                <a:gd name="T46" fmla="*/ 29 w 41"/>
                <a:gd name="T47" fmla="*/ 45 h 76"/>
                <a:gd name="T48" fmla="*/ 25 w 41"/>
                <a:gd name="T49" fmla="*/ 41 h 76"/>
                <a:gd name="T50" fmla="*/ 18 w 41"/>
                <a:gd name="T51" fmla="*/ 38 h 76"/>
                <a:gd name="T52" fmla="*/ 12 w 41"/>
                <a:gd name="T53" fmla="*/ 38 h 76"/>
                <a:gd name="T54" fmla="*/ 16 w 41"/>
                <a:gd name="T55" fmla="*/ 35 h 76"/>
                <a:gd name="T56" fmla="*/ 24 w 41"/>
                <a:gd name="T57" fmla="*/ 31 h 76"/>
                <a:gd name="T58" fmla="*/ 27 w 41"/>
                <a:gd name="T59" fmla="*/ 23 h 76"/>
                <a:gd name="T60" fmla="*/ 27 w 41"/>
                <a:gd name="T61" fmla="*/ 15 h 76"/>
                <a:gd name="T62" fmla="*/ 21 w 41"/>
                <a:gd name="T63" fmla="*/ 7 h 76"/>
                <a:gd name="T64" fmla="*/ 11 w 41"/>
                <a:gd name="T65" fmla="*/ 7 h 76"/>
                <a:gd name="T66" fmla="*/ 3 w 41"/>
                <a:gd name="T67" fmla="*/ 17 h 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"/>
                <a:gd name="T103" fmla="*/ 0 h 76"/>
                <a:gd name="T104" fmla="*/ 41 w 41"/>
                <a:gd name="T105" fmla="*/ 76 h 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" h="76">
                  <a:moveTo>
                    <a:pt x="0" y="16"/>
                  </a:moveTo>
                  <a:lnTo>
                    <a:pt x="5" y="9"/>
                  </a:lnTo>
                  <a:lnTo>
                    <a:pt x="9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4" y="6"/>
                  </a:lnTo>
                  <a:lnTo>
                    <a:pt x="35" y="10"/>
                  </a:lnTo>
                  <a:lnTo>
                    <a:pt x="37" y="15"/>
                  </a:lnTo>
                  <a:lnTo>
                    <a:pt x="35" y="20"/>
                  </a:lnTo>
                  <a:lnTo>
                    <a:pt x="32" y="25"/>
                  </a:lnTo>
                  <a:lnTo>
                    <a:pt x="27" y="31"/>
                  </a:lnTo>
                  <a:lnTo>
                    <a:pt x="31" y="33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40" y="44"/>
                  </a:lnTo>
                  <a:lnTo>
                    <a:pt x="41" y="49"/>
                  </a:lnTo>
                  <a:lnTo>
                    <a:pt x="41" y="55"/>
                  </a:lnTo>
                  <a:lnTo>
                    <a:pt x="38" y="61"/>
                  </a:lnTo>
                  <a:lnTo>
                    <a:pt x="35" y="65"/>
                  </a:lnTo>
                  <a:lnTo>
                    <a:pt x="27" y="73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3" y="65"/>
                  </a:lnTo>
                  <a:lnTo>
                    <a:pt x="5" y="65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9" y="65"/>
                  </a:lnTo>
                  <a:lnTo>
                    <a:pt x="11" y="68"/>
                  </a:lnTo>
                  <a:lnTo>
                    <a:pt x="13" y="70"/>
                  </a:lnTo>
                  <a:lnTo>
                    <a:pt x="15" y="70"/>
                  </a:lnTo>
                  <a:lnTo>
                    <a:pt x="18" y="70"/>
                  </a:lnTo>
                  <a:lnTo>
                    <a:pt x="19" y="71"/>
                  </a:lnTo>
                  <a:lnTo>
                    <a:pt x="25" y="70"/>
                  </a:lnTo>
                  <a:lnTo>
                    <a:pt x="29" y="67"/>
                  </a:lnTo>
                  <a:lnTo>
                    <a:pt x="32" y="61"/>
                  </a:lnTo>
                  <a:lnTo>
                    <a:pt x="34" y="55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9" y="45"/>
                  </a:lnTo>
                  <a:lnTo>
                    <a:pt x="28" y="44"/>
                  </a:lnTo>
                  <a:lnTo>
                    <a:pt x="25" y="41"/>
                  </a:lnTo>
                  <a:lnTo>
                    <a:pt x="22" y="39"/>
                  </a:lnTo>
                  <a:lnTo>
                    <a:pt x="18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6" y="35"/>
                  </a:lnTo>
                  <a:lnTo>
                    <a:pt x="21" y="33"/>
                  </a:lnTo>
                  <a:lnTo>
                    <a:pt x="24" y="31"/>
                  </a:lnTo>
                  <a:lnTo>
                    <a:pt x="25" y="28"/>
                  </a:lnTo>
                  <a:lnTo>
                    <a:pt x="27" y="23"/>
                  </a:lnTo>
                  <a:lnTo>
                    <a:pt x="28" y="19"/>
                  </a:lnTo>
                  <a:lnTo>
                    <a:pt x="27" y="15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82" name="AutoShape 2353"/>
            <p:cNvSpPr>
              <a:spLocks noChangeArrowheads="1"/>
            </p:cNvSpPr>
            <p:nvPr/>
          </p:nvSpPr>
          <p:spPr bwMode="auto">
            <a:xfrm>
              <a:off x="3606" y="3245"/>
              <a:ext cx="788" cy="544"/>
            </a:xfrm>
            <a:custGeom>
              <a:avLst/>
              <a:gdLst>
                <a:gd name="T0" fmla="*/ 788 w 788"/>
                <a:gd name="T1" fmla="*/ 544 h 545"/>
                <a:gd name="T2" fmla="*/ 0 w 788"/>
                <a:gd name="T3" fmla="*/ 0 h 545"/>
                <a:gd name="T4" fmla="*/ 788 w 788"/>
                <a:gd name="T5" fmla="*/ 544 h 545"/>
                <a:gd name="T6" fmla="*/ 0 60000 65536"/>
                <a:gd name="T7" fmla="*/ 0 60000 65536"/>
                <a:gd name="T8" fmla="*/ 0 60000 65536"/>
                <a:gd name="T9" fmla="*/ 0 w 788"/>
                <a:gd name="T10" fmla="*/ 0 h 545"/>
                <a:gd name="T11" fmla="*/ 788 w 788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8" h="545">
                  <a:moveTo>
                    <a:pt x="788" y="545"/>
                  </a:moveTo>
                  <a:lnTo>
                    <a:pt x="0" y="0"/>
                  </a:lnTo>
                  <a:lnTo>
                    <a:pt x="788" y="545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083" name="Line 2354"/>
            <p:cNvSpPr>
              <a:spLocks noChangeShapeType="1"/>
            </p:cNvSpPr>
            <p:nvPr/>
          </p:nvSpPr>
          <p:spPr bwMode="auto">
            <a:xfrm flipH="1" flipV="1">
              <a:off x="3603" y="3242"/>
              <a:ext cx="794" cy="550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4" name="Line 2355"/>
            <p:cNvSpPr>
              <a:spLocks noChangeShapeType="1"/>
            </p:cNvSpPr>
            <p:nvPr/>
          </p:nvSpPr>
          <p:spPr bwMode="auto">
            <a:xfrm flipV="1">
              <a:off x="4394" y="3786"/>
              <a:ext cx="1" cy="6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5" name="Line 2356"/>
            <p:cNvSpPr>
              <a:spLocks noChangeShapeType="1"/>
            </p:cNvSpPr>
            <p:nvPr/>
          </p:nvSpPr>
          <p:spPr bwMode="auto">
            <a:xfrm flipV="1">
              <a:off x="4345" y="3752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6" name="Line 2357"/>
            <p:cNvSpPr>
              <a:spLocks noChangeShapeType="1"/>
            </p:cNvSpPr>
            <p:nvPr/>
          </p:nvSpPr>
          <p:spPr bwMode="auto">
            <a:xfrm flipV="1">
              <a:off x="4294" y="3717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7" name="Line 2358"/>
            <p:cNvSpPr>
              <a:spLocks noChangeShapeType="1"/>
            </p:cNvSpPr>
            <p:nvPr/>
          </p:nvSpPr>
          <p:spPr bwMode="auto">
            <a:xfrm flipV="1">
              <a:off x="4245" y="3682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8" name="Line 2359"/>
            <p:cNvSpPr>
              <a:spLocks noChangeShapeType="1"/>
            </p:cNvSpPr>
            <p:nvPr/>
          </p:nvSpPr>
          <p:spPr bwMode="auto">
            <a:xfrm flipV="1">
              <a:off x="4195" y="3647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9" name="Line 2360"/>
            <p:cNvSpPr>
              <a:spLocks noChangeShapeType="1"/>
            </p:cNvSpPr>
            <p:nvPr/>
          </p:nvSpPr>
          <p:spPr bwMode="auto">
            <a:xfrm flipV="1">
              <a:off x="4144" y="3612"/>
              <a:ext cx="1" cy="6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0" name="Line 2361"/>
            <p:cNvSpPr>
              <a:spLocks noChangeShapeType="1"/>
            </p:cNvSpPr>
            <p:nvPr/>
          </p:nvSpPr>
          <p:spPr bwMode="auto">
            <a:xfrm flipV="1">
              <a:off x="4095" y="3579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1" name="Line 2362"/>
            <p:cNvSpPr>
              <a:spLocks noChangeShapeType="1"/>
            </p:cNvSpPr>
            <p:nvPr/>
          </p:nvSpPr>
          <p:spPr bwMode="auto">
            <a:xfrm flipV="1">
              <a:off x="4044" y="3544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2" name="Line 2363"/>
            <p:cNvSpPr>
              <a:spLocks noChangeShapeType="1"/>
            </p:cNvSpPr>
            <p:nvPr/>
          </p:nvSpPr>
          <p:spPr bwMode="auto">
            <a:xfrm flipV="1">
              <a:off x="3995" y="3507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3" name="Line 2364"/>
            <p:cNvSpPr>
              <a:spLocks noChangeShapeType="1"/>
            </p:cNvSpPr>
            <p:nvPr/>
          </p:nvSpPr>
          <p:spPr bwMode="auto">
            <a:xfrm flipV="1">
              <a:off x="3945" y="3472"/>
              <a:ext cx="1" cy="37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4" name="Line 2365"/>
            <p:cNvSpPr>
              <a:spLocks noChangeShapeType="1"/>
            </p:cNvSpPr>
            <p:nvPr/>
          </p:nvSpPr>
          <p:spPr bwMode="auto">
            <a:xfrm flipV="1">
              <a:off x="3894" y="3439"/>
              <a:ext cx="1" cy="64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5" name="Line 2366"/>
            <p:cNvSpPr>
              <a:spLocks noChangeShapeType="1"/>
            </p:cNvSpPr>
            <p:nvPr/>
          </p:nvSpPr>
          <p:spPr bwMode="auto">
            <a:xfrm flipV="1">
              <a:off x="3843" y="3404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6" name="Line 2367"/>
            <p:cNvSpPr>
              <a:spLocks noChangeShapeType="1"/>
            </p:cNvSpPr>
            <p:nvPr/>
          </p:nvSpPr>
          <p:spPr bwMode="auto">
            <a:xfrm flipV="1">
              <a:off x="3792" y="3372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7" name="Line 2368"/>
            <p:cNvSpPr>
              <a:spLocks noChangeShapeType="1"/>
            </p:cNvSpPr>
            <p:nvPr/>
          </p:nvSpPr>
          <p:spPr bwMode="auto">
            <a:xfrm flipV="1">
              <a:off x="3743" y="3334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8" name="Line 2369"/>
            <p:cNvSpPr>
              <a:spLocks noChangeShapeType="1"/>
            </p:cNvSpPr>
            <p:nvPr/>
          </p:nvSpPr>
          <p:spPr bwMode="auto">
            <a:xfrm flipV="1">
              <a:off x="3694" y="3300"/>
              <a:ext cx="1" cy="3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9" name="Line 2370"/>
            <p:cNvSpPr>
              <a:spLocks noChangeShapeType="1"/>
            </p:cNvSpPr>
            <p:nvPr/>
          </p:nvSpPr>
          <p:spPr bwMode="auto">
            <a:xfrm flipV="1">
              <a:off x="3643" y="3265"/>
              <a:ext cx="1" cy="6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0" name="Line 2371"/>
            <p:cNvSpPr>
              <a:spLocks noChangeShapeType="1"/>
            </p:cNvSpPr>
            <p:nvPr/>
          </p:nvSpPr>
          <p:spPr bwMode="auto">
            <a:xfrm flipV="1">
              <a:off x="4394" y="3786"/>
              <a:ext cx="1" cy="6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1" name="Line 2372"/>
            <p:cNvSpPr>
              <a:spLocks noChangeShapeType="1"/>
            </p:cNvSpPr>
            <p:nvPr/>
          </p:nvSpPr>
          <p:spPr bwMode="auto">
            <a:xfrm flipV="1">
              <a:off x="3643" y="3265"/>
              <a:ext cx="1" cy="65"/>
            </a:xfrm>
            <a:prstGeom prst="line">
              <a:avLst/>
            </a:prstGeom>
            <a:noFill/>
            <a:ln w="4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2" name="AutoShape 2373"/>
            <p:cNvSpPr>
              <a:spLocks noChangeArrowheads="1"/>
            </p:cNvSpPr>
            <p:nvPr/>
          </p:nvSpPr>
          <p:spPr bwMode="auto">
            <a:xfrm>
              <a:off x="4114" y="3705"/>
              <a:ext cx="29" cy="76"/>
            </a:xfrm>
            <a:custGeom>
              <a:avLst/>
              <a:gdLst>
                <a:gd name="T0" fmla="*/ 0 w 29"/>
                <a:gd name="T1" fmla="*/ 10 h 76"/>
                <a:gd name="T2" fmla="*/ 17 w 29"/>
                <a:gd name="T3" fmla="*/ 0 h 76"/>
                <a:gd name="T4" fmla="*/ 19 w 29"/>
                <a:gd name="T5" fmla="*/ 0 h 76"/>
                <a:gd name="T6" fmla="*/ 19 w 29"/>
                <a:gd name="T7" fmla="*/ 63 h 76"/>
                <a:gd name="T8" fmla="*/ 19 w 29"/>
                <a:gd name="T9" fmla="*/ 68 h 76"/>
                <a:gd name="T10" fmla="*/ 20 w 29"/>
                <a:gd name="T11" fmla="*/ 71 h 76"/>
                <a:gd name="T12" fmla="*/ 20 w 29"/>
                <a:gd name="T13" fmla="*/ 73 h 76"/>
                <a:gd name="T14" fmla="*/ 22 w 29"/>
                <a:gd name="T15" fmla="*/ 73 h 76"/>
                <a:gd name="T16" fmla="*/ 24 w 29"/>
                <a:gd name="T17" fmla="*/ 74 h 76"/>
                <a:gd name="T18" fmla="*/ 29 w 29"/>
                <a:gd name="T19" fmla="*/ 74 h 76"/>
                <a:gd name="T20" fmla="*/ 29 w 29"/>
                <a:gd name="T21" fmla="*/ 76 h 76"/>
                <a:gd name="T22" fmla="*/ 1 w 29"/>
                <a:gd name="T23" fmla="*/ 76 h 76"/>
                <a:gd name="T24" fmla="*/ 1 w 29"/>
                <a:gd name="T25" fmla="*/ 74 h 76"/>
                <a:gd name="T26" fmla="*/ 6 w 29"/>
                <a:gd name="T27" fmla="*/ 74 h 76"/>
                <a:gd name="T28" fmla="*/ 7 w 29"/>
                <a:gd name="T29" fmla="*/ 73 h 76"/>
                <a:gd name="T30" fmla="*/ 8 w 29"/>
                <a:gd name="T31" fmla="*/ 73 h 76"/>
                <a:gd name="T32" fmla="*/ 10 w 29"/>
                <a:gd name="T33" fmla="*/ 71 h 76"/>
                <a:gd name="T34" fmla="*/ 10 w 29"/>
                <a:gd name="T35" fmla="*/ 70 h 76"/>
                <a:gd name="T36" fmla="*/ 10 w 29"/>
                <a:gd name="T37" fmla="*/ 67 h 76"/>
                <a:gd name="T38" fmla="*/ 10 w 29"/>
                <a:gd name="T39" fmla="*/ 63 h 76"/>
                <a:gd name="T40" fmla="*/ 10 w 29"/>
                <a:gd name="T41" fmla="*/ 22 h 76"/>
                <a:gd name="T42" fmla="*/ 10 w 29"/>
                <a:gd name="T43" fmla="*/ 18 h 76"/>
                <a:gd name="T44" fmla="*/ 10 w 29"/>
                <a:gd name="T45" fmla="*/ 15 h 76"/>
                <a:gd name="T46" fmla="*/ 10 w 29"/>
                <a:gd name="T47" fmla="*/ 13 h 76"/>
                <a:gd name="T48" fmla="*/ 8 w 29"/>
                <a:gd name="T49" fmla="*/ 12 h 76"/>
                <a:gd name="T50" fmla="*/ 8 w 29"/>
                <a:gd name="T51" fmla="*/ 10 h 76"/>
                <a:gd name="T52" fmla="*/ 7 w 29"/>
                <a:gd name="T53" fmla="*/ 10 h 76"/>
                <a:gd name="T54" fmla="*/ 6 w 29"/>
                <a:gd name="T55" fmla="*/ 9 h 76"/>
                <a:gd name="T56" fmla="*/ 4 w 29"/>
                <a:gd name="T57" fmla="*/ 10 h 76"/>
                <a:gd name="T58" fmla="*/ 0 w 29"/>
                <a:gd name="T59" fmla="*/ 12 h 76"/>
                <a:gd name="T60" fmla="*/ 0 w 29"/>
                <a:gd name="T61" fmla="*/ 10 h 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"/>
                <a:gd name="T94" fmla="*/ 0 h 76"/>
                <a:gd name="T95" fmla="*/ 29 w 29"/>
                <a:gd name="T96" fmla="*/ 76 h 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" h="76">
                  <a:moveTo>
                    <a:pt x="0" y="10"/>
                  </a:moveTo>
                  <a:lnTo>
                    <a:pt x="17" y="0"/>
                  </a:lnTo>
                  <a:lnTo>
                    <a:pt x="19" y="0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20" y="71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24" y="74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6" y="74"/>
                  </a:lnTo>
                  <a:lnTo>
                    <a:pt x="7" y="73"/>
                  </a:lnTo>
                  <a:lnTo>
                    <a:pt x="8" y="73"/>
                  </a:lnTo>
                  <a:lnTo>
                    <a:pt x="10" y="71"/>
                  </a:lnTo>
                  <a:lnTo>
                    <a:pt x="10" y="70"/>
                  </a:lnTo>
                  <a:lnTo>
                    <a:pt x="10" y="67"/>
                  </a:lnTo>
                  <a:lnTo>
                    <a:pt x="10" y="63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9"/>
                  </a:lnTo>
                  <a:lnTo>
                    <a:pt x="4" y="10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3" name="AutoShape 2374"/>
            <p:cNvSpPr>
              <a:spLocks noChangeArrowheads="1"/>
            </p:cNvSpPr>
            <p:nvPr/>
          </p:nvSpPr>
          <p:spPr bwMode="auto">
            <a:xfrm>
              <a:off x="3849" y="3532"/>
              <a:ext cx="50" cy="74"/>
            </a:xfrm>
            <a:custGeom>
              <a:avLst/>
              <a:gdLst>
                <a:gd name="T0" fmla="*/ 50 w 50"/>
                <a:gd name="T1" fmla="*/ 60 h 74"/>
                <a:gd name="T2" fmla="*/ 45 w 50"/>
                <a:gd name="T3" fmla="*/ 74 h 74"/>
                <a:gd name="T4" fmla="*/ 0 w 50"/>
                <a:gd name="T5" fmla="*/ 74 h 74"/>
                <a:gd name="T6" fmla="*/ 0 w 50"/>
                <a:gd name="T7" fmla="*/ 73 h 74"/>
                <a:gd name="T8" fmla="*/ 19 w 50"/>
                <a:gd name="T9" fmla="*/ 54 h 74"/>
                <a:gd name="T10" fmla="*/ 31 w 50"/>
                <a:gd name="T11" fmla="*/ 39 h 74"/>
                <a:gd name="T12" fmla="*/ 34 w 50"/>
                <a:gd name="T13" fmla="*/ 34 h 74"/>
                <a:gd name="T14" fmla="*/ 35 w 50"/>
                <a:gd name="T15" fmla="*/ 29 h 74"/>
                <a:gd name="T16" fmla="*/ 36 w 50"/>
                <a:gd name="T17" fmla="*/ 23 h 74"/>
                <a:gd name="T18" fmla="*/ 35 w 50"/>
                <a:gd name="T19" fmla="*/ 19 h 74"/>
                <a:gd name="T20" fmla="*/ 34 w 50"/>
                <a:gd name="T21" fmla="*/ 16 h 74"/>
                <a:gd name="T22" fmla="*/ 32 w 50"/>
                <a:gd name="T23" fmla="*/ 13 h 74"/>
                <a:gd name="T24" fmla="*/ 28 w 50"/>
                <a:gd name="T25" fmla="*/ 10 h 74"/>
                <a:gd name="T26" fmla="*/ 25 w 50"/>
                <a:gd name="T27" fmla="*/ 9 h 74"/>
                <a:gd name="T28" fmla="*/ 20 w 50"/>
                <a:gd name="T29" fmla="*/ 9 h 74"/>
                <a:gd name="T30" fmla="*/ 15 w 50"/>
                <a:gd name="T31" fmla="*/ 9 h 74"/>
                <a:gd name="T32" fmla="*/ 10 w 50"/>
                <a:gd name="T33" fmla="*/ 12 h 74"/>
                <a:gd name="T34" fmla="*/ 6 w 50"/>
                <a:gd name="T35" fmla="*/ 16 h 74"/>
                <a:gd name="T36" fmla="*/ 3 w 50"/>
                <a:gd name="T37" fmla="*/ 20 h 74"/>
                <a:gd name="T38" fmla="*/ 2 w 50"/>
                <a:gd name="T39" fmla="*/ 20 h 74"/>
                <a:gd name="T40" fmla="*/ 3 w 50"/>
                <a:gd name="T41" fmla="*/ 15 h 74"/>
                <a:gd name="T42" fmla="*/ 6 w 50"/>
                <a:gd name="T43" fmla="*/ 10 h 74"/>
                <a:gd name="T44" fmla="*/ 9 w 50"/>
                <a:gd name="T45" fmla="*/ 6 h 74"/>
                <a:gd name="T46" fmla="*/ 13 w 50"/>
                <a:gd name="T47" fmla="*/ 3 h 74"/>
                <a:gd name="T48" fmla="*/ 18 w 50"/>
                <a:gd name="T49" fmla="*/ 0 h 74"/>
                <a:gd name="T50" fmla="*/ 23 w 50"/>
                <a:gd name="T51" fmla="*/ 0 h 74"/>
                <a:gd name="T52" fmla="*/ 29 w 50"/>
                <a:gd name="T53" fmla="*/ 2 h 74"/>
                <a:gd name="T54" fmla="*/ 35 w 50"/>
                <a:gd name="T55" fmla="*/ 3 h 74"/>
                <a:gd name="T56" fmla="*/ 39 w 50"/>
                <a:gd name="T57" fmla="*/ 6 h 74"/>
                <a:gd name="T58" fmla="*/ 42 w 50"/>
                <a:gd name="T59" fmla="*/ 10 h 74"/>
                <a:gd name="T60" fmla="*/ 44 w 50"/>
                <a:gd name="T61" fmla="*/ 15 h 74"/>
                <a:gd name="T62" fmla="*/ 45 w 50"/>
                <a:gd name="T63" fmla="*/ 19 h 74"/>
                <a:gd name="T64" fmla="*/ 44 w 50"/>
                <a:gd name="T65" fmla="*/ 25 h 74"/>
                <a:gd name="T66" fmla="*/ 42 w 50"/>
                <a:gd name="T67" fmla="*/ 31 h 74"/>
                <a:gd name="T68" fmla="*/ 39 w 50"/>
                <a:gd name="T69" fmla="*/ 36 h 74"/>
                <a:gd name="T70" fmla="*/ 35 w 50"/>
                <a:gd name="T71" fmla="*/ 42 h 74"/>
                <a:gd name="T72" fmla="*/ 29 w 50"/>
                <a:gd name="T73" fmla="*/ 48 h 74"/>
                <a:gd name="T74" fmla="*/ 23 w 50"/>
                <a:gd name="T75" fmla="*/ 55 h 74"/>
                <a:gd name="T76" fmla="*/ 18 w 50"/>
                <a:gd name="T77" fmla="*/ 60 h 74"/>
                <a:gd name="T78" fmla="*/ 13 w 50"/>
                <a:gd name="T79" fmla="*/ 64 h 74"/>
                <a:gd name="T80" fmla="*/ 12 w 50"/>
                <a:gd name="T81" fmla="*/ 66 h 74"/>
                <a:gd name="T82" fmla="*/ 32 w 50"/>
                <a:gd name="T83" fmla="*/ 66 h 74"/>
                <a:gd name="T84" fmla="*/ 36 w 50"/>
                <a:gd name="T85" fmla="*/ 66 h 74"/>
                <a:gd name="T86" fmla="*/ 41 w 50"/>
                <a:gd name="T87" fmla="*/ 66 h 74"/>
                <a:gd name="T88" fmla="*/ 42 w 50"/>
                <a:gd name="T89" fmla="*/ 64 h 74"/>
                <a:gd name="T90" fmla="*/ 45 w 50"/>
                <a:gd name="T91" fmla="*/ 63 h 74"/>
                <a:gd name="T92" fmla="*/ 48 w 50"/>
                <a:gd name="T93" fmla="*/ 60 h 74"/>
                <a:gd name="T94" fmla="*/ 50 w 50"/>
                <a:gd name="T95" fmla="*/ 60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0"/>
                <a:gd name="T145" fmla="*/ 0 h 74"/>
                <a:gd name="T146" fmla="*/ 50 w 50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0" h="74">
                  <a:moveTo>
                    <a:pt x="50" y="60"/>
                  </a:moveTo>
                  <a:lnTo>
                    <a:pt x="45" y="74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19" y="54"/>
                  </a:lnTo>
                  <a:lnTo>
                    <a:pt x="31" y="39"/>
                  </a:lnTo>
                  <a:lnTo>
                    <a:pt x="34" y="34"/>
                  </a:lnTo>
                  <a:lnTo>
                    <a:pt x="35" y="29"/>
                  </a:lnTo>
                  <a:lnTo>
                    <a:pt x="36" y="23"/>
                  </a:lnTo>
                  <a:lnTo>
                    <a:pt x="35" y="19"/>
                  </a:lnTo>
                  <a:lnTo>
                    <a:pt x="34" y="16"/>
                  </a:lnTo>
                  <a:lnTo>
                    <a:pt x="32" y="13"/>
                  </a:lnTo>
                  <a:lnTo>
                    <a:pt x="28" y="10"/>
                  </a:lnTo>
                  <a:lnTo>
                    <a:pt x="25" y="9"/>
                  </a:lnTo>
                  <a:lnTo>
                    <a:pt x="20" y="9"/>
                  </a:lnTo>
                  <a:lnTo>
                    <a:pt x="15" y="9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3" y="15"/>
                  </a:lnTo>
                  <a:lnTo>
                    <a:pt x="6" y="10"/>
                  </a:lnTo>
                  <a:lnTo>
                    <a:pt x="9" y="6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2"/>
                  </a:lnTo>
                  <a:lnTo>
                    <a:pt x="35" y="3"/>
                  </a:lnTo>
                  <a:lnTo>
                    <a:pt x="39" y="6"/>
                  </a:lnTo>
                  <a:lnTo>
                    <a:pt x="42" y="10"/>
                  </a:lnTo>
                  <a:lnTo>
                    <a:pt x="44" y="15"/>
                  </a:lnTo>
                  <a:lnTo>
                    <a:pt x="45" y="19"/>
                  </a:lnTo>
                  <a:lnTo>
                    <a:pt x="44" y="25"/>
                  </a:lnTo>
                  <a:lnTo>
                    <a:pt x="42" y="31"/>
                  </a:lnTo>
                  <a:lnTo>
                    <a:pt x="39" y="36"/>
                  </a:lnTo>
                  <a:lnTo>
                    <a:pt x="35" y="42"/>
                  </a:lnTo>
                  <a:lnTo>
                    <a:pt x="29" y="48"/>
                  </a:lnTo>
                  <a:lnTo>
                    <a:pt x="23" y="55"/>
                  </a:lnTo>
                  <a:lnTo>
                    <a:pt x="18" y="60"/>
                  </a:lnTo>
                  <a:lnTo>
                    <a:pt x="13" y="64"/>
                  </a:lnTo>
                  <a:lnTo>
                    <a:pt x="12" y="66"/>
                  </a:lnTo>
                  <a:lnTo>
                    <a:pt x="32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2" y="64"/>
                  </a:lnTo>
                  <a:lnTo>
                    <a:pt x="45" y="63"/>
                  </a:lnTo>
                  <a:lnTo>
                    <a:pt x="48" y="60"/>
                  </a:lnTo>
                  <a:lnTo>
                    <a:pt x="50" y="6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4" name="AutoShape 2375"/>
            <p:cNvSpPr>
              <a:spLocks noChangeArrowheads="1"/>
            </p:cNvSpPr>
            <p:nvPr/>
          </p:nvSpPr>
          <p:spPr bwMode="auto">
            <a:xfrm>
              <a:off x="3603" y="3360"/>
              <a:ext cx="41" cy="76"/>
            </a:xfrm>
            <a:custGeom>
              <a:avLst/>
              <a:gdLst>
                <a:gd name="T0" fmla="*/ 5 w 41"/>
                <a:gd name="T1" fmla="*/ 9 h 76"/>
                <a:gd name="T2" fmla="*/ 12 w 41"/>
                <a:gd name="T3" fmla="*/ 2 h 76"/>
                <a:gd name="T4" fmla="*/ 21 w 41"/>
                <a:gd name="T5" fmla="*/ 0 h 76"/>
                <a:gd name="T6" fmla="*/ 29 w 41"/>
                <a:gd name="T7" fmla="*/ 2 h 76"/>
                <a:gd name="T8" fmla="*/ 35 w 41"/>
                <a:gd name="T9" fmla="*/ 10 h 76"/>
                <a:gd name="T10" fmla="*/ 35 w 41"/>
                <a:gd name="T11" fmla="*/ 21 h 76"/>
                <a:gd name="T12" fmla="*/ 27 w 41"/>
                <a:gd name="T13" fmla="*/ 31 h 76"/>
                <a:gd name="T14" fmla="*/ 35 w 41"/>
                <a:gd name="T15" fmla="*/ 35 h 76"/>
                <a:gd name="T16" fmla="*/ 40 w 41"/>
                <a:gd name="T17" fmla="*/ 44 h 76"/>
                <a:gd name="T18" fmla="*/ 41 w 41"/>
                <a:gd name="T19" fmla="*/ 55 h 76"/>
                <a:gd name="T20" fmla="*/ 35 w 41"/>
                <a:gd name="T21" fmla="*/ 66 h 76"/>
                <a:gd name="T22" fmla="*/ 12 w 41"/>
                <a:gd name="T23" fmla="*/ 76 h 76"/>
                <a:gd name="T24" fmla="*/ 5 w 41"/>
                <a:gd name="T25" fmla="*/ 74 h 76"/>
                <a:gd name="T26" fmla="*/ 0 w 41"/>
                <a:gd name="T27" fmla="*/ 71 h 76"/>
                <a:gd name="T28" fmla="*/ 0 w 41"/>
                <a:gd name="T29" fmla="*/ 67 h 76"/>
                <a:gd name="T30" fmla="*/ 2 w 41"/>
                <a:gd name="T31" fmla="*/ 66 h 76"/>
                <a:gd name="T32" fmla="*/ 6 w 41"/>
                <a:gd name="T33" fmla="*/ 66 h 76"/>
                <a:gd name="T34" fmla="*/ 9 w 41"/>
                <a:gd name="T35" fmla="*/ 66 h 76"/>
                <a:gd name="T36" fmla="*/ 13 w 41"/>
                <a:gd name="T37" fmla="*/ 70 h 76"/>
                <a:gd name="T38" fmla="*/ 18 w 41"/>
                <a:gd name="T39" fmla="*/ 70 h 76"/>
                <a:gd name="T40" fmla="*/ 25 w 41"/>
                <a:gd name="T41" fmla="*/ 70 h 76"/>
                <a:gd name="T42" fmla="*/ 32 w 41"/>
                <a:gd name="T43" fmla="*/ 61 h 76"/>
                <a:gd name="T44" fmla="*/ 32 w 41"/>
                <a:gd name="T45" fmla="*/ 53 h 76"/>
                <a:gd name="T46" fmla="*/ 29 w 41"/>
                <a:gd name="T47" fmla="*/ 45 h 76"/>
                <a:gd name="T48" fmla="*/ 25 w 41"/>
                <a:gd name="T49" fmla="*/ 41 h 76"/>
                <a:gd name="T50" fmla="*/ 18 w 41"/>
                <a:gd name="T51" fmla="*/ 38 h 76"/>
                <a:gd name="T52" fmla="*/ 12 w 41"/>
                <a:gd name="T53" fmla="*/ 38 h 76"/>
                <a:gd name="T54" fmla="*/ 16 w 41"/>
                <a:gd name="T55" fmla="*/ 35 h 76"/>
                <a:gd name="T56" fmla="*/ 24 w 41"/>
                <a:gd name="T57" fmla="*/ 31 h 76"/>
                <a:gd name="T58" fmla="*/ 27 w 41"/>
                <a:gd name="T59" fmla="*/ 23 h 76"/>
                <a:gd name="T60" fmla="*/ 27 w 41"/>
                <a:gd name="T61" fmla="*/ 15 h 76"/>
                <a:gd name="T62" fmla="*/ 21 w 41"/>
                <a:gd name="T63" fmla="*/ 7 h 76"/>
                <a:gd name="T64" fmla="*/ 11 w 41"/>
                <a:gd name="T65" fmla="*/ 7 h 76"/>
                <a:gd name="T66" fmla="*/ 3 w 41"/>
                <a:gd name="T67" fmla="*/ 18 h 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"/>
                <a:gd name="T103" fmla="*/ 0 h 76"/>
                <a:gd name="T104" fmla="*/ 41 w 41"/>
                <a:gd name="T105" fmla="*/ 76 h 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" h="76">
                  <a:moveTo>
                    <a:pt x="0" y="16"/>
                  </a:moveTo>
                  <a:lnTo>
                    <a:pt x="5" y="9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4" y="6"/>
                  </a:lnTo>
                  <a:lnTo>
                    <a:pt x="35" y="10"/>
                  </a:lnTo>
                  <a:lnTo>
                    <a:pt x="37" y="15"/>
                  </a:lnTo>
                  <a:lnTo>
                    <a:pt x="35" y="21"/>
                  </a:lnTo>
                  <a:lnTo>
                    <a:pt x="32" y="25"/>
                  </a:lnTo>
                  <a:lnTo>
                    <a:pt x="27" y="31"/>
                  </a:lnTo>
                  <a:lnTo>
                    <a:pt x="31" y="34"/>
                  </a:lnTo>
                  <a:lnTo>
                    <a:pt x="35" y="35"/>
                  </a:lnTo>
                  <a:lnTo>
                    <a:pt x="38" y="38"/>
                  </a:lnTo>
                  <a:lnTo>
                    <a:pt x="40" y="44"/>
                  </a:lnTo>
                  <a:lnTo>
                    <a:pt x="41" y="50"/>
                  </a:lnTo>
                  <a:lnTo>
                    <a:pt x="41" y="55"/>
                  </a:lnTo>
                  <a:lnTo>
                    <a:pt x="38" y="61"/>
                  </a:lnTo>
                  <a:lnTo>
                    <a:pt x="35" y="66"/>
                  </a:lnTo>
                  <a:lnTo>
                    <a:pt x="27" y="73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5" y="74"/>
                  </a:lnTo>
                  <a:lnTo>
                    <a:pt x="2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2" y="66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9" y="66"/>
                  </a:lnTo>
                  <a:lnTo>
                    <a:pt x="11" y="67"/>
                  </a:lnTo>
                  <a:lnTo>
                    <a:pt x="13" y="70"/>
                  </a:lnTo>
                  <a:lnTo>
                    <a:pt x="15" y="70"/>
                  </a:lnTo>
                  <a:lnTo>
                    <a:pt x="18" y="70"/>
                  </a:lnTo>
                  <a:lnTo>
                    <a:pt x="19" y="71"/>
                  </a:lnTo>
                  <a:lnTo>
                    <a:pt x="25" y="70"/>
                  </a:lnTo>
                  <a:lnTo>
                    <a:pt x="29" y="67"/>
                  </a:lnTo>
                  <a:lnTo>
                    <a:pt x="32" y="61"/>
                  </a:lnTo>
                  <a:lnTo>
                    <a:pt x="34" y="55"/>
                  </a:lnTo>
                  <a:lnTo>
                    <a:pt x="32" y="53"/>
                  </a:lnTo>
                  <a:lnTo>
                    <a:pt x="31" y="48"/>
                  </a:lnTo>
                  <a:lnTo>
                    <a:pt x="29" y="45"/>
                  </a:lnTo>
                  <a:lnTo>
                    <a:pt x="28" y="44"/>
                  </a:lnTo>
                  <a:lnTo>
                    <a:pt x="25" y="41"/>
                  </a:lnTo>
                  <a:lnTo>
                    <a:pt x="22" y="39"/>
                  </a:lnTo>
                  <a:lnTo>
                    <a:pt x="18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6" y="35"/>
                  </a:lnTo>
                  <a:lnTo>
                    <a:pt x="21" y="34"/>
                  </a:lnTo>
                  <a:lnTo>
                    <a:pt x="24" y="31"/>
                  </a:lnTo>
                  <a:lnTo>
                    <a:pt x="25" y="28"/>
                  </a:lnTo>
                  <a:lnTo>
                    <a:pt x="27" y="23"/>
                  </a:lnTo>
                  <a:lnTo>
                    <a:pt x="28" y="19"/>
                  </a:lnTo>
                  <a:lnTo>
                    <a:pt x="27" y="15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5" name="AutoShape 2376"/>
            <p:cNvSpPr>
              <a:spLocks noChangeArrowheads="1"/>
            </p:cNvSpPr>
            <p:nvPr/>
          </p:nvSpPr>
          <p:spPr bwMode="auto">
            <a:xfrm>
              <a:off x="5320" y="3763"/>
              <a:ext cx="57" cy="86"/>
            </a:xfrm>
            <a:custGeom>
              <a:avLst/>
              <a:gdLst>
                <a:gd name="T0" fmla="*/ 3 w 57"/>
                <a:gd name="T1" fmla="*/ 53 h 86"/>
                <a:gd name="T2" fmla="*/ 0 w 57"/>
                <a:gd name="T3" fmla="*/ 31 h 86"/>
                <a:gd name="T4" fmla="*/ 3 w 57"/>
                <a:gd name="T5" fmla="*/ 15 h 86"/>
                <a:gd name="T6" fmla="*/ 6 w 57"/>
                <a:gd name="T7" fmla="*/ 9 h 86"/>
                <a:gd name="T8" fmla="*/ 9 w 57"/>
                <a:gd name="T9" fmla="*/ 5 h 86"/>
                <a:gd name="T10" fmla="*/ 14 w 57"/>
                <a:gd name="T11" fmla="*/ 2 h 86"/>
                <a:gd name="T12" fmla="*/ 18 w 57"/>
                <a:gd name="T13" fmla="*/ 0 h 86"/>
                <a:gd name="T14" fmla="*/ 25 w 57"/>
                <a:gd name="T15" fmla="*/ 0 h 86"/>
                <a:gd name="T16" fmla="*/ 31 w 57"/>
                <a:gd name="T17" fmla="*/ 2 h 86"/>
                <a:gd name="T18" fmla="*/ 37 w 57"/>
                <a:gd name="T19" fmla="*/ 5 h 86"/>
                <a:gd name="T20" fmla="*/ 48 w 57"/>
                <a:gd name="T21" fmla="*/ 18 h 86"/>
                <a:gd name="T22" fmla="*/ 56 w 57"/>
                <a:gd name="T23" fmla="*/ 37 h 86"/>
                <a:gd name="T24" fmla="*/ 57 w 57"/>
                <a:gd name="T25" fmla="*/ 55 h 86"/>
                <a:gd name="T26" fmla="*/ 54 w 57"/>
                <a:gd name="T27" fmla="*/ 71 h 86"/>
                <a:gd name="T28" fmla="*/ 51 w 57"/>
                <a:gd name="T29" fmla="*/ 77 h 86"/>
                <a:gd name="T30" fmla="*/ 48 w 57"/>
                <a:gd name="T31" fmla="*/ 80 h 86"/>
                <a:gd name="T32" fmla="*/ 44 w 57"/>
                <a:gd name="T33" fmla="*/ 83 h 86"/>
                <a:gd name="T34" fmla="*/ 40 w 57"/>
                <a:gd name="T35" fmla="*/ 86 h 86"/>
                <a:gd name="T36" fmla="*/ 34 w 57"/>
                <a:gd name="T37" fmla="*/ 86 h 86"/>
                <a:gd name="T38" fmla="*/ 30 w 57"/>
                <a:gd name="T39" fmla="*/ 86 h 86"/>
                <a:gd name="T40" fmla="*/ 24 w 57"/>
                <a:gd name="T41" fmla="*/ 83 h 86"/>
                <a:gd name="T42" fmla="*/ 19 w 57"/>
                <a:gd name="T43" fmla="*/ 80 h 86"/>
                <a:gd name="T44" fmla="*/ 15 w 57"/>
                <a:gd name="T45" fmla="*/ 76 h 86"/>
                <a:gd name="T46" fmla="*/ 11 w 57"/>
                <a:gd name="T47" fmla="*/ 71 h 86"/>
                <a:gd name="T48" fmla="*/ 6 w 57"/>
                <a:gd name="T49" fmla="*/ 61 h 86"/>
                <a:gd name="T50" fmla="*/ 3 w 57"/>
                <a:gd name="T51" fmla="*/ 53 h 86"/>
                <a:gd name="T52" fmla="*/ 44 w 57"/>
                <a:gd name="T53" fmla="*/ 38 h 86"/>
                <a:gd name="T54" fmla="*/ 40 w 57"/>
                <a:gd name="T55" fmla="*/ 23 h 86"/>
                <a:gd name="T56" fmla="*/ 34 w 57"/>
                <a:gd name="T57" fmla="*/ 13 h 86"/>
                <a:gd name="T58" fmla="*/ 30 w 57"/>
                <a:gd name="T59" fmla="*/ 8 h 86"/>
                <a:gd name="T60" fmla="*/ 25 w 57"/>
                <a:gd name="T61" fmla="*/ 5 h 86"/>
                <a:gd name="T62" fmla="*/ 22 w 57"/>
                <a:gd name="T63" fmla="*/ 5 h 86"/>
                <a:gd name="T64" fmla="*/ 19 w 57"/>
                <a:gd name="T65" fmla="*/ 5 h 86"/>
                <a:gd name="T66" fmla="*/ 15 w 57"/>
                <a:gd name="T67" fmla="*/ 6 h 86"/>
                <a:gd name="T68" fmla="*/ 12 w 57"/>
                <a:gd name="T69" fmla="*/ 9 h 86"/>
                <a:gd name="T70" fmla="*/ 11 w 57"/>
                <a:gd name="T71" fmla="*/ 12 h 86"/>
                <a:gd name="T72" fmla="*/ 11 w 57"/>
                <a:gd name="T73" fmla="*/ 16 h 86"/>
                <a:gd name="T74" fmla="*/ 9 w 57"/>
                <a:gd name="T75" fmla="*/ 21 h 86"/>
                <a:gd name="T76" fmla="*/ 11 w 57"/>
                <a:gd name="T77" fmla="*/ 31 h 86"/>
                <a:gd name="T78" fmla="*/ 14 w 57"/>
                <a:gd name="T79" fmla="*/ 45 h 86"/>
                <a:gd name="T80" fmla="*/ 44 w 57"/>
                <a:gd name="T81" fmla="*/ 38 h 86"/>
                <a:gd name="T82" fmla="*/ 15 w 57"/>
                <a:gd name="T83" fmla="*/ 50 h 86"/>
                <a:gd name="T84" fmla="*/ 18 w 57"/>
                <a:gd name="T85" fmla="*/ 58 h 86"/>
                <a:gd name="T86" fmla="*/ 21 w 57"/>
                <a:gd name="T87" fmla="*/ 67 h 86"/>
                <a:gd name="T88" fmla="*/ 24 w 57"/>
                <a:gd name="T89" fmla="*/ 73 h 86"/>
                <a:gd name="T90" fmla="*/ 27 w 57"/>
                <a:gd name="T91" fmla="*/ 77 h 86"/>
                <a:gd name="T92" fmla="*/ 30 w 57"/>
                <a:gd name="T93" fmla="*/ 80 h 86"/>
                <a:gd name="T94" fmla="*/ 32 w 57"/>
                <a:gd name="T95" fmla="*/ 82 h 86"/>
                <a:gd name="T96" fmla="*/ 35 w 57"/>
                <a:gd name="T97" fmla="*/ 82 h 86"/>
                <a:gd name="T98" fmla="*/ 40 w 57"/>
                <a:gd name="T99" fmla="*/ 82 h 86"/>
                <a:gd name="T100" fmla="*/ 43 w 57"/>
                <a:gd name="T101" fmla="*/ 80 h 86"/>
                <a:gd name="T102" fmla="*/ 46 w 57"/>
                <a:gd name="T103" fmla="*/ 76 h 86"/>
                <a:gd name="T104" fmla="*/ 47 w 57"/>
                <a:gd name="T105" fmla="*/ 73 h 86"/>
                <a:gd name="T106" fmla="*/ 47 w 57"/>
                <a:gd name="T107" fmla="*/ 69 h 86"/>
                <a:gd name="T108" fmla="*/ 48 w 57"/>
                <a:gd name="T109" fmla="*/ 64 h 86"/>
                <a:gd name="T110" fmla="*/ 47 w 57"/>
                <a:gd name="T111" fmla="*/ 57 h 86"/>
                <a:gd name="T112" fmla="*/ 46 w 57"/>
                <a:gd name="T113" fmla="*/ 50 h 86"/>
                <a:gd name="T114" fmla="*/ 44 w 57"/>
                <a:gd name="T115" fmla="*/ 41 h 86"/>
                <a:gd name="T116" fmla="*/ 15 w 57"/>
                <a:gd name="T117" fmla="*/ 50 h 8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"/>
                <a:gd name="T178" fmla="*/ 0 h 86"/>
                <a:gd name="T179" fmla="*/ 57 w 57"/>
                <a:gd name="T180" fmla="*/ 86 h 8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" h="86">
                  <a:moveTo>
                    <a:pt x="3" y="53"/>
                  </a:moveTo>
                  <a:lnTo>
                    <a:pt x="0" y="31"/>
                  </a:lnTo>
                  <a:lnTo>
                    <a:pt x="3" y="15"/>
                  </a:lnTo>
                  <a:lnTo>
                    <a:pt x="6" y="9"/>
                  </a:lnTo>
                  <a:lnTo>
                    <a:pt x="9" y="5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7" y="5"/>
                  </a:lnTo>
                  <a:lnTo>
                    <a:pt x="48" y="18"/>
                  </a:lnTo>
                  <a:lnTo>
                    <a:pt x="56" y="37"/>
                  </a:lnTo>
                  <a:lnTo>
                    <a:pt x="57" y="55"/>
                  </a:lnTo>
                  <a:lnTo>
                    <a:pt x="54" y="71"/>
                  </a:lnTo>
                  <a:lnTo>
                    <a:pt x="51" y="77"/>
                  </a:lnTo>
                  <a:lnTo>
                    <a:pt x="48" y="80"/>
                  </a:lnTo>
                  <a:lnTo>
                    <a:pt x="44" y="83"/>
                  </a:lnTo>
                  <a:lnTo>
                    <a:pt x="40" y="86"/>
                  </a:lnTo>
                  <a:lnTo>
                    <a:pt x="34" y="86"/>
                  </a:lnTo>
                  <a:lnTo>
                    <a:pt x="30" y="86"/>
                  </a:lnTo>
                  <a:lnTo>
                    <a:pt x="24" y="83"/>
                  </a:lnTo>
                  <a:lnTo>
                    <a:pt x="19" y="80"/>
                  </a:lnTo>
                  <a:lnTo>
                    <a:pt x="15" y="76"/>
                  </a:lnTo>
                  <a:lnTo>
                    <a:pt x="11" y="71"/>
                  </a:lnTo>
                  <a:lnTo>
                    <a:pt x="6" y="61"/>
                  </a:lnTo>
                  <a:lnTo>
                    <a:pt x="3" y="53"/>
                  </a:lnTo>
                  <a:close/>
                  <a:moveTo>
                    <a:pt x="44" y="38"/>
                  </a:moveTo>
                  <a:lnTo>
                    <a:pt x="40" y="23"/>
                  </a:lnTo>
                  <a:lnTo>
                    <a:pt x="34" y="13"/>
                  </a:lnTo>
                  <a:lnTo>
                    <a:pt x="30" y="8"/>
                  </a:lnTo>
                  <a:lnTo>
                    <a:pt x="25" y="5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5" y="6"/>
                  </a:lnTo>
                  <a:lnTo>
                    <a:pt x="12" y="9"/>
                  </a:lnTo>
                  <a:lnTo>
                    <a:pt x="11" y="12"/>
                  </a:lnTo>
                  <a:lnTo>
                    <a:pt x="11" y="16"/>
                  </a:lnTo>
                  <a:lnTo>
                    <a:pt x="9" y="21"/>
                  </a:lnTo>
                  <a:lnTo>
                    <a:pt x="11" y="31"/>
                  </a:lnTo>
                  <a:lnTo>
                    <a:pt x="14" y="45"/>
                  </a:lnTo>
                  <a:lnTo>
                    <a:pt x="44" y="38"/>
                  </a:lnTo>
                  <a:close/>
                  <a:moveTo>
                    <a:pt x="15" y="50"/>
                  </a:moveTo>
                  <a:lnTo>
                    <a:pt x="18" y="58"/>
                  </a:lnTo>
                  <a:lnTo>
                    <a:pt x="21" y="67"/>
                  </a:lnTo>
                  <a:lnTo>
                    <a:pt x="24" y="73"/>
                  </a:lnTo>
                  <a:lnTo>
                    <a:pt x="27" y="77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5" y="82"/>
                  </a:lnTo>
                  <a:lnTo>
                    <a:pt x="40" y="82"/>
                  </a:lnTo>
                  <a:lnTo>
                    <a:pt x="43" y="80"/>
                  </a:lnTo>
                  <a:lnTo>
                    <a:pt x="46" y="76"/>
                  </a:lnTo>
                  <a:lnTo>
                    <a:pt x="47" y="73"/>
                  </a:lnTo>
                  <a:lnTo>
                    <a:pt x="47" y="69"/>
                  </a:lnTo>
                  <a:lnTo>
                    <a:pt x="48" y="64"/>
                  </a:lnTo>
                  <a:lnTo>
                    <a:pt x="47" y="57"/>
                  </a:lnTo>
                  <a:lnTo>
                    <a:pt x="46" y="50"/>
                  </a:lnTo>
                  <a:lnTo>
                    <a:pt x="44" y="41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6" name="AutoShape 2377"/>
            <p:cNvSpPr>
              <a:spLocks noChangeArrowheads="1"/>
            </p:cNvSpPr>
            <p:nvPr/>
          </p:nvSpPr>
          <p:spPr bwMode="auto">
            <a:xfrm>
              <a:off x="5384" y="3800"/>
              <a:ext cx="47" cy="56"/>
            </a:xfrm>
            <a:custGeom>
              <a:avLst/>
              <a:gdLst>
                <a:gd name="T0" fmla="*/ 18 w 47"/>
                <a:gd name="T1" fmla="*/ 27 h 56"/>
                <a:gd name="T2" fmla="*/ 21 w 47"/>
                <a:gd name="T3" fmla="*/ 21 h 56"/>
                <a:gd name="T4" fmla="*/ 24 w 47"/>
                <a:gd name="T5" fmla="*/ 18 h 56"/>
                <a:gd name="T6" fmla="*/ 28 w 47"/>
                <a:gd name="T7" fmla="*/ 16 h 56"/>
                <a:gd name="T8" fmla="*/ 32 w 47"/>
                <a:gd name="T9" fmla="*/ 16 h 56"/>
                <a:gd name="T10" fmla="*/ 38 w 47"/>
                <a:gd name="T11" fmla="*/ 18 h 56"/>
                <a:gd name="T12" fmla="*/ 41 w 47"/>
                <a:gd name="T13" fmla="*/ 21 h 56"/>
                <a:gd name="T14" fmla="*/ 44 w 47"/>
                <a:gd name="T15" fmla="*/ 26 h 56"/>
                <a:gd name="T16" fmla="*/ 46 w 47"/>
                <a:gd name="T17" fmla="*/ 30 h 56"/>
                <a:gd name="T18" fmla="*/ 47 w 47"/>
                <a:gd name="T19" fmla="*/ 36 h 56"/>
                <a:gd name="T20" fmla="*/ 46 w 47"/>
                <a:gd name="T21" fmla="*/ 42 h 56"/>
                <a:gd name="T22" fmla="*/ 43 w 47"/>
                <a:gd name="T23" fmla="*/ 48 h 56"/>
                <a:gd name="T24" fmla="*/ 40 w 47"/>
                <a:gd name="T25" fmla="*/ 50 h 56"/>
                <a:gd name="T26" fmla="*/ 37 w 47"/>
                <a:gd name="T27" fmla="*/ 53 h 56"/>
                <a:gd name="T28" fmla="*/ 32 w 47"/>
                <a:gd name="T29" fmla="*/ 55 h 56"/>
                <a:gd name="T30" fmla="*/ 30 w 47"/>
                <a:gd name="T31" fmla="*/ 55 h 56"/>
                <a:gd name="T32" fmla="*/ 25 w 47"/>
                <a:gd name="T33" fmla="*/ 56 h 56"/>
                <a:gd name="T34" fmla="*/ 22 w 47"/>
                <a:gd name="T35" fmla="*/ 55 h 56"/>
                <a:gd name="T36" fmla="*/ 18 w 47"/>
                <a:gd name="T37" fmla="*/ 55 h 56"/>
                <a:gd name="T38" fmla="*/ 9 w 47"/>
                <a:gd name="T39" fmla="*/ 17 h 56"/>
                <a:gd name="T40" fmla="*/ 8 w 47"/>
                <a:gd name="T41" fmla="*/ 13 h 56"/>
                <a:gd name="T42" fmla="*/ 6 w 47"/>
                <a:gd name="T43" fmla="*/ 10 h 56"/>
                <a:gd name="T44" fmla="*/ 6 w 47"/>
                <a:gd name="T45" fmla="*/ 8 h 56"/>
                <a:gd name="T46" fmla="*/ 6 w 47"/>
                <a:gd name="T47" fmla="*/ 7 h 56"/>
                <a:gd name="T48" fmla="*/ 5 w 47"/>
                <a:gd name="T49" fmla="*/ 7 h 56"/>
                <a:gd name="T50" fmla="*/ 5 w 47"/>
                <a:gd name="T51" fmla="*/ 7 h 56"/>
                <a:gd name="T52" fmla="*/ 3 w 47"/>
                <a:gd name="T53" fmla="*/ 7 h 56"/>
                <a:gd name="T54" fmla="*/ 2 w 47"/>
                <a:gd name="T55" fmla="*/ 7 h 56"/>
                <a:gd name="T56" fmla="*/ 2 w 47"/>
                <a:gd name="T57" fmla="*/ 8 h 56"/>
                <a:gd name="T58" fmla="*/ 0 w 47"/>
                <a:gd name="T59" fmla="*/ 7 h 56"/>
                <a:gd name="T60" fmla="*/ 9 w 47"/>
                <a:gd name="T61" fmla="*/ 1 h 56"/>
                <a:gd name="T62" fmla="*/ 11 w 47"/>
                <a:gd name="T63" fmla="*/ 0 h 56"/>
                <a:gd name="T64" fmla="*/ 18 w 47"/>
                <a:gd name="T65" fmla="*/ 27 h 56"/>
                <a:gd name="T66" fmla="*/ 19 w 47"/>
                <a:gd name="T67" fmla="*/ 29 h 56"/>
                <a:gd name="T68" fmla="*/ 24 w 47"/>
                <a:gd name="T69" fmla="*/ 50 h 56"/>
                <a:gd name="T70" fmla="*/ 27 w 47"/>
                <a:gd name="T71" fmla="*/ 52 h 56"/>
                <a:gd name="T72" fmla="*/ 30 w 47"/>
                <a:gd name="T73" fmla="*/ 52 h 56"/>
                <a:gd name="T74" fmla="*/ 31 w 47"/>
                <a:gd name="T75" fmla="*/ 52 h 56"/>
                <a:gd name="T76" fmla="*/ 34 w 47"/>
                <a:gd name="T77" fmla="*/ 52 h 56"/>
                <a:gd name="T78" fmla="*/ 37 w 47"/>
                <a:gd name="T79" fmla="*/ 50 h 56"/>
                <a:gd name="T80" fmla="*/ 40 w 47"/>
                <a:gd name="T81" fmla="*/ 46 h 56"/>
                <a:gd name="T82" fmla="*/ 40 w 47"/>
                <a:gd name="T83" fmla="*/ 43 h 56"/>
                <a:gd name="T84" fmla="*/ 40 w 47"/>
                <a:gd name="T85" fmla="*/ 39 h 56"/>
                <a:gd name="T86" fmla="*/ 40 w 47"/>
                <a:gd name="T87" fmla="*/ 34 h 56"/>
                <a:gd name="T88" fmla="*/ 38 w 47"/>
                <a:gd name="T89" fmla="*/ 30 h 56"/>
                <a:gd name="T90" fmla="*/ 37 w 47"/>
                <a:gd name="T91" fmla="*/ 27 h 56"/>
                <a:gd name="T92" fmla="*/ 34 w 47"/>
                <a:gd name="T93" fmla="*/ 24 h 56"/>
                <a:gd name="T94" fmla="*/ 30 w 47"/>
                <a:gd name="T95" fmla="*/ 23 h 56"/>
                <a:gd name="T96" fmla="*/ 27 w 47"/>
                <a:gd name="T97" fmla="*/ 23 h 56"/>
                <a:gd name="T98" fmla="*/ 24 w 47"/>
                <a:gd name="T99" fmla="*/ 24 h 56"/>
                <a:gd name="T100" fmla="*/ 22 w 47"/>
                <a:gd name="T101" fmla="*/ 24 h 56"/>
                <a:gd name="T102" fmla="*/ 21 w 47"/>
                <a:gd name="T103" fmla="*/ 27 h 56"/>
                <a:gd name="T104" fmla="*/ 19 w 47"/>
                <a:gd name="T105" fmla="*/ 29 h 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7"/>
                <a:gd name="T160" fmla="*/ 0 h 56"/>
                <a:gd name="T161" fmla="*/ 47 w 47"/>
                <a:gd name="T162" fmla="*/ 56 h 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7" h="56">
                  <a:moveTo>
                    <a:pt x="18" y="27"/>
                  </a:moveTo>
                  <a:lnTo>
                    <a:pt x="21" y="21"/>
                  </a:lnTo>
                  <a:lnTo>
                    <a:pt x="24" y="18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8" y="18"/>
                  </a:lnTo>
                  <a:lnTo>
                    <a:pt x="41" y="21"/>
                  </a:lnTo>
                  <a:lnTo>
                    <a:pt x="44" y="26"/>
                  </a:lnTo>
                  <a:lnTo>
                    <a:pt x="46" y="30"/>
                  </a:lnTo>
                  <a:lnTo>
                    <a:pt x="47" y="36"/>
                  </a:lnTo>
                  <a:lnTo>
                    <a:pt x="46" y="42"/>
                  </a:lnTo>
                  <a:lnTo>
                    <a:pt x="43" y="48"/>
                  </a:lnTo>
                  <a:lnTo>
                    <a:pt x="40" y="50"/>
                  </a:lnTo>
                  <a:lnTo>
                    <a:pt x="37" y="53"/>
                  </a:lnTo>
                  <a:lnTo>
                    <a:pt x="32" y="55"/>
                  </a:lnTo>
                  <a:lnTo>
                    <a:pt x="30" y="55"/>
                  </a:lnTo>
                  <a:lnTo>
                    <a:pt x="25" y="56"/>
                  </a:lnTo>
                  <a:lnTo>
                    <a:pt x="22" y="55"/>
                  </a:lnTo>
                  <a:lnTo>
                    <a:pt x="18" y="55"/>
                  </a:lnTo>
                  <a:lnTo>
                    <a:pt x="9" y="17"/>
                  </a:lnTo>
                  <a:lnTo>
                    <a:pt x="8" y="13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0" y="7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8" y="27"/>
                  </a:lnTo>
                  <a:close/>
                  <a:moveTo>
                    <a:pt x="19" y="29"/>
                  </a:moveTo>
                  <a:lnTo>
                    <a:pt x="24" y="50"/>
                  </a:lnTo>
                  <a:lnTo>
                    <a:pt x="27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4" y="52"/>
                  </a:lnTo>
                  <a:lnTo>
                    <a:pt x="37" y="50"/>
                  </a:lnTo>
                  <a:lnTo>
                    <a:pt x="40" y="46"/>
                  </a:lnTo>
                  <a:lnTo>
                    <a:pt x="40" y="43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8" y="30"/>
                  </a:lnTo>
                  <a:lnTo>
                    <a:pt x="37" y="27"/>
                  </a:lnTo>
                  <a:lnTo>
                    <a:pt x="34" y="24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1" y="27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7" name="AutoShape 2378"/>
            <p:cNvSpPr>
              <a:spLocks noChangeArrowheads="1"/>
            </p:cNvSpPr>
            <p:nvPr/>
          </p:nvSpPr>
          <p:spPr bwMode="auto">
            <a:xfrm>
              <a:off x="5511" y="3715"/>
              <a:ext cx="54" cy="112"/>
            </a:xfrm>
            <a:custGeom>
              <a:avLst/>
              <a:gdLst>
                <a:gd name="T0" fmla="*/ 54 w 54"/>
                <a:gd name="T1" fmla="*/ 105 h 112"/>
                <a:gd name="T2" fmla="*/ 28 w 54"/>
                <a:gd name="T3" fmla="*/ 112 h 112"/>
                <a:gd name="T4" fmla="*/ 0 w 54"/>
                <a:gd name="T5" fmla="*/ 8 h 112"/>
                <a:gd name="T6" fmla="*/ 28 w 54"/>
                <a:gd name="T7" fmla="*/ 0 h 112"/>
                <a:gd name="T8" fmla="*/ 28 w 54"/>
                <a:gd name="T9" fmla="*/ 5 h 112"/>
                <a:gd name="T10" fmla="*/ 12 w 54"/>
                <a:gd name="T11" fmla="*/ 9 h 112"/>
                <a:gd name="T12" fmla="*/ 36 w 54"/>
                <a:gd name="T13" fmla="*/ 106 h 112"/>
                <a:gd name="T14" fmla="*/ 52 w 54"/>
                <a:gd name="T15" fmla="*/ 102 h 112"/>
                <a:gd name="T16" fmla="*/ 54 w 54"/>
                <a:gd name="T17" fmla="*/ 105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"/>
                <a:gd name="T28" fmla="*/ 0 h 112"/>
                <a:gd name="T29" fmla="*/ 54 w 54"/>
                <a:gd name="T30" fmla="*/ 112 h 1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" h="112">
                  <a:moveTo>
                    <a:pt x="54" y="105"/>
                  </a:moveTo>
                  <a:lnTo>
                    <a:pt x="28" y="112"/>
                  </a:lnTo>
                  <a:lnTo>
                    <a:pt x="0" y="8"/>
                  </a:lnTo>
                  <a:lnTo>
                    <a:pt x="28" y="0"/>
                  </a:lnTo>
                  <a:lnTo>
                    <a:pt x="28" y="5"/>
                  </a:lnTo>
                  <a:lnTo>
                    <a:pt x="12" y="9"/>
                  </a:lnTo>
                  <a:lnTo>
                    <a:pt x="36" y="106"/>
                  </a:lnTo>
                  <a:lnTo>
                    <a:pt x="52" y="10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8" name="AutoShape 2379"/>
            <p:cNvSpPr>
              <a:spLocks noChangeArrowheads="1"/>
            </p:cNvSpPr>
            <p:nvPr/>
          </p:nvSpPr>
          <p:spPr bwMode="auto">
            <a:xfrm>
              <a:off x="5552" y="3733"/>
              <a:ext cx="39" cy="62"/>
            </a:xfrm>
            <a:custGeom>
              <a:avLst/>
              <a:gdLst>
                <a:gd name="T0" fmla="*/ 16 w 39"/>
                <a:gd name="T1" fmla="*/ 3 h 62"/>
                <a:gd name="T2" fmla="*/ 19 w 39"/>
                <a:gd name="T3" fmla="*/ 17 h 62"/>
                <a:gd name="T4" fmla="*/ 20 w 39"/>
                <a:gd name="T5" fmla="*/ 10 h 62"/>
                <a:gd name="T6" fmla="*/ 23 w 39"/>
                <a:gd name="T7" fmla="*/ 6 h 62"/>
                <a:gd name="T8" fmla="*/ 26 w 39"/>
                <a:gd name="T9" fmla="*/ 1 h 62"/>
                <a:gd name="T10" fmla="*/ 29 w 39"/>
                <a:gd name="T11" fmla="*/ 0 h 62"/>
                <a:gd name="T12" fmla="*/ 32 w 39"/>
                <a:gd name="T13" fmla="*/ 0 h 62"/>
                <a:gd name="T14" fmla="*/ 35 w 39"/>
                <a:gd name="T15" fmla="*/ 1 h 62"/>
                <a:gd name="T16" fmla="*/ 37 w 39"/>
                <a:gd name="T17" fmla="*/ 3 h 62"/>
                <a:gd name="T18" fmla="*/ 39 w 39"/>
                <a:gd name="T19" fmla="*/ 6 h 62"/>
                <a:gd name="T20" fmla="*/ 39 w 39"/>
                <a:gd name="T21" fmla="*/ 8 h 62"/>
                <a:gd name="T22" fmla="*/ 37 w 39"/>
                <a:gd name="T23" fmla="*/ 10 h 62"/>
                <a:gd name="T24" fmla="*/ 37 w 39"/>
                <a:gd name="T25" fmla="*/ 11 h 62"/>
                <a:gd name="T26" fmla="*/ 35 w 39"/>
                <a:gd name="T27" fmla="*/ 13 h 62"/>
                <a:gd name="T28" fmla="*/ 33 w 39"/>
                <a:gd name="T29" fmla="*/ 13 h 62"/>
                <a:gd name="T30" fmla="*/ 30 w 39"/>
                <a:gd name="T31" fmla="*/ 11 h 62"/>
                <a:gd name="T32" fmla="*/ 27 w 39"/>
                <a:gd name="T33" fmla="*/ 10 h 62"/>
                <a:gd name="T34" fmla="*/ 26 w 39"/>
                <a:gd name="T35" fmla="*/ 10 h 62"/>
                <a:gd name="T36" fmla="*/ 24 w 39"/>
                <a:gd name="T37" fmla="*/ 10 h 62"/>
                <a:gd name="T38" fmla="*/ 23 w 39"/>
                <a:gd name="T39" fmla="*/ 11 h 62"/>
                <a:gd name="T40" fmla="*/ 21 w 39"/>
                <a:gd name="T41" fmla="*/ 16 h 62"/>
                <a:gd name="T42" fmla="*/ 20 w 39"/>
                <a:gd name="T43" fmla="*/ 22 h 62"/>
                <a:gd name="T44" fmla="*/ 26 w 39"/>
                <a:gd name="T45" fmla="*/ 46 h 62"/>
                <a:gd name="T46" fmla="*/ 27 w 39"/>
                <a:gd name="T47" fmla="*/ 49 h 62"/>
                <a:gd name="T48" fmla="*/ 29 w 39"/>
                <a:gd name="T49" fmla="*/ 52 h 62"/>
                <a:gd name="T50" fmla="*/ 30 w 39"/>
                <a:gd name="T51" fmla="*/ 53 h 62"/>
                <a:gd name="T52" fmla="*/ 33 w 39"/>
                <a:gd name="T53" fmla="*/ 55 h 62"/>
                <a:gd name="T54" fmla="*/ 36 w 39"/>
                <a:gd name="T55" fmla="*/ 55 h 62"/>
                <a:gd name="T56" fmla="*/ 39 w 39"/>
                <a:gd name="T57" fmla="*/ 55 h 62"/>
                <a:gd name="T58" fmla="*/ 39 w 39"/>
                <a:gd name="T59" fmla="*/ 55 h 62"/>
                <a:gd name="T60" fmla="*/ 11 w 39"/>
                <a:gd name="T61" fmla="*/ 62 h 62"/>
                <a:gd name="T62" fmla="*/ 11 w 39"/>
                <a:gd name="T63" fmla="*/ 61 h 62"/>
                <a:gd name="T64" fmla="*/ 14 w 39"/>
                <a:gd name="T65" fmla="*/ 61 h 62"/>
                <a:gd name="T66" fmla="*/ 16 w 39"/>
                <a:gd name="T67" fmla="*/ 58 h 62"/>
                <a:gd name="T68" fmla="*/ 17 w 39"/>
                <a:gd name="T69" fmla="*/ 56 h 62"/>
                <a:gd name="T70" fmla="*/ 17 w 39"/>
                <a:gd name="T71" fmla="*/ 55 h 62"/>
                <a:gd name="T72" fmla="*/ 17 w 39"/>
                <a:gd name="T73" fmla="*/ 52 h 62"/>
                <a:gd name="T74" fmla="*/ 16 w 39"/>
                <a:gd name="T75" fmla="*/ 48 h 62"/>
                <a:gd name="T76" fmla="*/ 11 w 39"/>
                <a:gd name="T77" fmla="*/ 29 h 62"/>
                <a:gd name="T78" fmla="*/ 10 w 39"/>
                <a:gd name="T79" fmla="*/ 23 h 62"/>
                <a:gd name="T80" fmla="*/ 8 w 39"/>
                <a:gd name="T81" fmla="*/ 19 h 62"/>
                <a:gd name="T82" fmla="*/ 7 w 39"/>
                <a:gd name="T83" fmla="*/ 16 h 62"/>
                <a:gd name="T84" fmla="*/ 7 w 39"/>
                <a:gd name="T85" fmla="*/ 14 h 62"/>
                <a:gd name="T86" fmla="*/ 5 w 39"/>
                <a:gd name="T87" fmla="*/ 14 h 62"/>
                <a:gd name="T88" fmla="*/ 4 w 39"/>
                <a:gd name="T89" fmla="*/ 13 h 62"/>
                <a:gd name="T90" fmla="*/ 3 w 39"/>
                <a:gd name="T91" fmla="*/ 13 h 62"/>
                <a:gd name="T92" fmla="*/ 1 w 39"/>
                <a:gd name="T93" fmla="*/ 14 h 62"/>
                <a:gd name="T94" fmla="*/ 0 w 39"/>
                <a:gd name="T95" fmla="*/ 16 h 62"/>
                <a:gd name="T96" fmla="*/ 0 w 39"/>
                <a:gd name="T97" fmla="*/ 14 h 62"/>
                <a:gd name="T98" fmla="*/ 13 w 39"/>
                <a:gd name="T99" fmla="*/ 4 h 62"/>
                <a:gd name="T100" fmla="*/ 16 w 39"/>
                <a:gd name="T101" fmla="*/ 3 h 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"/>
                <a:gd name="T154" fmla="*/ 0 h 62"/>
                <a:gd name="T155" fmla="*/ 39 w 39"/>
                <a:gd name="T156" fmla="*/ 62 h 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" h="62">
                  <a:moveTo>
                    <a:pt x="16" y="3"/>
                  </a:moveTo>
                  <a:lnTo>
                    <a:pt x="19" y="17"/>
                  </a:lnTo>
                  <a:lnTo>
                    <a:pt x="20" y="10"/>
                  </a:lnTo>
                  <a:lnTo>
                    <a:pt x="23" y="6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5" y="1"/>
                  </a:lnTo>
                  <a:lnTo>
                    <a:pt x="37" y="3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5" y="13"/>
                  </a:lnTo>
                  <a:lnTo>
                    <a:pt x="33" y="13"/>
                  </a:lnTo>
                  <a:lnTo>
                    <a:pt x="30" y="11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3" y="11"/>
                  </a:lnTo>
                  <a:lnTo>
                    <a:pt x="21" y="16"/>
                  </a:lnTo>
                  <a:lnTo>
                    <a:pt x="20" y="22"/>
                  </a:lnTo>
                  <a:lnTo>
                    <a:pt x="26" y="46"/>
                  </a:lnTo>
                  <a:lnTo>
                    <a:pt x="27" y="49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3" y="55"/>
                  </a:lnTo>
                  <a:lnTo>
                    <a:pt x="36" y="55"/>
                  </a:lnTo>
                  <a:lnTo>
                    <a:pt x="39" y="55"/>
                  </a:lnTo>
                  <a:lnTo>
                    <a:pt x="11" y="62"/>
                  </a:lnTo>
                  <a:lnTo>
                    <a:pt x="11" y="61"/>
                  </a:lnTo>
                  <a:lnTo>
                    <a:pt x="14" y="61"/>
                  </a:lnTo>
                  <a:lnTo>
                    <a:pt x="16" y="58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6" y="48"/>
                  </a:lnTo>
                  <a:lnTo>
                    <a:pt x="11" y="29"/>
                  </a:lnTo>
                  <a:lnTo>
                    <a:pt x="10" y="23"/>
                  </a:lnTo>
                  <a:lnTo>
                    <a:pt x="8" y="19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3" y="4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09" name="AutoShape 2380"/>
            <p:cNvSpPr>
              <a:spLocks noChangeArrowheads="1"/>
            </p:cNvSpPr>
            <p:nvPr/>
          </p:nvSpPr>
          <p:spPr bwMode="auto">
            <a:xfrm>
              <a:off x="5598" y="3723"/>
              <a:ext cx="55" cy="61"/>
            </a:xfrm>
            <a:custGeom>
              <a:avLst/>
              <a:gdLst>
                <a:gd name="T0" fmla="*/ 32 w 55"/>
                <a:gd name="T1" fmla="*/ 52 h 61"/>
                <a:gd name="T2" fmla="*/ 28 w 55"/>
                <a:gd name="T3" fmla="*/ 56 h 61"/>
                <a:gd name="T4" fmla="*/ 22 w 55"/>
                <a:gd name="T5" fmla="*/ 61 h 61"/>
                <a:gd name="T6" fmla="*/ 12 w 55"/>
                <a:gd name="T7" fmla="*/ 59 h 61"/>
                <a:gd name="T8" fmla="*/ 6 w 55"/>
                <a:gd name="T9" fmla="*/ 53 h 61"/>
                <a:gd name="T10" fmla="*/ 5 w 55"/>
                <a:gd name="T11" fmla="*/ 46 h 61"/>
                <a:gd name="T12" fmla="*/ 7 w 55"/>
                <a:gd name="T13" fmla="*/ 37 h 61"/>
                <a:gd name="T14" fmla="*/ 16 w 55"/>
                <a:gd name="T15" fmla="*/ 29 h 61"/>
                <a:gd name="T16" fmla="*/ 29 w 55"/>
                <a:gd name="T17" fmla="*/ 20 h 61"/>
                <a:gd name="T18" fmla="*/ 28 w 55"/>
                <a:gd name="T19" fmla="*/ 13 h 61"/>
                <a:gd name="T20" fmla="*/ 23 w 55"/>
                <a:gd name="T21" fmla="*/ 7 h 61"/>
                <a:gd name="T22" fmla="*/ 16 w 55"/>
                <a:gd name="T23" fmla="*/ 5 h 61"/>
                <a:gd name="T24" fmla="*/ 10 w 55"/>
                <a:gd name="T25" fmla="*/ 10 h 61"/>
                <a:gd name="T26" fmla="*/ 9 w 55"/>
                <a:gd name="T27" fmla="*/ 14 h 61"/>
                <a:gd name="T28" fmla="*/ 10 w 55"/>
                <a:gd name="T29" fmla="*/ 20 h 61"/>
                <a:gd name="T30" fmla="*/ 9 w 55"/>
                <a:gd name="T31" fmla="*/ 24 h 61"/>
                <a:gd name="T32" fmla="*/ 5 w 55"/>
                <a:gd name="T33" fmla="*/ 26 h 61"/>
                <a:gd name="T34" fmla="*/ 2 w 55"/>
                <a:gd name="T35" fmla="*/ 23 h 61"/>
                <a:gd name="T36" fmla="*/ 0 w 55"/>
                <a:gd name="T37" fmla="*/ 17 h 61"/>
                <a:gd name="T38" fmla="*/ 3 w 55"/>
                <a:gd name="T39" fmla="*/ 10 h 61"/>
                <a:gd name="T40" fmla="*/ 10 w 55"/>
                <a:gd name="T41" fmla="*/ 4 h 61"/>
                <a:gd name="T42" fmla="*/ 23 w 55"/>
                <a:gd name="T43" fmla="*/ 0 h 61"/>
                <a:gd name="T44" fmla="*/ 32 w 55"/>
                <a:gd name="T45" fmla="*/ 2 h 61"/>
                <a:gd name="T46" fmla="*/ 37 w 55"/>
                <a:gd name="T47" fmla="*/ 7 h 61"/>
                <a:gd name="T48" fmla="*/ 39 w 55"/>
                <a:gd name="T49" fmla="*/ 16 h 61"/>
                <a:gd name="T50" fmla="*/ 45 w 55"/>
                <a:gd name="T51" fmla="*/ 37 h 61"/>
                <a:gd name="T52" fmla="*/ 47 w 55"/>
                <a:gd name="T53" fmla="*/ 43 h 61"/>
                <a:gd name="T54" fmla="*/ 48 w 55"/>
                <a:gd name="T55" fmla="*/ 45 h 61"/>
                <a:gd name="T56" fmla="*/ 50 w 55"/>
                <a:gd name="T57" fmla="*/ 45 h 61"/>
                <a:gd name="T58" fmla="*/ 51 w 55"/>
                <a:gd name="T59" fmla="*/ 45 h 61"/>
                <a:gd name="T60" fmla="*/ 54 w 55"/>
                <a:gd name="T61" fmla="*/ 40 h 61"/>
                <a:gd name="T62" fmla="*/ 53 w 55"/>
                <a:gd name="T63" fmla="*/ 48 h 61"/>
                <a:gd name="T64" fmla="*/ 45 w 55"/>
                <a:gd name="T65" fmla="*/ 53 h 61"/>
                <a:gd name="T66" fmla="*/ 39 w 55"/>
                <a:gd name="T67" fmla="*/ 53 h 61"/>
                <a:gd name="T68" fmla="*/ 37 w 55"/>
                <a:gd name="T69" fmla="*/ 46 h 61"/>
                <a:gd name="T70" fmla="*/ 31 w 55"/>
                <a:gd name="T71" fmla="*/ 23 h 61"/>
                <a:gd name="T72" fmla="*/ 22 w 55"/>
                <a:gd name="T73" fmla="*/ 29 h 61"/>
                <a:gd name="T74" fmla="*/ 16 w 55"/>
                <a:gd name="T75" fmla="*/ 34 h 61"/>
                <a:gd name="T76" fmla="*/ 13 w 55"/>
                <a:gd name="T77" fmla="*/ 40 h 61"/>
                <a:gd name="T78" fmla="*/ 16 w 55"/>
                <a:gd name="T79" fmla="*/ 48 h 61"/>
                <a:gd name="T80" fmla="*/ 22 w 55"/>
                <a:gd name="T81" fmla="*/ 50 h 61"/>
                <a:gd name="T82" fmla="*/ 28 w 55"/>
                <a:gd name="T83" fmla="*/ 49 h 61"/>
                <a:gd name="T84" fmla="*/ 35 w 55"/>
                <a:gd name="T85" fmla="*/ 43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"/>
                <a:gd name="T130" fmla="*/ 0 h 61"/>
                <a:gd name="T131" fmla="*/ 55 w 55"/>
                <a:gd name="T132" fmla="*/ 61 h 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" h="61">
                  <a:moveTo>
                    <a:pt x="37" y="46"/>
                  </a:moveTo>
                  <a:lnTo>
                    <a:pt x="32" y="52"/>
                  </a:lnTo>
                  <a:lnTo>
                    <a:pt x="29" y="55"/>
                  </a:lnTo>
                  <a:lnTo>
                    <a:pt x="28" y="56"/>
                  </a:lnTo>
                  <a:lnTo>
                    <a:pt x="25" y="59"/>
                  </a:lnTo>
                  <a:lnTo>
                    <a:pt x="22" y="61"/>
                  </a:lnTo>
                  <a:lnTo>
                    <a:pt x="16" y="61"/>
                  </a:lnTo>
                  <a:lnTo>
                    <a:pt x="12" y="59"/>
                  </a:lnTo>
                  <a:lnTo>
                    <a:pt x="9" y="56"/>
                  </a:lnTo>
                  <a:lnTo>
                    <a:pt x="6" y="53"/>
                  </a:lnTo>
                  <a:lnTo>
                    <a:pt x="5" y="49"/>
                  </a:lnTo>
                  <a:lnTo>
                    <a:pt x="5" y="46"/>
                  </a:lnTo>
                  <a:lnTo>
                    <a:pt x="5" y="42"/>
                  </a:lnTo>
                  <a:lnTo>
                    <a:pt x="7" y="37"/>
                  </a:lnTo>
                  <a:lnTo>
                    <a:pt x="12" y="33"/>
                  </a:lnTo>
                  <a:lnTo>
                    <a:pt x="16" y="29"/>
                  </a:lnTo>
                  <a:lnTo>
                    <a:pt x="22" y="24"/>
                  </a:lnTo>
                  <a:lnTo>
                    <a:pt x="29" y="20"/>
                  </a:lnTo>
                  <a:lnTo>
                    <a:pt x="29" y="17"/>
                  </a:lnTo>
                  <a:lnTo>
                    <a:pt x="28" y="13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3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3" y="10"/>
                  </a:lnTo>
                  <a:lnTo>
                    <a:pt x="6" y="5"/>
                  </a:lnTo>
                  <a:lnTo>
                    <a:pt x="10" y="4"/>
                  </a:lnTo>
                  <a:lnTo>
                    <a:pt x="16" y="1"/>
                  </a:lnTo>
                  <a:lnTo>
                    <a:pt x="23" y="0"/>
                  </a:lnTo>
                  <a:lnTo>
                    <a:pt x="29" y="1"/>
                  </a:lnTo>
                  <a:lnTo>
                    <a:pt x="32" y="2"/>
                  </a:lnTo>
                  <a:lnTo>
                    <a:pt x="35" y="5"/>
                  </a:lnTo>
                  <a:lnTo>
                    <a:pt x="37" y="7"/>
                  </a:lnTo>
                  <a:lnTo>
                    <a:pt x="38" y="11"/>
                  </a:lnTo>
                  <a:lnTo>
                    <a:pt x="39" y="16"/>
                  </a:lnTo>
                  <a:lnTo>
                    <a:pt x="44" y="33"/>
                  </a:lnTo>
                  <a:lnTo>
                    <a:pt x="45" y="37"/>
                  </a:lnTo>
                  <a:lnTo>
                    <a:pt x="45" y="40"/>
                  </a:lnTo>
                  <a:lnTo>
                    <a:pt x="47" y="43"/>
                  </a:lnTo>
                  <a:lnTo>
                    <a:pt x="47" y="45"/>
                  </a:lnTo>
                  <a:lnTo>
                    <a:pt x="48" y="45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53" y="43"/>
                  </a:lnTo>
                  <a:lnTo>
                    <a:pt x="54" y="40"/>
                  </a:lnTo>
                  <a:lnTo>
                    <a:pt x="55" y="42"/>
                  </a:lnTo>
                  <a:lnTo>
                    <a:pt x="53" y="48"/>
                  </a:lnTo>
                  <a:lnTo>
                    <a:pt x="48" y="52"/>
                  </a:lnTo>
                  <a:lnTo>
                    <a:pt x="45" y="53"/>
                  </a:lnTo>
                  <a:lnTo>
                    <a:pt x="42" y="55"/>
                  </a:lnTo>
                  <a:lnTo>
                    <a:pt x="39" y="53"/>
                  </a:lnTo>
                  <a:lnTo>
                    <a:pt x="38" y="50"/>
                  </a:lnTo>
                  <a:lnTo>
                    <a:pt x="37" y="46"/>
                  </a:lnTo>
                  <a:close/>
                  <a:moveTo>
                    <a:pt x="35" y="43"/>
                  </a:moveTo>
                  <a:lnTo>
                    <a:pt x="31" y="23"/>
                  </a:lnTo>
                  <a:lnTo>
                    <a:pt x="26" y="26"/>
                  </a:lnTo>
                  <a:lnTo>
                    <a:pt x="22" y="29"/>
                  </a:lnTo>
                  <a:lnTo>
                    <a:pt x="21" y="30"/>
                  </a:lnTo>
                  <a:lnTo>
                    <a:pt x="16" y="34"/>
                  </a:lnTo>
                  <a:lnTo>
                    <a:pt x="15" y="37"/>
                  </a:lnTo>
                  <a:lnTo>
                    <a:pt x="13" y="40"/>
                  </a:lnTo>
                  <a:lnTo>
                    <a:pt x="15" y="43"/>
                  </a:lnTo>
                  <a:lnTo>
                    <a:pt x="16" y="48"/>
                  </a:lnTo>
                  <a:lnTo>
                    <a:pt x="19" y="50"/>
                  </a:lnTo>
                  <a:lnTo>
                    <a:pt x="22" y="50"/>
                  </a:lnTo>
                  <a:lnTo>
                    <a:pt x="25" y="50"/>
                  </a:lnTo>
                  <a:lnTo>
                    <a:pt x="28" y="49"/>
                  </a:lnTo>
                  <a:lnTo>
                    <a:pt x="32" y="46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0" name="AutoShape 2381"/>
            <p:cNvSpPr>
              <a:spLocks noChangeArrowheads="1"/>
            </p:cNvSpPr>
            <p:nvPr/>
          </p:nvSpPr>
          <p:spPr bwMode="auto">
            <a:xfrm>
              <a:off x="5653" y="3676"/>
              <a:ext cx="61" cy="92"/>
            </a:xfrm>
            <a:custGeom>
              <a:avLst/>
              <a:gdLst>
                <a:gd name="T0" fmla="*/ 40 w 61"/>
                <a:gd name="T1" fmla="*/ 83 h 92"/>
                <a:gd name="T2" fmla="*/ 34 w 61"/>
                <a:gd name="T3" fmla="*/ 90 h 92"/>
                <a:gd name="T4" fmla="*/ 24 w 61"/>
                <a:gd name="T5" fmla="*/ 92 h 92"/>
                <a:gd name="T6" fmla="*/ 12 w 61"/>
                <a:gd name="T7" fmla="*/ 87 h 92"/>
                <a:gd name="T8" fmla="*/ 3 w 61"/>
                <a:gd name="T9" fmla="*/ 77 h 92"/>
                <a:gd name="T10" fmla="*/ 0 w 61"/>
                <a:gd name="T11" fmla="*/ 63 h 92"/>
                <a:gd name="T12" fmla="*/ 3 w 61"/>
                <a:gd name="T13" fmla="*/ 48 h 92"/>
                <a:gd name="T14" fmla="*/ 9 w 61"/>
                <a:gd name="T15" fmla="*/ 39 h 92"/>
                <a:gd name="T16" fmla="*/ 19 w 61"/>
                <a:gd name="T17" fmla="*/ 33 h 92"/>
                <a:gd name="T18" fmla="*/ 28 w 61"/>
                <a:gd name="T19" fmla="*/ 33 h 92"/>
                <a:gd name="T20" fmla="*/ 29 w 61"/>
                <a:gd name="T21" fmla="*/ 25 h 92"/>
                <a:gd name="T22" fmla="*/ 27 w 61"/>
                <a:gd name="T23" fmla="*/ 15 h 92"/>
                <a:gd name="T24" fmla="*/ 25 w 61"/>
                <a:gd name="T25" fmla="*/ 10 h 92"/>
                <a:gd name="T26" fmla="*/ 22 w 61"/>
                <a:gd name="T27" fmla="*/ 9 h 92"/>
                <a:gd name="T28" fmla="*/ 21 w 61"/>
                <a:gd name="T29" fmla="*/ 10 h 92"/>
                <a:gd name="T30" fmla="*/ 18 w 61"/>
                <a:gd name="T31" fmla="*/ 10 h 92"/>
                <a:gd name="T32" fmla="*/ 34 w 61"/>
                <a:gd name="T33" fmla="*/ 0 h 92"/>
                <a:gd name="T34" fmla="*/ 51 w 61"/>
                <a:gd name="T35" fmla="*/ 68 h 92"/>
                <a:gd name="T36" fmla="*/ 53 w 61"/>
                <a:gd name="T37" fmla="*/ 74 h 92"/>
                <a:gd name="T38" fmla="*/ 54 w 61"/>
                <a:gd name="T39" fmla="*/ 77 h 92"/>
                <a:gd name="T40" fmla="*/ 57 w 61"/>
                <a:gd name="T41" fmla="*/ 77 h 92"/>
                <a:gd name="T42" fmla="*/ 60 w 61"/>
                <a:gd name="T43" fmla="*/ 76 h 92"/>
                <a:gd name="T44" fmla="*/ 47 w 61"/>
                <a:gd name="T45" fmla="*/ 86 h 92"/>
                <a:gd name="T46" fmla="*/ 43 w 61"/>
                <a:gd name="T47" fmla="*/ 77 h 92"/>
                <a:gd name="T48" fmla="*/ 35 w 61"/>
                <a:gd name="T49" fmla="*/ 48 h 92"/>
                <a:gd name="T50" fmla="*/ 31 w 61"/>
                <a:gd name="T51" fmla="*/ 42 h 92"/>
                <a:gd name="T52" fmla="*/ 25 w 61"/>
                <a:gd name="T53" fmla="*/ 38 h 92"/>
                <a:gd name="T54" fmla="*/ 19 w 61"/>
                <a:gd name="T55" fmla="*/ 38 h 92"/>
                <a:gd name="T56" fmla="*/ 14 w 61"/>
                <a:gd name="T57" fmla="*/ 41 h 92"/>
                <a:gd name="T58" fmla="*/ 9 w 61"/>
                <a:gd name="T59" fmla="*/ 49 h 92"/>
                <a:gd name="T60" fmla="*/ 9 w 61"/>
                <a:gd name="T61" fmla="*/ 63 h 92"/>
                <a:gd name="T62" fmla="*/ 15 w 61"/>
                <a:gd name="T63" fmla="*/ 76 h 92"/>
                <a:gd name="T64" fmla="*/ 24 w 61"/>
                <a:gd name="T65" fmla="*/ 81 h 92"/>
                <a:gd name="T66" fmla="*/ 32 w 61"/>
                <a:gd name="T67" fmla="*/ 83 h 92"/>
                <a:gd name="T68" fmla="*/ 40 w 61"/>
                <a:gd name="T69" fmla="*/ 79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1"/>
                <a:gd name="T106" fmla="*/ 0 h 92"/>
                <a:gd name="T107" fmla="*/ 61 w 61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1" h="92">
                  <a:moveTo>
                    <a:pt x="43" y="77"/>
                  </a:moveTo>
                  <a:lnTo>
                    <a:pt x="40" y="83"/>
                  </a:lnTo>
                  <a:lnTo>
                    <a:pt x="37" y="87"/>
                  </a:lnTo>
                  <a:lnTo>
                    <a:pt x="34" y="90"/>
                  </a:lnTo>
                  <a:lnTo>
                    <a:pt x="29" y="92"/>
                  </a:lnTo>
                  <a:lnTo>
                    <a:pt x="24" y="92"/>
                  </a:lnTo>
                  <a:lnTo>
                    <a:pt x="18" y="90"/>
                  </a:lnTo>
                  <a:lnTo>
                    <a:pt x="12" y="87"/>
                  </a:lnTo>
                  <a:lnTo>
                    <a:pt x="8" y="83"/>
                  </a:lnTo>
                  <a:lnTo>
                    <a:pt x="3" y="77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42"/>
                  </a:lnTo>
                  <a:lnTo>
                    <a:pt x="9" y="39"/>
                  </a:lnTo>
                  <a:lnTo>
                    <a:pt x="14" y="36"/>
                  </a:lnTo>
                  <a:lnTo>
                    <a:pt x="19" y="33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32" y="36"/>
                  </a:lnTo>
                  <a:lnTo>
                    <a:pt x="29" y="25"/>
                  </a:lnTo>
                  <a:lnTo>
                    <a:pt x="28" y="19"/>
                  </a:lnTo>
                  <a:lnTo>
                    <a:pt x="27" y="15"/>
                  </a:lnTo>
                  <a:lnTo>
                    <a:pt x="25" y="13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50" y="63"/>
                  </a:lnTo>
                  <a:lnTo>
                    <a:pt x="51" y="68"/>
                  </a:lnTo>
                  <a:lnTo>
                    <a:pt x="51" y="71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77"/>
                  </a:lnTo>
                  <a:lnTo>
                    <a:pt x="56" y="77"/>
                  </a:lnTo>
                  <a:lnTo>
                    <a:pt x="57" y="77"/>
                  </a:lnTo>
                  <a:lnTo>
                    <a:pt x="59" y="77"/>
                  </a:lnTo>
                  <a:lnTo>
                    <a:pt x="60" y="76"/>
                  </a:lnTo>
                  <a:lnTo>
                    <a:pt x="61" y="77"/>
                  </a:lnTo>
                  <a:lnTo>
                    <a:pt x="47" y="86"/>
                  </a:lnTo>
                  <a:lnTo>
                    <a:pt x="45" y="87"/>
                  </a:lnTo>
                  <a:lnTo>
                    <a:pt x="43" y="77"/>
                  </a:lnTo>
                  <a:close/>
                  <a:moveTo>
                    <a:pt x="41" y="74"/>
                  </a:moveTo>
                  <a:lnTo>
                    <a:pt x="35" y="48"/>
                  </a:lnTo>
                  <a:lnTo>
                    <a:pt x="34" y="45"/>
                  </a:lnTo>
                  <a:lnTo>
                    <a:pt x="31" y="42"/>
                  </a:lnTo>
                  <a:lnTo>
                    <a:pt x="28" y="39"/>
                  </a:lnTo>
                  <a:lnTo>
                    <a:pt x="25" y="38"/>
                  </a:lnTo>
                  <a:lnTo>
                    <a:pt x="22" y="38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4" y="41"/>
                  </a:lnTo>
                  <a:lnTo>
                    <a:pt x="11" y="45"/>
                  </a:lnTo>
                  <a:lnTo>
                    <a:pt x="9" y="49"/>
                  </a:lnTo>
                  <a:lnTo>
                    <a:pt x="8" y="57"/>
                  </a:lnTo>
                  <a:lnTo>
                    <a:pt x="9" y="63"/>
                  </a:lnTo>
                  <a:lnTo>
                    <a:pt x="12" y="70"/>
                  </a:lnTo>
                  <a:lnTo>
                    <a:pt x="15" y="76"/>
                  </a:lnTo>
                  <a:lnTo>
                    <a:pt x="19" y="79"/>
                  </a:lnTo>
                  <a:lnTo>
                    <a:pt x="24" y="81"/>
                  </a:lnTo>
                  <a:lnTo>
                    <a:pt x="28" y="83"/>
                  </a:lnTo>
                  <a:lnTo>
                    <a:pt x="32" y="83"/>
                  </a:lnTo>
                  <a:lnTo>
                    <a:pt x="35" y="80"/>
                  </a:lnTo>
                  <a:lnTo>
                    <a:pt x="40" y="79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1" name="AutoShape 2382"/>
            <p:cNvSpPr>
              <a:spLocks noChangeArrowheads="1"/>
            </p:cNvSpPr>
            <p:nvPr/>
          </p:nvSpPr>
          <p:spPr bwMode="auto">
            <a:xfrm>
              <a:off x="5700" y="3669"/>
              <a:ext cx="52" cy="110"/>
            </a:xfrm>
            <a:custGeom>
              <a:avLst/>
              <a:gdLst>
                <a:gd name="T0" fmla="*/ 0 w 52"/>
                <a:gd name="T1" fmla="*/ 6 h 110"/>
                <a:gd name="T2" fmla="*/ 26 w 52"/>
                <a:gd name="T3" fmla="*/ 0 h 110"/>
                <a:gd name="T4" fmla="*/ 52 w 52"/>
                <a:gd name="T5" fmla="*/ 104 h 110"/>
                <a:gd name="T6" fmla="*/ 26 w 52"/>
                <a:gd name="T7" fmla="*/ 110 h 110"/>
                <a:gd name="T8" fmla="*/ 25 w 52"/>
                <a:gd name="T9" fmla="*/ 107 h 110"/>
                <a:gd name="T10" fmla="*/ 42 w 52"/>
                <a:gd name="T11" fmla="*/ 103 h 110"/>
                <a:gd name="T12" fmla="*/ 17 w 52"/>
                <a:gd name="T13" fmla="*/ 6 h 110"/>
                <a:gd name="T14" fmla="*/ 0 w 52"/>
                <a:gd name="T15" fmla="*/ 10 h 110"/>
                <a:gd name="T16" fmla="*/ 0 w 52"/>
                <a:gd name="T17" fmla="*/ 6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"/>
                <a:gd name="T28" fmla="*/ 0 h 110"/>
                <a:gd name="T29" fmla="*/ 52 w 52"/>
                <a:gd name="T30" fmla="*/ 110 h 1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" h="110">
                  <a:moveTo>
                    <a:pt x="0" y="6"/>
                  </a:moveTo>
                  <a:lnTo>
                    <a:pt x="26" y="0"/>
                  </a:lnTo>
                  <a:lnTo>
                    <a:pt x="52" y="104"/>
                  </a:lnTo>
                  <a:lnTo>
                    <a:pt x="26" y="110"/>
                  </a:lnTo>
                  <a:lnTo>
                    <a:pt x="25" y="107"/>
                  </a:lnTo>
                  <a:lnTo>
                    <a:pt x="42" y="103"/>
                  </a:lnTo>
                  <a:lnTo>
                    <a:pt x="17" y="6"/>
                  </a:lnTo>
                  <a:lnTo>
                    <a:pt x="0" y="1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2" name="AutoShape 2383"/>
            <p:cNvSpPr>
              <a:spLocks noChangeArrowheads="1"/>
            </p:cNvSpPr>
            <p:nvPr/>
          </p:nvSpPr>
          <p:spPr bwMode="auto">
            <a:xfrm>
              <a:off x="3480" y="3436"/>
              <a:ext cx="67" cy="80"/>
            </a:xfrm>
            <a:custGeom>
              <a:avLst/>
              <a:gdLst>
                <a:gd name="T0" fmla="*/ 10 w 67"/>
                <a:gd name="T1" fmla="*/ 28 h 80"/>
                <a:gd name="T2" fmla="*/ 23 w 67"/>
                <a:gd name="T3" fmla="*/ 12 h 80"/>
                <a:gd name="T4" fmla="*/ 38 w 67"/>
                <a:gd name="T5" fmla="*/ 2 h 80"/>
                <a:gd name="T6" fmla="*/ 45 w 67"/>
                <a:gd name="T7" fmla="*/ 0 h 80"/>
                <a:gd name="T8" fmla="*/ 52 w 67"/>
                <a:gd name="T9" fmla="*/ 2 h 80"/>
                <a:gd name="T10" fmla="*/ 58 w 67"/>
                <a:gd name="T11" fmla="*/ 5 h 80"/>
                <a:gd name="T12" fmla="*/ 62 w 67"/>
                <a:gd name="T13" fmla="*/ 7 h 80"/>
                <a:gd name="T14" fmla="*/ 65 w 67"/>
                <a:gd name="T15" fmla="*/ 10 h 80"/>
                <a:gd name="T16" fmla="*/ 67 w 67"/>
                <a:gd name="T17" fmla="*/ 16 h 80"/>
                <a:gd name="T18" fmla="*/ 67 w 67"/>
                <a:gd name="T19" fmla="*/ 21 h 80"/>
                <a:gd name="T20" fmla="*/ 65 w 67"/>
                <a:gd name="T21" fmla="*/ 38 h 80"/>
                <a:gd name="T22" fmla="*/ 55 w 67"/>
                <a:gd name="T23" fmla="*/ 55 h 80"/>
                <a:gd name="T24" fmla="*/ 43 w 67"/>
                <a:gd name="T25" fmla="*/ 70 h 80"/>
                <a:gd name="T26" fmla="*/ 29 w 67"/>
                <a:gd name="T27" fmla="*/ 79 h 80"/>
                <a:gd name="T28" fmla="*/ 22 w 67"/>
                <a:gd name="T29" fmla="*/ 80 h 80"/>
                <a:gd name="T30" fmla="*/ 14 w 67"/>
                <a:gd name="T31" fmla="*/ 79 h 80"/>
                <a:gd name="T32" fmla="*/ 9 w 67"/>
                <a:gd name="T33" fmla="*/ 77 h 80"/>
                <a:gd name="T34" fmla="*/ 6 w 67"/>
                <a:gd name="T35" fmla="*/ 73 h 80"/>
                <a:gd name="T36" fmla="*/ 3 w 67"/>
                <a:gd name="T37" fmla="*/ 69 h 80"/>
                <a:gd name="T38" fmla="*/ 0 w 67"/>
                <a:gd name="T39" fmla="*/ 64 h 80"/>
                <a:gd name="T40" fmla="*/ 0 w 67"/>
                <a:gd name="T41" fmla="*/ 58 h 80"/>
                <a:gd name="T42" fmla="*/ 0 w 67"/>
                <a:gd name="T43" fmla="*/ 53 h 80"/>
                <a:gd name="T44" fmla="*/ 1 w 67"/>
                <a:gd name="T45" fmla="*/ 47 h 80"/>
                <a:gd name="T46" fmla="*/ 4 w 67"/>
                <a:gd name="T47" fmla="*/ 37 h 80"/>
                <a:gd name="T48" fmla="*/ 10 w 67"/>
                <a:gd name="T49" fmla="*/ 28 h 80"/>
                <a:gd name="T50" fmla="*/ 48 w 67"/>
                <a:gd name="T51" fmla="*/ 48 h 80"/>
                <a:gd name="T52" fmla="*/ 52 w 67"/>
                <a:gd name="T53" fmla="*/ 39 h 80"/>
                <a:gd name="T54" fmla="*/ 57 w 67"/>
                <a:gd name="T55" fmla="*/ 32 h 80"/>
                <a:gd name="T56" fmla="*/ 59 w 67"/>
                <a:gd name="T57" fmla="*/ 25 h 80"/>
                <a:gd name="T58" fmla="*/ 59 w 67"/>
                <a:gd name="T59" fmla="*/ 21 h 80"/>
                <a:gd name="T60" fmla="*/ 61 w 67"/>
                <a:gd name="T61" fmla="*/ 16 h 80"/>
                <a:gd name="T62" fmla="*/ 59 w 67"/>
                <a:gd name="T63" fmla="*/ 12 h 80"/>
                <a:gd name="T64" fmla="*/ 58 w 67"/>
                <a:gd name="T65" fmla="*/ 9 h 80"/>
                <a:gd name="T66" fmla="*/ 55 w 67"/>
                <a:gd name="T67" fmla="*/ 7 h 80"/>
                <a:gd name="T68" fmla="*/ 52 w 67"/>
                <a:gd name="T69" fmla="*/ 6 h 80"/>
                <a:gd name="T70" fmla="*/ 48 w 67"/>
                <a:gd name="T71" fmla="*/ 6 h 80"/>
                <a:gd name="T72" fmla="*/ 42 w 67"/>
                <a:gd name="T73" fmla="*/ 7 h 80"/>
                <a:gd name="T74" fmla="*/ 38 w 67"/>
                <a:gd name="T75" fmla="*/ 12 h 80"/>
                <a:gd name="T76" fmla="*/ 33 w 67"/>
                <a:gd name="T77" fmla="*/ 16 h 80"/>
                <a:gd name="T78" fmla="*/ 27 w 67"/>
                <a:gd name="T79" fmla="*/ 22 h 80"/>
                <a:gd name="T80" fmla="*/ 22 w 67"/>
                <a:gd name="T81" fmla="*/ 31 h 80"/>
                <a:gd name="T82" fmla="*/ 48 w 67"/>
                <a:gd name="T83" fmla="*/ 48 h 80"/>
                <a:gd name="T84" fmla="*/ 19 w 67"/>
                <a:gd name="T85" fmla="*/ 34 h 80"/>
                <a:gd name="T86" fmla="*/ 14 w 67"/>
                <a:gd name="T87" fmla="*/ 42 h 80"/>
                <a:gd name="T88" fmla="*/ 10 w 67"/>
                <a:gd name="T89" fmla="*/ 51 h 80"/>
                <a:gd name="T90" fmla="*/ 7 w 67"/>
                <a:gd name="T91" fmla="*/ 57 h 80"/>
                <a:gd name="T92" fmla="*/ 7 w 67"/>
                <a:gd name="T93" fmla="*/ 63 h 80"/>
                <a:gd name="T94" fmla="*/ 7 w 67"/>
                <a:gd name="T95" fmla="*/ 66 h 80"/>
                <a:gd name="T96" fmla="*/ 7 w 67"/>
                <a:gd name="T97" fmla="*/ 69 h 80"/>
                <a:gd name="T98" fmla="*/ 10 w 67"/>
                <a:gd name="T99" fmla="*/ 71 h 80"/>
                <a:gd name="T100" fmla="*/ 11 w 67"/>
                <a:gd name="T101" fmla="*/ 74 h 80"/>
                <a:gd name="T102" fmla="*/ 16 w 67"/>
                <a:gd name="T103" fmla="*/ 76 h 80"/>
                <a:gd name="T104" fmla="*/ 20 w 67"/>
                <a:gd name="T105" fmla="*/ 74 h 80"/>
                <a:gd name="T106" fmla="*/ 25 w 67"/>
                <a:gd name="T107" fmla="*/ 73 h 80"/>
                <a:gd name="T108" fmla="*/ 30 w 67"/>
                <a:gd name="T109" fmla="*/ 69 h 80"/>
                <a:gd name="T110" fmla="*/ 35 w 67"/>
                <a:gd name="T111" fmla="*/ 64 h 80"/>
                <a:gd name="T112" fmla="*/ 41 w 67"/>
                <a:gd name="T113" fmla="*/ 58 h 80"/>
                <a:gd name="T114" fmla="*/ 45 w 67"/>
                <a:gd name="T115" fmla="*/ 51 h 80"/>
                <a:gd name="T116" fmla="*/ 19 w 67"/>
                <a:gd name="T117" fmla="*/ 34 h 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"/>
                <a:gd name="T178" fmla="*/ 0 h 80"/>
                <a:gd name="T179" fmla="*/ 67 w 67"/>
                <a:gd name="T180" fmla="*/ 80 h 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" h="80">
                  <a:moveTo>
                    <a:pt x="10" y="28"/>
                  </a:moveTo>
                  <a:lnTo>
                    <a:pt x="23" y="12"/>
                  </a:lnTo>
                  <a:lnTo>
                    <a:pt x="38" y="2"/>
                  </a:lnTo>
                  <a:lnTo>
                    <a:pt x="45" y="0"/>
                  </a:lnTo>
                  <a:lnTo>
                    <a:pt x="52" y="2"/>
                  </a:lnTo>
                  <a:lnTo>
                    <a:pt x="58" y="5"/>
                  </a:lnTo>
                  <a:lnTo>
                    <a:pt x="62" y="7"/>
                  </a:lnTo>
                  <a:lnTo>
                    <a:pt x="65" y="10"/>
                  </a:lnTo>
                  <a:lnTo>
                    <a:pt x="67" y="16"/>
                  </a:lnTo>
                  <a:lnTo>
                    <a:pt x="67" y="21"/>
                  </a:lnTo>
                  <a:lnTo>
                    <a:pt x="65" y="38"/>
                  </a:lnTo>
                  <a:lnTo>
                    <a:pt x="55" y="55"/>
                  </a:lnTo>
                  <a:lnTo>
                    <a:pt x="43" y="70"/>
                  </a:lnTo>
                  <a:lnTo>
                    <a:pt x="29" y="79"/>
                  </a:lnTo>
                  <a:lnTo>
                    <a:pt x="22" y="80"/>
                  </a:lnTo>
                  <a:lnTo>
                    <a:pt x="14" y="79"/>
                  </a:lnTo>
                  <a:lnTo>
                    <a:pt x="9" y="77"/>
                  </a:lnTo>
                  <a:lnTo>
                    <a:pt x="6" y="73"/>
                  </a:lnTo>
                  <a:lnTo>
                    <a:pt x="3" y="69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1" y="47"/>
                  </a:lnTo>
                  <a:lnTo>
                    <a:pt x="4" y="37"/>
                  </a:lnTo>
                  <a:lnTo>
                    <a:pt x="10" y="28"/>
                  </a:lnTo>
                  <a:close/>
                  <a:moveTo>
                    <a:pt x="48" y="48"/>
                  </a:moveTo>
                  <a:lnTo>
                    <a:pt x="52" y="39"/>
                  </a:lnTo>
                  <a:lnTo>
                    <a:pt x="57" y="32"/>
                  </a:lnTo>
                  <a:lnTo>
                    <a:pt x="59" y="25"/>
                  </a:lnTo>
                  <a:lnTo>
                    <a:pt x="59" y="21"/>
                  </a:lnTo>
                  <a:lnTo>
                    <a:pt x="61" y="16"/>
                  </a:lnTo>
                  <a:lnTo>
                    <a:pt x="59" y="12"/>
                  </a:lnTo>
                  <a:lnTo>
                    <a:pt x="58" y="9"/>
                  </a:lnTo>
                  <a:lnTo>
                    <a:pt x="55" y="7"/>
                  </a:lnTo>
                  <a:lnTo>
                    <a:pt x="52" y="6"/>
                  </a:lnTo>
                  <a:lnTo>
                    <a:pt x="48" y="6"/>
                  </a:lnTo>
                  <a:lnTo>
                    <a:pt x="42" y="7"/>
                  </a:lnTo>
                  <a:lnTo>
                    <a:pt x="38" y="12"/>
                  </a:lnTo>
                  <a:lnTo>
                    <a:pt x="33" y="16"/>
                  </a:lnTo>
                  <a:lnTo>
                    <a:pt x="27" y="22"/>
                  </a:lnTo>
                  <a:lnTo>
                    <a:pt x="22" y="31"/>
                  </a:lnTo>
                  <a:lnTo>
                    <a:pt x="48" y="48"/>
                  </a:lnTo>
                  <a:close/>
                  <a:moveTo>
                    <a:pt x="19" y="34"/>
                  </a:moveTo>
                  <a:lnTo>
                    <a:pt x="14" y="42"/>
                  </a:lnTo>
                  <a:lnTo>
                    <a:pt x="10" y="51"/>
                  </a:lnTo>
                  <a:lnTo>
                    <a:pt x="7" y="57"/>
                  </a:lnTo>
                  <a:lnTo>
                    <a:pt x="7" y="63"/>
                  </a:lnTo>
                  <a:lnTo>
                    <a:pt x="7" y="66"/>
                  </a:lnTo>
                  <a:lnTo>
                    <a:pt x="7" y="69"/>
                  </a:lnTo>
                  <a:lnTo>
                    <a:pt x="10" y="71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0" y="74"/>
                  </a:lnTo>
                  <a:lnTo>
                    <a:pt x="25" y="73"/>
                  </a:lnTo>
                  <a:lnTo>
                    <a:pt x="30" y="69"/>
                  </a:lnTo>
                  <a:lnTo>
                    <a:pt x="35" y="64"/>
                  </a:lnTo>
                  <a:lnTo>
                    <a:pt x="41" y="58"/>
                  </a:lnTo>
                  <a:lnTo>
                    <a:pt x="45" y="51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3" name="AutoShape 2384"/>
            <p:cNvSpPr>
              <a:spLocks noChangeArrowheads="1"/>
            </p:cNvSpPr>
            <p:nvPr/>
          </p:nvSpPr>
          <p:spPr bwMode="auto">
            <a:xfrm>
              <a:off x="3513" y="3503"/>
              <a:ext cx="41" cy="58"/>
            </a:xfrm>
            <a:custGeom>
              <a:avLst/>
              <a:gdLst>
                <a:gd name="T0" fmla="*/ 21 w 41"/>
                <a:gd name="T1" fmla="*/ 26 h 58"/>
                <a:gd name="T2" fmla="*/ 26 w 41"/>
                <a:gd name="T3" fmla="*/ 25 h 58"/>
                <a:gd name="T4" fmla="*/ 31 w 41"/>
                <a:gd name="T5" fmla="*/ 25 h 58"/>
                <a:gd name="T6" fmla="*/ 35 w 41"/>
                <a:gd name="T7" fmla="*/ 26 h 58"/>
                <a:gd name="T8" fmla="*/ 38 w 41"/>
                <a:gd name="T9" fmla="*/ 29 h 58"/>
                <a:gd name="T10" fmla="*/ 40 w 41"/>
                <a:gd name="T11" fmla="*/ 32 h 58"/>
                <a:gd name="T12" fmla="*/ 41 w 41"/>
                <a:gd name="T13" fmla="*/ 36 h 58"/>
                <a:gd name="T14" fmla="*/ 41 w 41"/>
                <a:gd name="T15" fmla="*/ 41 h 58"/>
                <a:gd name="T16" fmla="*/ 40 w 41"/>
                <a:gd name="T17" fmla="*/ 45 h 58"/>
                <a:gd name="T18" fmla="*/ 37 w 41"/>
                <a:gd name="T19" fmla="*/ 49 h 58"/>
                <a:gd name="T20" fmla="*/ 32 w 41"/>
                <a:gd name="T21" fmla="*/ 54 h 58"/>
                <a:gd name="T22" fmla="*/ 28 w 41"/>
                <a:gd name="T23" fmla="*/ 57 h 58"/>
                <a:gd name="T24" fmla="*/ 22 w 41"/>
                <a:gd name="T25" fmla="*/ 58 h 58"/>
                <a:gd name="T26" fmla="*/ 18 w 41"/>
                <a:gd name="T27" fmla="*/ 58 h 58"/>
                <a:gd name="T28" fmla="*/ 13 w 41"/>
                <a:gd name="T29" fmla="*/ 58 h 58"/>
                <a:gd name="T30" fmla="*/ 9 w 41"/>
                <a:gd name="T31" fmla="*/ 55 h 58"/>
                <a:gd name="T32" fmla="*/ 6 w 41"/>
                <a:gd name="T33" fmla="*/ 54 h 58"/>
                <a:gd name="T34" fmla="*/ 5 w 41"/>
                <a:gd name="T35" fmla="*/ 51 h 58"/>
                <a:gd name="T36" fmla="*/ 2 w 41"/>
                <a:gd name="T37" fmla="*/ 48 h 58"/>
                <a:gd name="T38" fmla="*/ 0 w 41"/>
                <a:gd name="T39" fmla="*/ 45 h 58"/>
                <a:gd name="T40" fmla="*/ 22 w 41"/>
                <a:gd name="T41" fmla="*/ 13 h 58"/>
                <a:gd name="T42" fmla="*/ 24 w 41"/>
                <a:gd name="T43" fmla="*/ 9 h 58"/>
                <a:gd name="T44" fmla="*/ 25 w 41"/>
                <a:gd name="T45" fmla="*/ 7 h 58"/>
                <a:gd name="T46" fmla="*/ 26 w 41"/>
                <a:gd name="T47" fmla="*/ 6 h 58"/>
                <a:gd name="T48" fmla="*/ 26 w 41"/>
                <a:gd name="T49" fmla="*/ 4 h 58"/>
                <a:gd name="T50" fmla="*/ 26 w 41"/>
                <a:gd name="T51" fmla="*/ 3 h 58"/>
                <a:gd name="T52" fmla="*/ 26 w 41"/>
                <a:gd name="T53" fmla="*/ 3 h 58"/>
                <a:gd name="T54" fmla="*/ 26 w 41"/>
                <a:gd name="T55" fmla="*/ 3 h 58"/>
                <a:gd name="T56" fmla="*/ 25 w 41"/>
                <a:gd name="T57" fmla="*/ 2 h 58"/>
                <a:gd name="T58" fmla="*/ 24 w 41"/>
                <a:gd name="T59" fmla="*/ 2 h 58"/>
                <a:gd name="T60" fmla="*/ 24 w 41"/>
                <a:gd name="T61" fmla="*/ 0 h 58"/>
                <a:gd name="T62" fmla="*/ 35 w 41"/>
                <a:gd name="T63" fmla="*/ 3 h 58"/>
                <a:gd name="T64" fmla="*/ 37 w 41"/>
                <a:gd name="T65" fmla="*/ 4 h 58"/>
                <a:gd name="T66" fmla="*/ 21 w 41"/>
                <a:gd name="T67" fmla="*/ 26 h 58"/>
                <a:gd name="T68" fmla="*/ 19 w 41"/>
                <a:gd name="T69" fmla="*/ 29 h 58"/>
                <a:gd name="T70" fmla="*/ 8 w 41"/>
                <a:gd name="T71" fmla="*/ 47 h 58"/>
                <a:gd name="T72" fmla="*/ 8 w 41"/>
                <a:gd name="T73" fmla="*/ 49 h 58"/>
                <a:gd name="T74" fmla="*/ 9 w 41"/>
                <a:gd name="T75" fmla="*/ 52 h 58"/>
                <a:gd name="T76" fmla="*/ 10 w 41"/>
                <a:gd name="T77" fmla="*/ 54 h 58"/>
                <a:gd name="T78" fmla="*/ 12 w 41"/>
                <a:gd name="T79" fmla="*/ 55 h 58"/>
                <a:gd name="T80" fmla="*/ 16 w 41"/>
                <a:gd name="T81" fmla="*/ 57 h 58"/>
                <a:gd name="T82" fmla="*/ 21 w 41"/>
                <a:gd name="T83" fmla="*/ 55 h 58"/>
                <a:gd name="T84" fmla="*/ 25 w 41"/>
                <a:gd name="T85" fmla="*/ 52 h 58"/>
                <a:gd name="T86" fmla="*/ 29 w 41"/>
                <a:gd name="T87" fmla="*/ 48 h 58"/>
                <a:gd name="T88" fmla="*/ 32 w 41"/>
                <a:gd name="T89" fmla="*/ 42 h 58"/>
                <a:gd name="T90" fmla="*/ 32 w 41"/>
                <a:gd name="T91" fmla="*/ 36 h 58"/>
                <a:gd name="T92" fmla="*/ 32 w 41"/>
                <a:gd name="T93" fmla="*/ 34 h 58"/>
                <a:gd name="T94" fmla="*/ 29 w 41"/>
                <a:gd name="T95" fmla="*/ 29 h 58"/>
                <a:gd name="T96" fmla="*/ 26 w 41"/>
                <a:gd name="T97" fmla="*/ 29 h 58"/>
                <a:gd name="T98" fmla="*/ 25 w 41"/>
                <a:gd name="T99" fmla="*/ 28 h 58"/>
                <a:gd name="T100" fmla="*/ 22 w 41"/>
                <a:gd name="T101" fmla="*/ 28 h 58"/>
                <a:gd name="T102" fmla="*/ 19 w 41"/>
                <a:gd name="T103" fmla="*/ 29 h 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"/>
                <a:gd name="T157" fmla="*/ 0 h 58"/>
                <a:gd name="T158" fmla="*/ 41 w 41"/>
                <a:gd name="T159" fmla="*/ 58 h 5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" h="58">
                  <a:moveTo>
                    <a:pt x="21" y="26"/>
                  </a:moveTo>
                  <a:lnTo>
                    <a:pt x="26" y="25"/>
                  </a:lnTo>
                  <a:lnTo>
                    <a:pt x="31" y="25"/>
                  </a:lnTo>
                  <a:lnTo>
                    <a:pt x="35" y="26"/>
                  </a:lnTo>
                  <a:lnTo>
                    <a:pt x="38" y="29"/>
                  </a:lnTo>
                  <a:lnTo>
                    <a:pt x="40" y="32"/>
                  </a:lnTo>
                  <a:lnTo>
                    <a:pt x="41" y="36"/>
                  </a:lnTo>
                  <a:lnTo>
                    <a:pt x="41" y="41"/>
                  </a:lnTo>
                  <a:lnTo>
                    <a:pt x="40" y="45"/>
                  </a:lnTo>
                  <a:lnTo>
                    <a:pt x="37" y="49"/>
                  </a:lnTo>
                  <a:lnTo>
                    <a:pt x="32" y="54"/>
                  </a:lnTo>
                  <a:lnTo>
                    <a:pt x="28" y="57"/>
                  </a:lnTo>
                  <a:lnTo>
                    <a:pt x="22" y="58"/>
                  </a:lnTo>
                  <a:lnTo>
                    <a:pt x="18" y="58"/>
                  </a:lnTo>
                  <a:lnTo>
                    <a:pt x="13" y="58"/>
                  </a:lnTo>
                  <a:lnTo>
                    <a:pt x="9" y="55"/>
                  </a:lnTo>
                  <a:lnTo>
                    <a:pt x="6" y="54"/>
                  </a:lnTo>
                  <a:lnTo>
                    <a:pt x="5" y="51"/>
                  </a:lnTo>
                  <a:lnTo>
                    <a:pt x="2" y="48"/>
                  </a:lnTo>
                  <a:lnTo>
                    <a:pt x="0" y="45"/>
                  </a:lnTo>
                  <a:lnTo>
                    <a:pt x="22" y="13"/>
                  </a:lnTo>
                  <a:lnTo>
                    <a:pt x="24" y="9"/>
                  </a:lnTo>
                  <a:lnTo>
                    <a:pt x="25" y="7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35" y="3"/>
                  </a:lnTo>
                  <a:lnTo>
                    <a:pt x="37" y="4"/>
                  </a:lnTo>
                  <a:lnTo>
                    <a:pt x="21" y="26"/>
                  </a:lnTo>
                  <a:close/>
                  <a:moveTo>
                    <a:pt x="19" y="29"/>
                  </a:moveTo>
                  <a:lnTo>
                    <a:pt x="8" y="47"/>
                  </a:lnTo>
                  <a:lnTo>
                    <a:pt x="8" y="49"/>
                  </a:lnTo>
                  <a:lnTo>
                    <a:pt x="9" y="52"/>
                  </a:lnTo>
                  <a:lnTo>
                    <a:pt x="10" y="54"/>
                  </a:lnTo>
                  <a:lnTo>
                    <a:pt x="12" y="55"/>
                  </a:lnTo>
                  <a:lnTo>
                    <a:pt x="16" y="57"/>
                  </a:lnTo>
                  <a:lnTo>
                    <a:pt x="21" y="55"/>
                  </a:lnTo>
                  <a:lnTo>
                    <a:pt x="25" y="52"/>
                  </a:lnTo>
                  <a:lnTo>
                    <a:pt x="29" y="48"/>
                  </a:lnTo>
                  <a:lnTo>
                    <a:pt x="32" y="42"/>
                  </a:lnTo>
                  <a:lnTo>
                    <a:pt x="32" y="36"/>
                  </a:lnTo>
                  <a:lnTo>
                    <a:pt x="32" y="34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4" name="AutoShape 2385"/>
            <p:cNvSpPr>
              <a:spLocks noChangeArrowheads="1"/>
            </p:cNvSpPr>
            <p:nvPr/>
          </p:nvSpPr>
          <p:spPr bwMode="auto">
            <a:xfrm>
              <a:off x="3625" y="3541"/>
              <a:ext cx="83" cy="105"/>
            </a:xfrm>
            <a:custGeom>
              <a:avLst/>
              <a:gdLst>
                <a:gd name="T0" fmla="*/ 22 w 83"/>
                <a:gd name="T1" fmla="*/ 105 h 105"/>
                <a:gd name="T2" fmla="*/ 0 w 83"/>
                <a:gd name="T3" fmla="*/ 90 h 105"/>
                <a:gd name="T4" fmla="*/ 60 w 83"/>
                <a:gd name="T5" fmla="*/ 0 h 105"/>
                <a:gd name="T6" fmla="*/ 83 w 83"/>
                <a:gd name="T7" fmla="*/ 14 h 105"/>
                <a:gd name="T8" fmla="*/ 80 w 83"/>
                <a:gd name="T9" fmla="*/ 19 h 105"/>
                <a:gd name="T10" fmla="*/ 66 w 83"/>
                <a:gd name="T11" fmla="*/ 9 h 105"/>
                <a:gd name="T12" fmla="*/ 10 w 83"/>
                <a:gd name="T13" fmla="*/ 93 h 105"/>
                <a:gd name="T14" fmla="*/ 25 w 83"/>
                <a:gd name="T15" fmla="*/ 102 h 105"/>
                <a:gd name="T16" fmla="*/ 22 w 83"/>
                <a:gd name="T17" fmla="*/ 105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105"/>
                <a:gd name="T29" fmla="*/ 83 w 83"/>
                <a:gd name="T30" fmla="*/ 105 h 1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105">
                  <a:moveTo>
                    <a:pt x="22" y="105"/>
                  </a:moveTo>
                  <a:lnTo>
                    <a:pt x="0" y="90"/>
                  </a:lnTo>
                  <a:lnTo>
                    <a:pt x="60" y="0"/>
                  </a:lnTo>
                  <a:lnTo>
                    <a:pt x="83" y="14"/>
                  </a:lnTo>
                  <a:lnTo>
                    <a:pt x="80" y="19"/>
                  </a:lnTo>
                  <a:lnTo>
                    <a:pt x="66" y="9"/>
                  </a:lnTo>
                  <a:lnTo>
                    <a:pt x="10" y="93"/>
                  </a:lnTo>
                  <a:lnTo>
                    <a:pt x="25" y="102"/>
                  </a:lnTo>
                  <a:lnTo>
                    <a:pt x="22" y="105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5" name="AutoShape 2386"/>
            <p:cNvSpPr>
              <a:spLocks noChangeArrowheads="1"/>
            </p:cNvSpPr>
            <p:nvPr/>
          </p:nvSpPr>
          <p:spPr bwMode="auto">
            <a:xfrm>
              <a:off x="3664" y="3586"/>
              <a:ext cx="63" cy="58"/>
            </a:xfrm>
            <a:custGeom>
              <a:avLst/>
              <a:gdLst>
                <a:gd name="T0" fmla="*/ 48 w 63"/>
                <a:gd name="T1" fmla="*/ 6 h 58"/>
                <a:gd name="T2" fmla="*/ 40 w 63"/>
                <a:gd name="T3" fmla="*/ 17 h 58"/>
                <a:gd name="T4" fmla="*/ 46 w 63"/>
                <a:gd name="T5" fmla="*/ 14 h 58"/>
                <a:gd name="T6" fmla="*/ 51 w 63"/>
                <a:gd name="T7" fmla="*/ 12 h 58"/>
                <a:gd name="T8" fmla="*/ 56 w 63"/>
                <a:gd name="T9" fmla="*/ 12 h 58"/>
                <a:gd name="T10" fmla="*/ 60 w 63"/>
                <a:gd name="T11" fmla="*/ 13 h 58"/>
                <a:gd name="T12" fmla="*/ 62 w 63"/>
                <a:gd name="T13" fmla="*/ 16 h 58"/>
                <a:gd name="T14" fmla="*/ 63 w 63"/>
                <a:gd name="T15" fmla="*/ 19 h 58"/>
                <a:gd name="T16" fmla="*/ 63 w 63"/>
                <a:gd name="T17" fmla="*/ 22 h 58"/>
                <a:gd name="T18" fmla="*/ 62 w 63"/>
                <a:gd name="T19" fmla="*/ 23 h 58"/>
                <a:gd name="T20" fmla="*/ 60 w 63"/>
                <a:gd name="T21" fmla="*/ 26 h 58"/>
                <a:gd name="T22" fmla="*/ 59 w 63"/>
                <a:gd name="T23" fmla="*/ 28 h 58"/>
                <a:gd name="T24" fmla="*/ 56 w 63"/>
                <a:gd name="T25" fmla="*/ 28 h 58"/>
                <a:gd name="T26" fmla="*/ 54 w 63"/>
                <a:gd name="T27" fmla="*/ 26 h 58"/>
                <a:gd name="T28" fmla="*/ 53 w 63"/>
                <a:gd name="T29" fmla="*/ 25 h 58"/>
                <a:gd name="T30" fmla="*/ 51 w 63"/>
                <a:gd name="T31" fmla="*/ 22 h 58"/>
                <a:gd name="T32" fmla="*/ 51 w 63"/>
                <a:gd name="T33" fmla="*/ 19 h 58"/>
                <a:gd name="T34" fmla="*/ 50 w 63"/>
                <a:gd name="T35" fmla="*/ 17 h 58"/>
                <a:gd name="T36" fmla="*/ 48 w 63"/>
                <a:gd name="T37" fmla="*/ 17 h 58"/>
                <a:gd name="T38" fmla="*/ 47 w 63"/>
                <a:gd name="T39" fmla="*/ 17 h 58"/>
                <a:gd name="T40" fmla="*/ 43 w 63"/>
                <a:gd name="T41" fmla="*/ 19 h 58"/>
                <a:gd name="T42" fmla="*/ 37 w 63"/>
                <a:gd name="T43" fmla="*/ 22 h 58"/>
                <a:gd name="T44" fmla="*/ 24 w 63"/>
                <a:gd name="T45" fmla="*/ 42 h 58"/>
                <a:gd name="T46" fmla="*/ 21 w 63"/>
                <a:gd name="T47" fmla="*/ 45 h 58"/>
                <a:gd name="T48" fmla="*/ 21 w 63"/>
                <a:gd name="T49" fmla="*/ 48 h 58"/>
                <a:gd name="T50" fmla="*/ 21 w 63"/>
                <a:gd name="T51" fmla="*/ 51 h 58"/>
                <a:gd name="T52" fmla="*/ 21 w 63"/>
                <a:gd name="T53" fmla="*/ 52 h 58"/>
                <a:gd name="T54" fmla="*/ 22 w 63"/>
                <a:gd name="T55" fmla="*/ 55 h 58"/>
                <a:gd name="T56" fmla="*/ 25 w 63"/>
                <a:gd name="T57" fmla="*/ 57 h 58"/>
                <a:gd name="T58" fmla="*/ 25 w 63"/>
                <a:gd name="T59" fmla="*/ 58 h 58"/>
                <a:gd name="T60" fmla="*/ 0 w 63"/>
                <a:gd name="T61" fmla="*/ 42 h 58"/>
                <a:gd name="T62" fmla="*/ 2 w 63"/>
                <a:gd name="T63" fmla="*/ 41 h 58"/>
                <a:gd name="T64" fmla="*/ 5 w 63"/>
                <a:gd name="T65" fmla="*/ 44 h 58"/>
                <a:gd name="T66" fmla="*/ 8 w 63"/>
                <a:gd name="T67" fmla="*/ 44 h 58"/>
                <a:gd name="T68" fmla="*/ 9 w 63"/>
                <a:gd name="T69" fmla="*/ 42 h 58"/>
                <a:gd name="T70" fmla="*/ 11 w 63"/>
                <a:gd name="T71" fmla="*/ 41 h 58"/>
                <a:gd name="T72" fmla="*/ 12 w 63"/>
                <a:gd name="T73" fmla="*/ 41 h 58"/>
                <a:gd name="T74" fmla="*/ 14 w 63"/>
                <a:gd name="T75" fmla="*/ 39 h 58"/>
                <a:gd name="T76" fmla="*/ 15 w 63"/>
                <a:gd name="T77" fmla="*/ 36 h 58"/>
                <a:gd name="T78" fmla="*/ 27 w 63"/>
                <a:gd name="T79" fmla="*/ 19 h 58"/>
                <a:gd name="T80" fmla="*/ 30 w 63"/>
                <a:gd name="T81" fmla="*/ 14 h 58"/>
                <a:gd name="T82" fmla="*/ 32 w 63"/>
                <a:gd name="T83" fmla="*/ 10 h 58"/>
                <a:gd name="T84" fmla="*/ 32 w 63"/>
                <a:gd name="T85" fmla="*/ 9 h 58"/>
                <a:gd name="T86" fmla="*/ 34 w 63"/>
                <a:gd name="T87" fmla="*/ 7 h 58"/>
                <a:gd name="T88" fmla="*/ 34 w 63"/>
                <a:gd name="T89" fmla="*/ 6 h 58"/>
                <a:gd name="T90" fmla="*/ 32 w 63"/>
                <a:gd name="T91" fmla="*/ 4 h 58"/>
                <a:gd name="T92" fmla="*/ 32 w 63"/>
                <a:gd name="T93" fmla="*/ 3 h 58"/>
                <a:gd name="T94" fmla="*/ 31 w 63"/>
                <a:gd name="T95" fmla="*/ 3 h 58"/>
                <a:gd name="T96" fmla="*/ 28 w 63"/>
                <a:gd name="T97" fmla="*/ 1 h 58"/>
                <a:gd name="T98" fmla="*/ 30 w 63"/>
                <a:gd name="T99" fmla="*/ 0 h 58"/>
                <a:gd name="T100" fmla="*/ 46 w 63"/>
                <a:gd name="T101" fmla="*/ 4 h 58"/>
                <a:gd name="T102" fmla="*/ 48 w 63"/>
                <a:gd name="T103" fmla="*/ 6 h 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3"/>
                <a:gd name="T157" fmla="*/ 0 h 58"/>
                <a:gd name="T158" fmla="*/ 63 w 63"/>
                <a:gd name="T159" fmla="*/ 58 h 5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3" h="58">
                  <a:moveTo>
                    <a:pt x="48" y="6"/>
                  </a:moveTo>
                  <a:lnTo>
                    <a:pt x="40" y="17"/>
                  </a:lnTo>
                  <a:lnTo>
                    <a:pt x="46" y="14"/>
                  </a:lnTo>
                  <a:lnTo>
                    <a:pt x="51" y="12"/>
                  </a:lnTo>
                  <a:lnTo>
                    <a:pt x="56" y="12"/>
                  </a:lnTo>
                  <a:lnTo>
                    <a:pt x="60" y="13"/>
                  </a:lnTo>
                  <a:lnTo>
                    <a:pt x="62" y="16"/>
                  </a:lnTo>
                  <a:lnTo>
                    <a:pt x="63" y="19"/>
                  </a:lnTo>
                  <a:lnTo>
                    <a:pt x="63" y="22"/>
                  </a:lnTo>
                  <a:lnTo>
                    <a:pt x="62" y="23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6" y="28"/>
                  </a:lnTo>
                  <a:lnTo>
                    <a:pt x="54" y="26"/>
                  </a:lnTo>
                  <a:lnTo>
                    <a:pt x="53" y="25"/>
                  </a:lnTo>
                  <a:lnTo>
                    <a:pt x="51" y="22"/>
                  </a:lnTo>
                  <a:lnTo>
                    <a:pt x="51" y="19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7" y="17"/>
                  </a:lnTo>
                  <a:lnTo>
                    <a:pt x="43" y="19"/>
                  </a:lnTo>
                  <a:lnTo>
                    <a:pt x="37" y="22"/>
                  </a:lnTo>
                  <a:lnTo>
                    <a:pt x="24" y="42"/>
                  </a:lnTo>
                  <a:lnTo>
                    <a:pt x="21" y="45"/>
                  </a:lnTo>
                  <a:lnTo>
                    <a:pt x="21" y="48"/>
                  </a:lnTo>
                  <a:lnTo>
                    <a:pt x="21" y="51"/>
                  </a:lnTo>
                  <a:lnTo>
                    <a:pt x="21" y="52"/>
                  </a:lnTo>
                  <a:lnTo>
                    <a:pt x="22" y="55"/>
                  </a:lnTo>
                  <a:lnTo>
                    <a:pt x="25" y="57"/>
                  </a:lnTo>
                  <a:lnTo>
                    <a:pt x="25" y="58"/>
                  </a:lnTo>
                  <a:lnTo>
                    <a:pt x="0" y="42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8" y="44"/>
                  </a:lnTo>
                  <a:lnTo>
                    <a:pt x="9" y="42"/>
                  </a:lnTo>
                  <a:lnTo>
                    <a:pt x="11" y="41"/>
                  </a:lnTo>
                  <a:lnTo>
                    <a:pt x="12" y="41"/>
                  </a:lnTo>
                  <a:lnTo>
                    <a:pt x="14" y="39"/>
                  </a:lnTo>
                  <a:lnTo>
                    <a:pt x="15" y="36"/>
                  </a:lnTo>
                  <a:lnTo>
                    <a:pt x="27" y="19"/>
                  </a:lnTo>
                  <a:lnTo>
                    <a:pt x="30" y="14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30" y="0"/>
                  </a:lnTo>
                  <a:lnTo>
                    <a:pt x="46" y="4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6" name="AutoShape 2387"/>
            <p:cNvSpPr>
              <a:spLocks noChangeArrowheads="1"/>
            </p:cNvSpPr>
            <p:nvPr/>
          </p:nvSpPr>
          <p:spPr bwMode="auto">
            <a:xfrm>
              <a:off x="3707" y="3615"/>
              <a:ext cx="55" cy="62"/>
            </a:xfrm>
            <a:custGeom>
              <a:avLst/>
              <a:gdLst>
                <a:gd name="T0" fmla="*/ 19 w 55"/>
                <a:gd name="T1" fmla="*/ 49 h 62"/>
                <a:gd name="T2" fmla="*/ 11 w 55"/>
                <a:gd name="T3" fmla="*/ 49 h 62"/>
                <a:gd name="T4" fmla="*/ 5 w 55"/>
                <a:gd name="T5" fmla="*/ 48 h 62"/>
                <a:gd name="T6" fmla="*/ 0 w 55"/>
                <a:gd name="T7" fmla="*/ 42 h 62"/>
                <a:gd name="T8" fmla="*/ 0 w 55"/>
                <a:gd name="T9" fmla="*/ 33 h 62"/>
                <a:gd name="T10" fmla="*/ 4 w 55"/>
                <a:gd name="T11" fmla="*/ 26 h 62"/>
                <a:gd name="T12" fmla="*/ 13 w 55"/>
                <a:gd name="T13" fmla="*/ 21 h 62"/>
                <a:gd name="T14" fmla="*/ 24 w 55"/>
                <a:gd name="T15" fmla="*/ 23 h 62"/>
                <a:gd name="T16" fmla="*/ 40 w 55"/>
                <a:gd name="T17" fmla="*/ 26 h 62"/>
                <a:gd name="T18" fmla="*/ 45 w 55"/>
                <a:gd name="T19" fmla="*/ 20 h 62"/>
                <a:gd name="T20" fmla="*/ 46 w 55"/>
                <a:gd name="T21" fmla="*/ 13 h 62"/>
                <a:gd name="T22" fmla="*/ 42 w 55"/>
                <a:gd name="T23" fmla="*/ 7 h 62"/>
                <a:gd name="T24" fmla="*/ 36 w 55"/>
                <a:gd name="T25" fmla="*/ 5 h 62"/>
                <a:gd name="T26" fmla="*/ 30 w 55"/>
                <a:gd name="T27" fmla="*/ 8 h 62"/>
                <a:gd name="T28" fmla="*/ 27 w 55"/>
                <a:gd name="T29" fmla="*/ 13 h 62"/>
                <a:gd name="T30" fmla="*/ 23 w 55"/>
                <a:gd name="T31" fmla="*/ 14 h 62"/>
                <a:gd name="T32" fmla="*/ 20 w 55"/>
                <a:gd name="T33" fmla="*/ 11 h 62"/>
                <a:gd name="T34" fmla="*/ 19 w 55"/>
                <a:gd name="T35" fmla="*/ 7 h 62"/>
                <a:gd name="T36" fmla="*/ 23 w 55"/>
                <a:gd name="T37" fmla="*/ 2 h 62"/>
                <a:gd name="T38" fmla="*/ 30 w 55"/>
                <a:gd name="T39" fmla="*/ 0 h 62"/>
                <a:gd name="T40" fmla="*/ 40 w 55"/>
                <a:gd name="T41" fmla="*/ 1 h 62"/>
                <a:gd name="T42" fmla="*/ 51 w 55"/>
                <a:gd name="T43" fmla="*/ 8 h 62"/>
                <a:gd name="T44" fmla="*/ 55 w 55"/>
                <a:gd name="T45" fmla="*/ 17 h 62"/>
                <a:gd name="T46" fmla="*/ 55 w 55"/>
                <a:gd name="T47" fmla="*/ 23 h 62"/>
                <a:gd name="T48" fmla="*/ 51 w 55"/>
                <a:gd name="T49" fmla="*/ 30 h 62"/>
                <a:gd name="T50" fmla="*/ 37 w 55"/>
                <a:gd name="T51" fmla="*/ 49 h 62"/>
                <a:gd name="T52" fmla="*/ 35 w 55"/>
                <a:gd name="T53" fmla="*/ 53 h 62"/>
                <a:gd name="T54" fmla="*/ 35 w 55"/>
                <a:gd name="T55" fmla="*/ 56 h 62"/>
                <a:gd name="T56" fmla="*/ 35 w 55"/>
                <a:gd name="T57" fmla="*/ 58 h 62"/>
                <a:gd name="T58" fmla="*/ 36 w 55"/>
                <a:gd name="T59" fmla="*/ 59 h 62"/>
                <a:gd name="T60" fmla="*/ 42 w 55"/>
                <a:gd name="T61" fmla="*/ 58 h 62"/>
                <a:gd name="T62" fmla="*/ 35 w 55"/>
                <a:gd name="T63" fmla="*/ 62 h 62"/>
                <a:gd name="T64" fmla="*/ 26 w 55"/>
                <a:gd name="T65" fmla="*/ 61 h 62"/>
                <a:gd name="T66" fmla="*/ 23 w 55"/>
                <a:gd name="T67" fmla="*/ 56 h 62"/>
                <a:gd name="T68" fmla="*/ 26 w 55"/>
                <a:gd name="T69" fmla="*/ 49 h 62"/>
                <a:gd name="T70" fmla="*/ 39 w 55"/>
                <a:gd name="T71" fmla="*/ 29 h 62"/>
                <a:gd name="T72" fmla="*/ 29 w 55"/>
                <a:gd name="T73" fmla="*/ 27 h 62"/>
                <a:gd name="T74" fmla="*/ 21 w 55"/>
                <a:gd name="T75" fmla="*/ 27 h 62"/>
                <a:gd name="T76" fmla="*/ 14 w 55"/>
                <a:gd name="T77" fmla="*/ 29 h 62"/>
                <a:gd name="T78" fmla="*/ 11 w 55"/>
                <a:gd name="T79" fmla="*/ 34 h 62"/>
                <a:gd name="T80" fmla="*/ 11 w 55"/>
                <a:gd name="T81" fmla="*/ 42 h 62"/>
                <a:gd name="T82" fmla="*/ 17 w 55"/>
                <a:gd name="T83" fmla="*/ 45 h 62"/>
                <a:gd name="T84" fmla="*/ 27 w 55"/>
                <a:gd name="T85" fmla="*/ 46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"/>
                <a:gd name="T130" fmla="*/ 0 h 62"/>
                <a:gd name="T131" fmla="*/ 55 w 55"/>
                <a:gd name="T132" fmla="*/ 62 h 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" h="62">
                  <a:moveTo>
                    <a:pt x="26" y="49"/>
                  </a:moveTo>
                  <a:lnTo>
                    <a:pt x="19" y="49"/>
                  </a:lnTo>
                  <a:lnTo>
                    <a:pt x="14" y="50"/>
                  </a:lnTo>
                  <a:lnTo>
                    <a:pt x="11" y="49"/>
                  </a:lnTo>
                  <a:lnTo>
                    <a:pt x="8" y="49"/>
                  </a:lnTo>
                  <a:lnTo>
                    <a:pt x="5" y="48"/>
                  </a:lnTo>
                  <a:lnTo>
                    <a:pt x="3" y="45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4" y="26"/>
                  </a:lnTo>
                  <a:lnTo>
                    <a:pt x="7" y="23"/>
                  </a:lnTo>
                  <a:lnTo>
                    <a:pt x="13" y="21"/>
                  </a:lnTo>
                  <a:lnTo>
                    <a:pt x="19" y="21"/>
                  </a:lnTo>
                  <a:lnTo>
                    <a:pt x="24" y="23"/>
                  </a:lnTo>
                  <a:lnTo>
                    <a:pt x="32" y="24"/>
                  </a:lnTo>
                  <a:lnTo>
                    <a:pt x="40" y="26"/>
                  </a:lnTo>
                  <a:lnTo>
                    <a:pt x="42" y="24"/>
                  </a:lnTo>
                  <a:lnTo>
                    <a:pt x="45" y="20"/>
                  </a:lnTo>
                  <a:lnTo>
                    <a:pt x="46" y="16"/>
                  </a:lnTo>
                  <a:lnTo>
                    <a:pt x="46" y="13"/>
                  </a:lnTo>
                  <a:lnTo>
                    <a:pt x="45" y="10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3" y="5"/>
                  </a:lnTo>
                  <a:lnTo>
                    <a:pt x="30" y="8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6" y="14"/>
                  </a:lnTo>
                  <a:lnTo>
                    <a:pt x="23" y="14"/>
                  </a:lnTo>
                  <a:lnTo>
                    <a:pt x="21" y="13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20" y="5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5" y="4"/>
                  </a:lnTo>
                  <a:lnTo>
                    <a:pt x="51" y="8"/>
                  </a:lnTo>
                  <a:lnTo>
                    <a:pt x="53" y="13"/>
                  </a:lnTo>
                  <a:lnTo>
                    <a:pt x="55" y="17"/>
                  </a:lnTo>
                  <a:lnTo>
                    <a:pt x="55" y="21"/>
                  </a:lnTo>
                  <a:lnTo>
                    <a:pt x="55" y="23"/>
                  </a:lnTo>
                  <a:lnTo>
                    <a:pt x="52" y="26"/>
                  </a:lnTo>
                  <a:lnTo>
                    <a:pt x="51" y="30"/>
                  </a:lnTo>
                  <a:lnTo>
                    <a:pt x="40" y="46"/>
                  </a:lnTo>
                  <a:lnTo>
                    <a:pt x="37" y="49"/>
                  </a:lnTo>
                  <a:lnTo>
                    <a:pt x="36" y="52"/>
                  </a:lnTo>
                  <a:lnTo>
                    <a:pt x="35" y="53"/>
                  </a:lnTo>
                  <a:lnTo>
                    <a:pt x="35" y="55"/>
                  </a:lnTo>
                  <a:lnTo>
                    <a:pt x="35" y="56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9" y="59"/>
                  </a:lnTo>
                  <a:lnTo>
                    <a:pt x="42" y="58"/>
                  </a:lnTo>
                  <a:lnTo>
                    <a:pt x="40" y="61"/>
                  </a:lnTo>
                  <a:lnTo>
                    <a:pt x="35" y="62"/>
                  </a:lnTo>
                  <a:lnTo>
                    <a:pt x="29" y="62"/>
                  </a:lnTo>
                  <a:lnTo>
                    <a:pt x="26" y="61"/>
                  </a:lnTo>
                  <a:lnTo>
                    <a:pt x="23" y="59"/>
                  </a:lnTo>
                  <a:lnTo>
                    <a:pt x="23" y="56"/>
                  </a:lnTo>
                  <a:lnTo>
                    <a:pt x="23" y="53"/>
                  </a:lnTo>
                  <a:lnTo>
                    <a:pt x="26" y="49"/>
                  </a:lnTo>
                  <a:close/>
                  <a:moveTo>
                    <a:pt x="27" y="46"/>
                  </a:moveTo>
                  <a:lnTo>
                    <a:pt x="39" y="29"/>
                  </a:lnTo>
                  <a:lnTo>
                    <a:pt x="33" y="27"/>
                  </a:lnTo>
                  <a:lnTo>
                    <a:pt x="29" y="27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4" y="29"/>
                  </a:lnTo>
                  <a:lnTo>
                    <a:pt x="13" y="32"/>
                  </a:lnTo>
                  <a:lnTo>
                    <a:pt x="11" y="34"/>
                  </a:lnTo>
                  <a:lnTo>
                    <a:pt x="10" y="39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1" y="46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7" name="AutoShape 2388"/>
            <p:cNvSpPr>
              <a:spLocks noChangeArrowheads="1"/>
            </p:cNvSpPr>
            <p:nvPr/>
          </p:nvSpPr>
          <p:spPr bwMode="auto">
            <a:xfrm>
              <a:off x="3758" y="3634"/>
              <a:ext cx="79" cy="77"/>
            </a:xfrm>
            <a:custGeom>
              <a:avLst/>
              <a:gdLst>
                <a:gd name="T0" fmla="*/ 21 w 79"/>
                <a:gd name="T1" fmla="*/ 65 h 77"/>
                <a:gd name="T2" fmla="*/ 11 w 79"/>
                <a:gd name="T3" fmla="*/ 65 h 77"/>
                <a:gd name="T4" fmla="*/ 4 w 79"/>
                <a:gd name="T5" fmla="*/ 59 h 77"/>
                <a:gd name="T6" fmla="*/ 0 w 79"/>
                <a:gd name="T7" fmla="*/ 48 h 77"/>
                <a:gd name="T8" fmla="*/ 1 w 79"/>
                <a:gd name="T9" fmla="*/ 35 h 77"/>
                <a:gd name="T10" fmla="*/ 8 w 79"/>
                <a:gd name="T11" fmla="*/ 23 h 77"/>
                <a:gd name="T12" fmla="*/ 23 w 79"/>
                <a:gd name="T13" fmla="*/ 14 h 77"/>
                <a:gd name="T14" fmla="*/ 37 w 79"/>
                <a:gd name="T15" fmla="*/ 14 h 77"/>
                <a:gd name="T16" fmla="*/ 48 w 79"/>
                <a:gd name="T17" fmla="*/ 20 h 77"/>
                <a:gd name="T18" fmla="*/ 50 w 79"/>
                <a:gd name="T19" fmla="*/ 29 h 77"/>
                <a:gd name="T20" fmla="*/ 61 w 79"/>
                <a:gd name="T21" fmla="*/ 13 h 77"/>
                <a:gd name="T22" fmla="*/ 63 w 79"/>
                <a:gd name="T23" fmla="*/ 9 h 77"/>
                <a:gd name="T24" fmla="*/ 65 w 79"/>
                <a:gd name="T25" fmla="*/ 4 h 77"/>
                <a:gd name="T26" fmla="*/ 63 w 79"/>
                <a:gd name="T27" fmla="*/ 3 h 77"/>
                <a:gd name="T28" fmla="*/ 61 w 79"/>
                <a:gd name="T29" fmla="*/ 1 h 77"/>
                <a:gd name="T30" fmla="*/ 77 w 79"/>
                <a:gd name="T31" fmla="*/ 3 h 77"/>
                <a:gd name="T32" fmla="*/ 43 w 79"/>
                <a:gd name="T33" fmla="*/ 58 h 77"/>
                <a:gd name="T34" fmla="*/ 37 w 79"/>
                <a:gd name="T35" fmla="*/ 67 h 77"/>
                <a:gd name="T36" fmla="*/ 36 w 79"/>
                <a:gd name="T37" fmla="*/ 71 h 77"/>
                <a:gd name="T38" fmla="*/ 36 w 79"/>
                <a:gd name="T39" fmla="*/ 74 h 77"/>
                <a:gd name="T40" fmla="*/ 39 w 79"/>
                <a:gd name="T41" fmla="*/ 75 h 77"/>
                <a:gd name="T42" fmla="*/ 40 w 79"/>
                <a:gd name="T43" fmla="*/ 77 h 77"/>
                <a:gd name="T44" fmla="*/ 21 w 79"/>
                <a:gd name="T45" fmla="*/ 73 h 77"/>
                <a:gd name="T46" fmla="*/ 29 w 79"/>
                <a:gd name="T47" fmla="*/ 61 h 77"/>
                <a:gd name="T48" fmla="*/ 45 w 79"/>
                <a:gd name="T49" fmla="*/ 35 h 77"/>
                <a:gd name="T50" fmla="*/ 46 w 79"/>
                <a:gd name="T51" fmla="*/ 28 h 77"/>
                <a:gd name="T52" fmla="*/ 43 w 79"/>
                <a:gd name="T53" fmla="*/ 22 h 77"/>
                <a:gd name="T54" fmla="*/ 37 w 79"/>
                <a:gd name="T55" fmla="*/ 19 h 77"/>
                <a:gd name="T56" fmla="*/ 30 w 79"/>
                <a:gd name="T57" fmla="*/ 19 h 77"/>
                <a:gd name="T58" fmla="*/ 20 w 79"/>
                <a:gd name="T59" fmla="*/ 25 h 77"/>
                <a:gd name="T60" fmla="*/ 13 w 79"/>
                <a:gd name="T61" fmla="*/ 36 h 77"/>
                <a:gd name="T62" fmla="*/ 10 w 79"/>
                <a:gd name="T63" fmla="*/ 48 h 77"/>
                <a:gd name="T64" fmla="*/ 14 w 79"/>
                <a:gd name="T65" fmla="*/ 57 h 77"/>
                <a:gd name="T66" fmla="*/ 20 w 79"/>
                <a:gd name="T67" fmla="*/ 61 h 77"/>
                <a:gd name="T68" fmla="*/ 29 w 79"/>
                <a:gd name="T69" fmla="*/ 61 h 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77"/>
                <a:gd name="T107" fmla="*/ 79 w 79"/>
                <a:gd name="T108" fmla="*/ 77 h 7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77">
                  <a:moveTo>
                    <a:pt x="27" y="64"/>
                  </a:moveTo>
                  <a:lnTo>
                    <a:pt x="21" y="65"/>
                  </a:lnTo>
                  <a:lnTo>
                    <a:pt x="16" y="65"/>
                  </a:lnTo>
                  <a:lnTo>
                    <a:pt x="11" y="65"/>
                  </a:lnTo>
                  <a:lnTo>
                    <a:pt x="8" y="62"/>
                  </a:lnTo>
                  <a:lnTo>
                    <a:pt x="4" y="59"/>
                  </a:lnTo>
                  <a:lnTo>
                    <a:pt x="1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1" y="35"/>
                  </a:lnTo>
                  <a:lnTo>
                    <a:pt x="4" y="29"/>
                  </a:lnTo>
                  <a:lnTo>
                    <a:pt x="8" y="23"/>
                  </a:lnTo>
                  <a:lnTo>
                    <a:pt x="16" y="17"/>
                  </a:lnTo>
                  <a:lnTo>
                    <a:pt x="23" y="14"/>
                  </a:lnTo>
                  <a:lnTo>
                    <a:pt x="30" y="13"/>
                  </a:lnTo>
                  <a:lnTo>
                    <a:pt x="37" y="14"/>
                  </a:lnTo>
                  <a:lnTo>
                    <a:pt x="43" y="17"/>
                  </a:lnTo>
                  <a:lnTo>
                    <a:pt x="48" y="20"/>
                  </a:lnTo>
                  <a:lnTo>
                    <a:pt x="49" y="25"/>
                  </a:lnTo>
                  <a:lnTo>
                    <a:pt x="50" y="29"/>
                  </a:lnTo>
                  <a:lnTo>
                    <a:pt x="58" y="19"/>
                  </a:lnTo>
                  <a:lnTo>
                    <a:pt x="61" y="13"/>
                  </a:lnTo>
                  <a:lnTo>
                    <a:pt x="62" y="10"/>
                  </a:lnTo>
                  <a:lnTo>
                    <a:pt x="63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77" y="3"/>
                  </a:lnTo>
                  <a:lnTo>
                    <a:pt x="79" y="4"/>
                  </a:lnTo>
                  <a:lnTo>
                    <a:pt x="43" y="58"/>
                  </a:lnTo>
                  <a:lnTo>
                    <a:pt x="40" y="64"/>
                  </a:lnTo>
                  <a:lnTo>
                    <a:pt x="37" y="67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6" y="73"/>
                  </a:lnTo>
                  <a:lnTo>
                    <a:pt x="36" y="74"/>
                  </a:lnTo>
                  <a:lnTo>
                    <a:pt x="37" y="74"/>
                  </a:lnTo>
                  <a:lnTo>
                    <a:pt x="39" y="75"/>
                  </a:lnTo>
                  <a:lnTo>
                    <a:pt x="40" y="75"/>
                  </a:lnTo>
                  <a:lnTo>
                    <a:pt x="40" y="77"/>
                  </a:lnTo>
                  <a:lnTo>
                    <a:pt x="24" y="74"/>
                  </a:lnTo>
                  <a:lnTo>
                    <a:pt x="21" y="73"/>
                  </a:lnTo>
                  <a:lnTo>
                    <a:pt x="27" y="64"/>
                  </a:lnTo>
                  <a:close/>
                  <a:moveTo>
                    <a:pt x="29" y="61"/>
                  </a:moveTo>
                  <a:lnTo>
                    <a:pt x="43" y="39"/>
                  </a:lnTo>
                  <a:lnTo>
                    <a:pt x="45" y="35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5" y="25"/>
                  </a:lnTo>
                  <a:lnTo>
                    <a:pt x="43" y="22"/>
                  </a:lnTo>
                  <a:lnTo>
                    <a:pt x="40" y="20"/>
                  </a:lnTo>
                  <a:lnTo>
                    <a:pt x="37" y="19"/>
                  </a:lnTo>
                  <a:lnTo>
                    <a:pt x="34" y="17"/>
                  </a:lnTo>
                  <a:lnTo>
                    <a:pt x="30" y="19"/>
                  </a:lnTo>
                  <a:lnTo>
                    <a:pt x="24" y="20"/>
                  </a:lnTo>
                  <a:lnTo>
                    <a:pt x="20" y="25"/>
                  </a:lnTo>
                  <a:lnTo>
                    <a:pt x="16" y="30"/>
                  </a:lnTo>
                  <a:lnTo>
                    <a:pt x="13" y="36"/>
                  </a:lnTo>
                  <a:lnTo>
                    <a:pt x="10" y="42"/>
                  </a:lnTo>
                  <a:lnTo>
                    <a:pt x="10" y="48"/>
                  </a:lnTo>
                  <a:lnTo>
                    <a:pt x="11" y="52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20" y="61"/>
                  </a:lnTo>
                  <a:lnTo>
                    <a:pt x="24" y="61"/>
                  </a:lnTo>
                  <a:lnTo>
                    <a:pt x="29" y="61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8" name="AutoShape 2389"/>
            <p:cNvSpPr>
              <a:spLocks noChangeArrowheads="1"/>
            </p:cNvSpPr>
            <p:nvPr/>
          </p:nvSpPr>
          <p:spPr bwMode="auto">
            <a:xfrm>
              <a:off x="3785" y="3649"/>
              <a:ext cx="83" cy="105"/>
            </a:xfrm>
            <a:custGeom>
              <a:avLst/>
              <a:gdLst>
                <a:gd name="T0" fmla="*/ 61 w 83"/>
                <a:gd name="T1" fmla="*/ 0 h 105"/>
                <a:gd name="T2" fmla="*/ 83 w 83"/>
                <a:gd name="T3" fmla="*/ 15 h 105"/>
                <a:gd name="T4" fmla="*/ 23 w 83"/>
                <a:gd name="T5" fmla="*/ 105 h 105"/>
                <a:gd name="T6" fmla="*/ 0 w 83"/>
                <a:gd name="T7" fmla="*/ 91 h 105"/>
                <a:gd name="T8" fmla="*/ 3 w 83"/>
                <a:gd name="T9" fmla="*/ 88 h 105"/>
                <a:gd name="T10" fmla="*/ 18 w 83"/>
                <a:gd name="T11" fmla="*/ 96 h 105"/>
                <a:gd name="T12" fmla="*/ 73 w 83"/>
                <a:gd name="T13" fmla="*/ 12 h 105"/>
                <a:gd name="T14" fmla="*/ 58 w 83"/>
                <a:gd name="T15" fmla="*/ 3 h 105"/>
                <a:gd name="T16" fmla="*/ 61 w 83"/>
                <a:gd name="T17" fmla="*/ 0 h 1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105"/>
                <a:gd name="T29" fmla="*/ 83 w 83"/>
                <a:gd name="T30" fmla="*/ 105 h 1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105">
                  <a:moveTo>
                    <a:pt x="61" y="0"/>
                  </a:moveTo>
                  <a:lnTo>
                    <a:pt x="83" y="15"/>
                  </a:lnTo>
                  <a:lnTo>
                    <a:pt x="23" y="105"/>
                  </a:lnTo>
                  <a:lnTo>
                    <a:pt x="0" y="91"/>
                  </a:lnTo>
                  <a:lnTo>
                    <a:pt x="3" y="88"/>
                  </a:lnTo>
                  <a:lnTo>
                    <a:pt x="18" y="96"/>
                  </a:lnTo>
                  <a:lnTo>
                    <a:pt x="73" y="12"/>
                  </a:lnTo>
                  <a:lnTo>
                    <a:pt x="58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Arial Rounded MT Bold" pitchFamily="34" charset="0"/>
                <a:buNone/>
              </a:pPr>
              <a:endParaRPr lang="en-US"/>
            </a:p>
          </p:txBody>
        </p:sp>
        <p:sp>
          <p:nvSpPr>
            <p:cNvPr id="82119" name="Line 2390"/>
            <p:cNvSpPr>
              <a:spLocks noChangeShapeType="1"/>
            </p:cNvSpPr>
            <p:nvPr/>
          </p:nvSpPr>
          <p:spPr bwMode="auto">
            <a:xfrm>
              <a:off x="3553" y="3486"/>
              <a:ext cx="32" cy="20"/>
            </a:xfrm>
            <a:prstGeom prst="line">
              <a:avLst/>
            </a:prstGeom>
            <a:noFill/>
            <a:ln w="64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22" name="Picture 23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2962275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23" name="Text Box 2393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6FFBF49-6642-4CA6-86CE-0592FC07E0EE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4" name="Rectangle 2394"/>
          <p:cNvSpPr>
            <a:spLocks noChangeArrowheads="1"/>
          </p:cNvSpPr>
          <p:nvPr/>
        </p:nvSpPr>
        <p:spPr bwMode="auto">
          <a:xfrm>
            <a:off x="0" y="593725"/>
            <a:ext cx="83439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8000"/>
              </a:buClr>
              <a:buSzPct val="100000"/>
              <a:buFont typeface="Arial Rounded MT Bold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8000"/>
                </a:solidFill>
              </a:rPr>
              <a:t>LHC</a:t>
            </a:r>
          </a:p>
          <a:p>
            <a:pPr lvl="1">
              <a:buClr>
                <a:srgbClr val="000000"/>
              </a:buClr>
              <a:buSzPct val="100000"/>
              <a:buFont typeface="Arial Rounded MT Bold" pitchFamily="34" charset="0"/>
              <a:buBlip>
                <a:blip r:embed="rId4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pp collisions at √s = 14 TeV, f=40 MHz. </a:t>
            </a:r>
          </a:p>
          <a:p>
            <a:pPr lvl="2"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81925" name="Group 2395"/>
          <p:cNvGrpSpPr>
            <a:grpSpLocks/>
          </p:cNvGrpSpPr>
          <p:nvPr/>
        </p:nvGrpSpPr>
        <p:grpSpPr bwMode="auto">
          <a:xfrm>
            <a:off x="6624638" y="5103813"/>
            <a:ext cx="2203450" cy="455612"/>
            <a:chOff x="4173" y="3215"/>
            <a:chExt cx="1388" cy="287"/>
          </a:xfrm>
        </p:grpSpPr>
        <p:sp>
          <p:nvSpPr>
            <p:cNvPr id="81931" name="Text Box 2396"/>
            <p:cNvSpPr txBox="1">
              <a:spLocks noChangeArrowheads="1"/>
            </p:cNvSpPr>
            <p:nvPr/>
          </p:nvSpPr>
          <p:spPr bwMode="auto">
            <a:xfrm>
              <a:off x="4173" y="3315"/>
              <a:ext cx="1389" cy="188"/>
            </a:xfrm>
            <a:prstGeom prst="rect">
              <a:avLst/>
            </a:prstGeom>
            <a:solidFill>
              <a:srgbClr val="BBE0E3">
                <a:alpha val="85881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 anchor="ctr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009999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500" b="1">
                  <a:solidFill>
                    <a:srgbClr val="009999"/>
                  </a:solidFill>
                  <a:latin typeface="Arial" charset="0"/>
                </a:rPr>
                <a:t>bb angular production</a:t>
              </a:r>
            </a:p>
          </p:txBody>
        </p:sp>
        <p:sp>
          <p:nvSpPr>
            <p:cNvPr id="81932" name="Text Box 2397"/>
            <p:cNvSpPr txBox="1">
              <a:spLocks noChangeArrowheads="1"/>
            </p:cNvSpPr>
            <p:nvPr/>
          </p:nvSpPr>
          <p:spPr bwMode="auto">
            <a:xfrm>
              <a:off x="4224" y="3215"/>
              <a:ext cx="253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160" tIns="46080" rIns="92160" bIns="46080" anchor="ctr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009999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b="1">
                  <a:solidFill>
                    <a:srgbClr val="009999"/>
                  </a:solidFill>
                  <a:latin typeface="Arial" charset="0"/>
                </a:rPr>
                <a:t> </a:t>
              </a:r>
              <a:r>
                <a:rPr lang="en-GB" sz="1800" b="1">
                  <a:solidFill>
                    <a:srgbClr val="009999"/>
                  </a:solidFill>
                  <a:latin typeface="Arial" charset="0"/>
                </a:rPr>
                <a:t>-</a:t>
              </a:r>
              <a:r>
                <a:rPr lang="en-GB" sz="2000" b="1">
                  <a:solidFill>
                    <a:srgbClr val="009999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81926" name="Rectangle 2398"/>
          <p:cNvSpPr>
            <a:spLocks noChangeArrowheads="1"/>
          </p:cNvSpPr>
          <p:nvPr/>
        </p:nvSpPr>
        <p:spPr bwMode="auto">
          <a:xfrm>
            <a:off x="-330200" y="1487488"/>
            <a:ext cx="6178550" cy="424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buClr>
                <a:srgbClr val="008000"/>
              </a:buClr>
              <a:buSzPct val="100000"/>
              <a:buFont typeface="Arial Rounded MT Bold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008000"/>
                </a:solidFill>
              </a:rPr>
              <a:t>At            , beams are less focused </a:t>
            </a:r>
            <a:br>
              <a:rPr lang="en-GB" sz="1800">
                <a:solidFill>
                  <a:srgbClr val="008000"/>
                </a:solidFill>
              </a:rPr>
            </a:br>
            <a:r>
              <a:rPr lang="en-GB" sz="1800">
                <a:solidFill>
                  <a:srgbClr val="008000"/>
                </a:solidFill>
              </a:rPr>
              <a:t>	</a:t>
            </a:r>
            <a:r>
              <a:rPr lang="en-GB" sz="1800">
                <a:solidFill>
                  <a:srgbClr val="333399"/>
                </a:solidFill>
              </a:rPr>
              <a:t>to run at a</a:t>
            </a:r>
            <a:r>
              <a:rPr lang="en-GB" sz="1800">
                <a:solidFill>
                  <a:srgbClr val="000000"/>
                </a:solidFill>
              </a:rPr>
              <a:t> </a:t>
            </a:r>
            <a:r>
              <a:rPr lang="en-GB" sz="1800">
                <a:solidFill>
                  <a:srgbClr val="333399"/>
                </a:solidFill>
              </a:rPr>
              <a:t>luminosity of 2 * 10</a:t>
            </a:r>
            <a:r>
              <a:rPr lang="en-GB" sz="1800" baseline="30000">
                <a:solidFill>
                  <a:srgbClr val="333399"/>
                </a:solidFill>
              </a:rPr>
              <a:t>32</a:t>
            </a:r>
            <a:r>
              <a:rPr lang="en-GB" sz="1800">
                <a:solidFill>
                  <a:srgbClr val="333399"/>
                </a:solidFill>
              </a:rPr>
              <a:t>cm</a:t>
            </a:r>
            <a:r>
              <a:rPr lang="en-GB" sz="1800" baseline="30000">
                <a:solidFill>
                  <a:srgbClr val="333399"/>
                </a:solidFill>
              </a:rPr>
              <a:t>-2s-1</a:t>
            </a:r>
            <a:r>
              <a:rPr lang="en-GB" sz="1800">
                <a:solidFill>
                  <a:srgbClr val="333399"/>
                </a:solidFill>
              </a:rPr>
              <a:t> at the 	start and therefore with mostly single 	interaction.</a:t>
            </a: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endParaRPr lang="en-GB" sz="1800">
              <a:solidFill>
                <a:srgbClr val="333399"/>
              </a:solidFill>
            </a:endParaRP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333399"/>
                </a:solidFill>
              </a:rPr>
              <a:t>100k bb/sec are expected and all B-Hadron 	species are produced:</a:t>
            </a: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333399"/>
                </a:solidFill>
              </a:rPr>
              <a:t>B</a:t>
            </a:r>
            <a:r>
              <a:rPr lang="en-GB" sz="1800" baseline="30000">
                <a:solidFill>
                  <a:srgbClr val="333399"/>
                </a:solidFill>
              </a:rPr>
              <a:t>0</a:t>
            </a:r>
            <a:r>
              <a:rPr lang="en-GB" sz="1800">
                <a:solidFill>
                  <a:srgbClr val="333399"/>
                </a:solidFill>
              </a:rPr>
              <a:t>, B</a:t>
            </a:r>
            <a:r>
              <a:rPr lang="en-GB" sz="1800" baseline="30000">
                <a:solidFill>
                  <a:srgbClr val="333399"/>
                </a:solidFill>
              </a:rPr>
              <a:t>+</a:t>
            </a:r>
            <a:r>
              <a:rPr lang="en-GB" sz="1800">
                <a:solidFill>
                  <a:srgbClr val="333399"/>
                </a:solidFill>
              </a:rPr>
              <a:t>, B</a:t>
            </a:r>
            <a:r>
              <a:rPr lang="en-GB" sz="1800" baseline="-25000">
                <a:solidFill>
                  <a:srgbClr val="333399"/>
                </a:solidFill>
              </a:rPr>
              <a:t>S</a:t>
            </a:r>
            <a:r>
              <a:rPr lang="en-GB" sz="1800">
                <a:solidFill>
                  <a:srgbClr val="333399"/>
                </a:solidFill>
              </a:rPr>
              <a:t>, B</a:t>
            </a:r>
            <a:r>
              <a:rPr lang="en-GB" sz="1800" baseline="-25000">
                <a:solidFill>
                  <a:srgbClr val="333399"/>
                </a:solidFill>
              </a:rPr>
              <a:t>C</a:t>
            </a:r>
            <a:r>
              <a:rPr lang="en-GB" sz="1800">
                <a:solidFill>
                  <a:srgbClr val="333399"/>
                </a:solidFill>
              </a:rPr>
              <a:t>, b-baryons.</a:t>
            </a: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endParaRPr lang="en-GB" sz="1800">
              <a:solidFill>
                <a:srgbClr val="333399"/>
              </a:solidFill>
            </a:endParaRP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333399"/>
                </a:solidFill>
              </a:rPr>
              <a:t>B-Hadrons are produced in the forward (beam) 	region:</a:t>
            </a:r>
          </a:p>
          <a:p>
            <a:pPr lvl="1"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endParaRPr lang="en-GB" sz="1800">
              <a:solidFill>
                <a:srgbClr val="333399"/>
              </a:solidFill>
            </a:endParaRPr>
          </a:p>
          <a:p>
            <a:pPr lvl="3"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008000"/>
                </a:solidFill>
              </a:rPr>
              <a:t>A single arm forward spectrometer</a:t>
            </a:r>
            <a:r>
              <a:rPr lang="en-GB" sz="1800">
                <a:solidFill>
                  <a:srgbClr val="000000"/>
                </a:solidFill>
              </a:rPr>
              <a:t> </a:t>
            </a:r>
          </a:p>
          <a:p>
            <a:pPr lvl="3"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333399"/>
                </a:solidFill>
              </a:rPr>
              <a:t>has been chosen which covers </a:t>
            </a:r>
          </a:p>
          <a:p>
            <a:pPr lvl="3">
              <a:buClr>
                <a:srgbClr val="333399"/>
              </a:buClr>
              <a:buSzPct val="100000"/>
              <a:buFont typeface="Arial Rounded MT Bold" pitchFamily="34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  <a:tab pos="10780713" algn="l"/>
              </a:tabLst>
            </a:pPr>
            <a:r>
              <a:rPr lang="en-GB" sz="1800">
                <a:solidFill>
                  <a:srgbClr val="333399"/>
                </a:solidFill>
              </a:rPr>
              <a:t>12 mrad&lt;θ&lt; 300mrad(1,9&lt;η&lt;4,9)‏</a:t>
            </a:r>
          </a:p>
        </p:txBody>
      </p:sp>
      <p:sp>
        <p:nvSpPr>
          <p:cNvPr id="81927" name="WordArt 2399"/>
          <p:cNvSpPr>
            <a:spLocks noChangeArrowheads="1" noChangeShapeType="1" noTextEdit="1"/>
          </p:cNvSpPr>
          <p:nvPr/>
        </p:nvSpPr>
        <p:spPr bwMode="auto">
          <a:xfrm>
            <a:off x="628650" y="1549400"/>
            <a:ext cx="5810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33399"/>
                    </a:gs>
                    <a:gs pos="100000">
                      <a:srgbClr val="BBE0E3"/>
                    </a:gs>
                  </a:gsLst>
                  <a:lin ang="5400000" scaled="1"/>
                </a:gradFill>
                <a:latin typeface="Arial Rounded MT Bold"/>
              </a:rPr>
              <a:t>LHCb</a:t>
            </a:r>
          </a:p>
        </p:txBody>
      </p:sp>
      <p:sp>
        <p:nvSpPr>
          <p:cNvPr id="81928" name="Text Box 2400"/>
          <p:cNvSpPr txBox="1">
            <a:spLocks noChangeArrowheads="1"/>
          </p:cNvSpPr>
          <p:nvPr/>
        </p:nvSpPr>
        <p:spPr bwMode="auto">
          <a:xfrm>
            <a:off x="114300" y="0"/>
            <a:ext cx="2019300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81929" name="Text Box 2401"/>
          <p:cNvSpPr txBox="1">
            <a:spLocks noChangeArrowheads="1"/>
          </p:cNvSpPr>
          <p:nvPr/>
        </p:nvSpPr>
        <p:spPr bwMode="auto">
          <a:xfrm>
            <a:off x="981075" y="2732088"/>
            <a:ext cx="24765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262699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262699"/>
                </a:solidFill>
              </a:rPr>
              <a:t>-</a:t>
            </a:r>
          </a:p>
        </p:txBody>
      </p:sp>
      <p:sp>
        <p:nvSpPr>
          <p:cNvPr id="81930" name="Text Box 2402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5AE6CA5-2844-4FCD-9441-D4FE5407DA73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431800" y="1312863"/>
          <a:ext cx="8732838" cy="4972050"/>
        </p:xfrm>
        <a:graphic>
          <a:graphicData uri="http://schemas.openxmlformats.org/presentationml/2006/ole">
            <p:oleObj spid="_x0000_s9217" r:id="rId4" imgW="9533333" imgH="5428571" progId="">
              <p:embed/>
            </p:oleObj>
          </a:graphicData>
        </a:graphic>
      </p:graphicFrame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20638" y="542925"/>
            <a:ext cx="8326437" cy="1892300"/>
          </a:xfrm>
          <a:custGeom>
            <a:avLst/>
            <a:gdLst>
              <a:gd name="T0" fmla="*/ 42536 w 8325293"/>
              <a:gd name="T1" fmla="*/ 0 h 1892596"/>
              <a:gd name="T2" fmla="*/ 8326437 w 8325293"/>
              <a:gd name="T3" fmla="*/ 10631 h 1892596"/>
              <a:gd name="T4" fmla="*/ 8262632 w 8325293"/>
              <a:gd name="T5" fmla="*/ 648486 h 1892596"/>
              <a:gd name="T6" fmla="*/ 3094500 w 8325293"/>
              <a:gd name="T7" fmla="*/ 850472 h 1892596"/>
              <a:gd name="T8" fmla="*/ 3094500 w 8325293"/>
              <a:gd name="T9" fmla="*/ 1892300 h 1892596"/>
              <a:gd name="T10" fmla="*/ 0 w 8325293"/>
              <a:gd name="T11" fmla="*/ 1892300 h 1892596"/>
              <a:gd name="T12" fmla="*/ 42536 w 8325293"/>
              <a:gd name="T13" fmla="*/ 0 h 18925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325293"/>
              <a:gd name="T22" fmla="*/ 0 h 1892596"/>
              <a:gd name="T23" fmla="*/ 8325293 w 8325293"/>
              <a:gd name="T24" fmla="*/ 1892596 h 18925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325293" h="1892596">
                <a:moveTo>
                  <a:pt x="42530" y="0"/>
                </a:moveTo>
                <a:lnTo>
                  <a:pt x="8325293" y="10633"/>
                </a:lnTo>
                <a:lnTo>
                  <a:pt x="8261498" y="648587"/>
                </a:lnTo>
                <a:lnTo>
                  <a:pt x="3094075" y="850605"/>
                </a:lnTo>
                <a:lnTo>
                  <a:pt x="3094075" y="1892596"/>
                </a:lnTo>
                <a:lnTo>
                  <a:pt x="0" y="1892596"/>
                </a:lnTo>
                <a:lnTo>
                  <a:pt x="4253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17513" y="1268413"/>
            <a:ext cx="2517775" cy="276225"/>
          </a:xfrm>
          <a:prstGeom prst="rect">
            <a:avLst/>
          </a:prstGeom>
          <a:solidFill>
            <a:srgbClr val="85FF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11163" y="1719263"/>
            <a:ext cx="2516187" cy="276225"/>
          </a:xfrm>
          <a:prstGeom prst="rect">
            <a:avLst/>
          </a:prstGeom>
          <a:solidFill>
            <a:srgbClr val="85FF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4338" y="2168525"/>
            <a:ext cx="2516187" cy="276225"/>
          </a:xfrm>
          <a:prstGeom prst="rect">
            <a:avLst/>
          </a:prstGeom>
          <a:solidFill>
            <a:srgbClr val="85FF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4813" y="839788"/>
            <a:ext cx="7654925" cy="276225"/>
          </a:xfrm>
          <a:prstGeom prst="rect">
            <a:avLst/>
          </a:prstGeom>
          <a:solidFill>
            <a:srgbClr val="85FFE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400800" y="6381750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B99BC13-6C06-4546-9E27-FED6EFD39AAB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183313" y="2433638"/>
            <a:ext cx="1114425" cy="27622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Muon System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41900" y="2738438"/>
            <a:ext cx="969963" cy="27622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Calorimeter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144963" y="3052763"/>
            <a:ext cx="681037" cy="276225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RICH 2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467100" y="5029200"/>
            <a:ext cx="955675" cy="4587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Outer/Inner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838200" y="2819400"/>
            <a:ext cx="609600" cy="16764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905000" y="2819400"/>
            <a:ext cx="228600" cy="16764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2133600" y="2438400"/>
            <a:ext cx="1524000" cy="27432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3657600" y="2438400"/>
            <a:ext cx="609600" cy="24384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4267200" y="2438400"/>
            <a:ext cx="808038" cy="24384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096000" y="2133600"/>
            <a:ext cx="1600200" cy="33528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230813" y="2514600"/>
            <a:ext cx="331787" cy="23622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556250" y="2520950"/>
            <a:ext cx="552450" cy="2489200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5078413" y="2533650"/>
            <a:ext cx="160337" cy="2319338"/>
          </a:xfrm>
          <a:prstGeom prst="rect">
            <a:avLst/>
          </a:prstGeom>
          <a:solidFill>
            <a:srgbClr val="FFFFFF">
              <a:alpha val="7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1474788" y="3208338"/>
            <a:ext cx="560387" cy="1139825"/>
          </a:xfrm>
          <a:custGeom>
            <a:avLst/>
            <a:gdLst>
              <a:gd name="T0" fmla="*/ 0 w 560717"/>
              <a:gd name="T1" fmla="*/ 0 h 1138687"/>
              <a:gd name="T2" fmla="*/ 560387 w 560717"/>
              <a:gd name="T3" fmla="*/ 0 h 1138687"/>
              <a:gd name="T4" fmla="*/ 560387 w 560717"/>
              <a:gd name="T5" fmla="*/ 86350 h 1138687"/>
              <a:gd name="T6" fmla="*/ 413824 w 560717"/>
              <a:gd name="T7" fmla="*/ 86350 h 1138687"/>
              <a:gd name="T8" fmla="*/ 413824 w 560717"/>
              <a:gd name="T9" fmla="*/ 1062109 h 1138687"/>
              <a:gd name="T10" fmla="*/ 551766 w 560717"/>
              <a:gd name="T11" fmla="*/ 1062109 h 1138687"/>
              <a:gd name="T12" fmla="*/ 551766 w 560717"/>
              <a:gd name="T13" fmla="*/ 1139825 h 1138687"/>
              <a:gd name="T14" fmla="*/ 8621 w 560717"/>
              <a:gd name="T15" fmla="*/ 1131189 h 1138687"/>
              <a:gd name="T16" fmla="*/ 0 w 560717"/>
              <a:gd name="T17" fmla="*/ 0 h 11386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0717"/>
              <a:gd name="T28" fmla="*/ 0 h 1138687"/>
              <a:gd name="T29" fmla="*/ 560717 w 560717"/>
              <a:gd name="T30" fmla="*/ 1138687 h 11386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0717" h="1138687">
                <a:moveTo>
                  <a:pt x="0" y="0"/>
                </a:moveTo>
                <a:lnTo>
                  <a:pt x="560717" y="0"/>
                </a:lnTo>
                <a:lnTo>
                  <a:pt x="560717" y="86264"/>
                </a:lnTo>
                <a:lnTo>
                  <a:pt x="414068" y="86264"/>
                </a:lnTo>
                <a:lnTo>
                  <a:pt x="414068" y="1061049"/>
                </a:lnTo>
                <a:lnTo>
                  <a:pt x="552091" y="1061049"/>
                </a:lnTo>
                <a:lnTo>
                  <a:pt x="552091" y="1138687"/>
                </a:lnTo>
                <a:lnTo>
                  <a:pt x="8626" y="1130060"/>
                </a:lnTo>
                <a:cubicBezTo>
                  <a:pt x="5751" y="753373"/>
                  <a:pt x="2875" y="376687"/>
                  <a:pt x="0" y="0"/>
                </a:cubicBezTo>
                <a:close/>
              </a:path>
            </a:pathLst>
          </a:custGeom>
          <a:solidFill>
            <a:srgbClr val="FFFFFF">
              <a:alpha val="76862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</a:rPr>
              <a:t>                                   </a:t>
            </a:r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533400" y="3819525"/>
            <a:ext cx="666750" cy="1588"/>
          </a:xfrm>
          <a:prstGeom prst="line">
            <a:avLst/>
          </a:prstGeom>
          <a:noFill/>
          <a:ln w="38160">
            <a:solidFill>
              <a:srgbClr val="CC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1214438" y="3819525"/>
            <a:ext cx="638175" cy="1588"/>
          </a:xfrm>
          <a:prstGeom prst="line">
            <a:avLst/>
          </a:prstGeom>
          <a:noFill/>
          <a:ln w="38160">
            <a:solidFill>
              <a:srgbClr val="CC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581025" y="3586163"/>
            <a:ext cx="2667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33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CC3300"/>
                </a:solidFill>
              </a:rPr>
              <a:t>p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571625" y="3576638"/>
            <a:ext cx="2667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CC33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CC3300"/>
                </a:solidFill>
              </a:rPr>
              <a:t>p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114300" y="0"/>
            <a:ext cx="1773238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0" y="392113"/>
            <a:ext cx="8382000" cy="206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38138" indent="-338138">
              <a:lnSpc>
                <a:spcPct val="90000"/>
              </a:lnSpc>
              <a:buClr>
                <a:srgbClr val="008000"/>
              </a:buClr>
              <a:buSzPct val="100000"/>
              <a:buFont typeface="Arial Rounded MT Bold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b="1">
                <a:solidFill>
                  <a:srgbClr val="008000"/>
                </a:solidFill>
              </a:rPr>
              <a:t>To reach the given targets the detector has to meet the following requirements:</a:t>
            </a:r>
          </a:p>
          <a:p>
            <a:pPr marL="338138" indent="-338138">
              <a:lnSpc>
                <a:spcPct val="90000"/>
              </a:lnSpc>
              <a:buClr>
                <a:srgbClr val="333399"/>
              </a:buClr>
              <a:buSzPct val="100000"/>
              <a:buFont typeface="Arial Rounded MT Bold" pitchFamily="34" charset="0"/>
              <a:buBlip>
                <a:blip r:embed="rId5"/>
              </a:buBlip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333399"/>
                </a:solidFill>
              </a:rPr>
              <a:t>efficient trigger for many  B decay topologies</a:t>
            </a:r>
          </a:p>
          <a:p>
            <a:pPr marL="795338" lvl="1" indent="-338138">
              <a:lnSpc>
                <a:spcPct val="90000"/>
              </a:lnSpc>
              <a:buClr>
                <a:srgbClr val="009999"/>
              </a:buClr>
              <a:buSzPct val="100000"/>
              <a:buFont typeface="Wingdings" pitchFamily="2" charset="2"/>
              <a:buChar char="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i="1">
                <a:solidFill>
                  <a:srgbClr val="009999"/>
                </a:solidFill>
              </a:rPr>
              <a:t>Muon System, ECAL+Preshower , HCAL, Vertex Locator</a:t>
            </a:r>
          </a:p>
          <a:p>
            <a:pPr marL="338138" indent="-338138">
              <a:lnSpc>
                <a:spcPct val="90000"/>
              </a:lnSpc>
              <a:buClr>
                <a:srgbClr val="333399"/>
              </a:buClr>
              <a:buSzPct val="100000"/>
              <a:buFont typeface="Arial Rounded MT Bold" pitchFamily="34" charset="0"/>
              <a:buBlip>
                <a:blip r:embed="rId5"/>
              </a:buBlip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333399"/>
                </a:solidFill>
              </a:rPr>
              <a:t>efficient particle identification</a:t>
            </a:r>
          </a:p>
          <a:p>
            <a:pPr marL="795338" lvl="1" indent="-338138">
              <a:lnSpc>
                <a:spcPct val="90000"/>
              </a:lnSpc>
              <a:buClr>
                <a:srgbClr val="009999"/>
              </a:buClr>
              <a:buSzPct val="100000"/>
              <a:buFont typeface="Wingdings" pitchFamily="2" charset="2"/>
              <a:buChar char="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i="1">
                <a:solidFill>
                  <a:srgbClr val="009999"/>
                </a:solidFill>
              </a:rPr>
              <a:t>RICH </a:t>
            </a:r>
          </a:p>
          <a:p>
            <a:pPr marL="338138" indent="-338138">
              <a:lnSpc>
                <a:spcPct val="90000"/>
              </a:lnSpc>
              <a:buClr>
                <a:srgbClr val="333399"/>
              </a:buClr>
              <a:buSzPct val="100000"/>
              <a:buFont typeface="Arial Rounded MT Bold" pitchFamily="34" charset="0"/>
              <a:buBlip>
                <a:blip r:embed="rId5"/>
              </a:buBlip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333399"/>
                </a:solidFill>
              </a:rPr>
              <a:t>good decay time resolution</a:t>
            </a:r>
          </a:p>
          <a:p>
            <a:pPr marL="795338" lvl="1" indent="-338138">
              <a:lnSpc>
                <a:spcPct val="90000"/>
              </a:lnSpc>
              <a:buClr>
                <a:srgbClr val="009999"/>
              </a:buClr>
              <a:buSzPct val="100000"/>
              <a:buFont typeface="Wingdings" pitchFamily="2" charset="2"/>
              <a:buChar char="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i="1">
                <a:solidFill>
                  <a:srgbClr val="009999"/>
                </a:solidFill>
              </a:rPr>
              <a:t>Vertex Locator</a:t>
            </a:r>
            <a:r>
              <a:rPr lang="en-GB" sz="1600" i="1">
                <a:solidFill>
                  <a:srgbClr val="333399"/>
                </a:solidFill>
              </a:rPr>
              <a:t> </a:t>
            </a:r>
          </a:p>
          <a:p>
            <a:pPr marL="338138" indent="-338138">
              <a:lnSpc>
                <a:spcPct val="90000"/>
              </a:lnSpc>
              <a:buClr>
                <a:srgbClr val="333399"/>
              </a:buClr>
              <a:buSzPct val="100000"/>
              <a:buFont typeface="Arial Rounded MT Bold" pitchFamily="34" charset="0"/>
              <a:buBlip>
                <a:blip r:embed="rId5"/>
              </a:buBlip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>
                <a:solidFill>
                  <a:srgbClr val="333399"/>
                </a:solidFill>
              </a:rPr>
              <a:t>good mass resolution</a:t>
            </a:r>
          </a:p>
          <a:p>
            <a:pPr marL="795338" lvl="1" indent="-338138">
              <a:lnSpc>
                <a:spcPct val="90000"/>
              </a:lnSpc>
              <a:buClr>
                <a:srgbClr val="009999"/>
              </a:buClr>
              <a:buSzPct val="100000"/>
              <a:buFont typeface="Wingdings" pitchFamily="2" charset="2"/>
              <a:buChar char="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i="1">
                <a:solidFill>
                  <a:srgbClr val="009999"/>
                </a:solidFill>
              </a:rPr>
              <a:t>Tracker and Magnet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082E688-3F4C-4A0D-B862-3FBC9AAF1488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19" grpId="1" animBg="1"/>
      <p:bldP spid="9219" grpId="2" animBg="1"/>
      <p:bldP spid="9220" grpId="0" animBg="1"/>
      <p:bldP spid="9220" grpId="1" animBg="1"/>
      <p:bldP spid="9220" grpId="2" animBg="1"/>
      <p:bldP spid="9221" grpId="0" animBg="1"/>
      <p:bldP spid="9221" grpId="1" animBg="1"/>
      <p:bldP spid="9221" grpId="2" animBg="1"/>
      <p:bldP spid="9222" grpId="0" animBg="1"/>
      <p:bldP spid="9222" grpId="1" animBg="1"/>
      <p:bldP spid="9222" grpId="2" animBg="1"/>
      <p:bldP spid="9228" grpId="0" animBg="1"/>
      <p:bldP spid="9228" grpId="1" animBg="1"/>
      <p:bldP spid="9228" grpId="2" animBg="1"/>
      <p:bldP spid="9228" grpId="3" animBg="1"/>
      <p:bldP spid="9228" grpId="4" animBg="1"/>
      <p:bldP spid="9230" grpId="0" animBg="1"/>
      <p:bldP spid="9230" grpId="1" animBg="1"/>
      <p:bldP spid="9230" grpId="2" animBg="1"/>
      <p:bldP spid="9230" grpId="3" animBg="1"/>
      <p:bldP spid="9230" grpId="4" animBg="1"/>
      <p:bldP spid="9230" grpId="5" animBg="1"/>
      <p:bldP spid="9230" grpId="6" animBg="1"/>
      <p:bldP spid="9231" grpId="0" animBg="1"/>
      <p:bldP spid="9231" grpId="1" animBg="1"/>
      <p:bldP spid="9231" grpId="2" animBg="1"/>
      <p:bldP spid="9231" grpId="3" animBg="1"/>
      <p:bldP spid="9231" grpId="4" animBg="1"/>
      <p:bldP spid="9231" grpId="5" animBg="1"/>
      <p:bldP spid="9231" grpId="6" animBg="1"/>
      <p:bldP spid="9232" grpId="0" animBg="1"/>
      <p:bldP spid="9232" grpId="1" animBg="1"/>
      <p:bldP spid="9232" grpId="2" animBg="1"/>
      <p:bldP spid="9232" grpId="3" animBg="1"/>
      <p:bldP spid="9232" grpId="4" animBg="1"/>
      <p:bldP spid="9232" grpId="5" animBg="1"/>
      <p:bldP spid="9232" grpId="6" animBg="1"/>
      <p:bldP spid="9233" grpId="0" animBg="1"/>
      <p:bldP spid="9233" grpId="1" animBg="1"/>
      <p:bldP spid="9233" grpId="2" animBg="1"/>
      <p:bldP spid="9233" grpId="3" animBg="1"/>
      <p:bldP spid="9233" grpId="4" animBg="1"/>
      <p:bldP spid="9233" grpId="5" animBg="1"/>
      <p:bldP spid="9233" grpId="6" animBg="1"/>
      <p:bldP spid="9234" grpId="0" animBg="1"/>
      <p:bldP spid="9234" grpId="1" animBg="1"/>
      <p:bldP spid="9234" grpId="2" animBg="1"/>
      <p:bldP spid="9234" grpId="3" animBg="1"/>
      <p:bldP spid="9234" grpId="4" animBg="1"/>
      <p:bldP spid="9234" grpId="5" animBg="1"/>
      <p:bldP spid="9234" grpId="6" animBg="1"/>
      <p:bldP spid="9235" grpId="0" animBg="1"/>
      <p:bldP spid="9235" grpId="1" animBg="1"/>
      <p:bldP spid="9235" grpId="2" animBg="1"/>
      <p:bldP spid="9235" grpId="3" animBg="1"/>
      <p:bldP spid="9235" grpId="4" animBg="1"/>
      <p:bldP spid="9235" grpId="5" animBg="1"/>
      <p:bldP spid="9235" grpId="6" animBg="1"/>
      <p:bldP spid="9236" grpId="0" animBg="1"/>
      <p:bldP spid="9236" grpId="1" animBg="1"/>
      <p:bldP spid="9236" grpId="2" animBg="1"/>
      <p:bldP spid="9236" grpId="3" animBg="1"/>
      <p:bldP spid="9236" grpId="4" animBg="1"/>
      <p:bldP spid="9236" grpId="5" animBg="1"/>
      <p:bldP spid="9236" grpId="6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8128000" cy="609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774700" y="852488"/>
            <a:ext cx="7762875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FFFFFF"/>
                </a:solidFill>
              </a:rPr>
              <a:t>LHCb Technical Proposal approved September 1998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>
              <a:solidFill>
                <a:srgbClr val="FFFFFF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FFFFFF"/>
                </a:solidFill>
              </a:rPr>
              <a:t>Start of installation November 2002 with the magnet support.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>
              <a:solidFill>
                <a:srgbClr val="FFFFFF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Technical Design Reports submission: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	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Magnet				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b="1">
                <a:solidFill>
                  <a:srgbClr val="FFFFFF"/>
                </a:solidFill>
              </a:rPr>
              <a:t>April 2000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Calorimeters        		September  2000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RICH                        		September  2000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Muon System               	May 2001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VELO                        		May 2001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Outer Tracker   		September 2001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Online System   		December 2001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Inner Tracker   			November 2002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Reoptimized Detector</a:t>
            </a:r>
            <a:r>
              <a:rPr lang="en-GB" sz="1800">
                <a:solidFill>
                  <a:srgbClr val="FFFFFF"/>
                </a:solidFill>
              </a:rPr>
              <a:t> 	</a:t>
            </a:r>
            <a:r>
              <a:rPr lang="en-GB" sz="1800" b="1">
                <a:solidFill>
                  <a:srgbClr val="FFFFFF"/>
                </a:solidFill>
              </a:rPr>
              <a:t>September 2003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Trigger  System</a:t>
            </a:r>
            <a:r>
              <a:rPr lang="en-GB" sz="1800">
                <a:solidFill>
                  <a:srgbClr val="FFFFFF"/>
                </a:solidFill>
              </a:rPr>
              <a:t> 		</a:t>
            </a:r>
            <a:r>
              <a:rPr lang="en-GB" sz="1800" b="1">
                <a:solidFill>
                  <a:srgbClr val="FFFFFF"/>
                </a:solidFill>
              </a:rPr>
              <a:t>September 2003</a:t>
            </a:r>
          </a:p>
          <a:p>
            <a:pPr lvl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FF"/>
                </a:solidFill>
              </a:rPr>
              <a:t>Computing</a:t>
            </a:r>
            <a:r>
              <a:rPr lang="en-GB" sz="1800">
                <a:solidFill>
                  <a:srgbClr val="FFFFFF"/>
                </a:solidFill>
              </a:rPr>
              <a:t> 			</a:t>
            </a:r>
            <a:r>
              <a:rPr lang="en-GB" sz="1800" b="1">
                <a:solidFill>
                  <a:srgbClr val="FFFFFF"/>
                </a:solidFill>
              </a:rPr>
              <a:t>June 2005</a:t>
            </a:r>
          </a:p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>
              <a:solidFill>
                <a:srgbClr val="FFFFFF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14300" y="0"/>
            <a:ext cx="1773238" cy="460375"/>
          </a:xfrm>
          <a:prstGeom prst="rect">
            <a:avLst/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 Rounded MT Bold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400800" y="6381750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3345ABE-B0CE-45E0-87DB-6BDCA2D45016}" type="slidenum">
              <a:rPr lang="en-GB">
                <a:solidFill>
                  <a:srgbClr val="000000"/>
                </a:solidFill>
                <a:latin typeface="Arial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25379</TotalTime>
  <Words>2223</Words>
  <PresentationFormat>On-screen Show (4:3)</PresentationFormat>
  <Paragraphs>671</Paragraphs>
  <Slides>50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Design Template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71" baseType="lpstr">
      <vt:lpstr>Arial Rounded MT Bold</vt:lpstr>
      <vt:lpstr>Arial Unicode MS</vt:lpstr>
      <vt:lpstr>Calibri</vt:lpstr>
      <vt:lpstr>Arial</vt:lpstr>
      <vt:lpstr>Times New Roman</vt:lpstr>
      <vt:lpstr>Wingdings</vt:lpstr>
      <vt:lpstr>Tahoma</vt:lpstr>
      <vt:lpstr>Symbol</vt:lpstr>
      <vt:lpstr>Lucida Sans Unicode</vt:lpstr>
      <vt:lpstr>Lucida Sans</vt:lpstr>
      <vt:lpstr>Comic Sans MS</vt:lpstr>
      <vt:lpstr>NimbusSanL-Regu</vt:lpstr>
      <vt:lpstr>Office Theme</vt:lpstr>
      <vt:lpstr>Office Theme</vt:lpstr>
      <vt:lpstr>Office Theme</vt:lpstr>
      <vt:lpstr>Office Theme</vt:lpstr>
      <vt:lpstr>Office Theme</vt:lpstr>
      <vt:lpstr>Office Theme</vt:lpstr>
      <vt:lpstr>Chart</vt:lpstr>
      <vt:lpstr>Microsoft Excel Worksheet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rlindner</dc:creator>
  <cp:lastModifiedBy>majnajeh</cp:lastModifiedBy>
  <cp:revision>741</cp:revision>
  <dcterms:modified xsi:type="dcterms:W3CDTF">2008-11-11T15:34:58Z</dcterms:modified>
</cp:coreProperties>
</file>