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91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6" r:id="rId24"/>
    <p:sldId id="358" r:id="rId25"/>
    <p:sldId id="359" r:id="rId26"/>
    <p:sldId id="360" r:id="rId27"/>
    <p:sldId id="361" r:id="rId28"/>
    <p:sldId id="366" r:id="rId29"/>
    <p:sldId id="363" r:id="rId30"/>
    <p:sldId id="364" r:id="rId31"/>
    <p:sldId id="365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82" r:id="rId43"/>
    <p:sldId id="383" r:id="rId44"/>
    <p:sldId id="386" r:id="rId45"/>
    <p:sldId id="387" r:id="rId46"/>
    <p:sldId id="388" r:id="rId47"/>
    <p:sldId id="389" r:id="rId48"/>
    <p:sldId id="392" r:id="rId49"/>
    <p:sldId id="390" r:id="rId50"/>
    <p:sldId id="391" r:id="rId51"/>
    <p:sldId id="384" r:id="rId52"/>
  </p:sldIdLst>
  <p:sldSz cx="9144000" cy="6858000" type="screen4x3"/>
  <p:notesSz cx="6780213" cy="9910763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lr>
        <a:srgbClr val="008000"/>
      </a:buClr>
      <a:buSzPct val="200000"/>
      <a:buChar char="•"/>
      <a:defRPr sz="2000" kern="1200" baseline="-250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rgbClr val="008000"/>
      </a:buClr>
      <a:buSzPct val="200000"/>
      <a:buChar char="•"/>
      <a:defRPr sz="2000" kern="1200" baseline="-250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rgbClr val="008000"/>
      </a:buClr>
      <a:buSzPct val="200000"/>
      <a:buChar char="•"/>
      <a:defRPr sz="2000" kern="1200" baseline="-250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rgbClr val="008000"/>
      </a:buClr>
      <a:buSzPct val="200000"/>
      <a:buChar char="•"/>
      <a:defRPr sz="2000" kern="1200" baseline="-250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rgbClr val="008000"/>
      </a:buClr>
      <a:buSzPct val="200000"/>
      <a:buChar char="•"/>
      <a:defRPr sz="2000" kern="1200" baseline="-250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 baseline="-250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 baseline="-250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 baseline="-250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 baseline="-250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2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B2B2B2"/>
    <a:srgbClr val="FF0000"/>
    <a:srgbClr val="00FFFF"/>
    <a:srgbClr val="F11FE7"/>
    <a:srgbClr val="C0C0C0"/>
    <a:srgbClr val="FF33CC"/>
    <a:srgbClr val="FFFF00"/>
    <a:srgbClr val="5EF93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5" autoAdjust="0"/>
    <p:restoredTop sz="94015" autoAdjust="0"/>
  </p:normalViewPr>
  <p:slideViewPr>
    <p:cSldViewPr>
      <p:cViewPr varScale="1">
        <p:scale>
          <a:sx n="103" d="100"/>
          <a:sy n="103" d="100"/>
        </p:scale>
        <p:origin x="-1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328" y="-96"/>
      </p:cViewPr>
      <p:guideLst>
        <p:guide orient="horz" pos="3122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7" tIns="46233" rIns="92467" bIns="46233" numCol="1" anchor="t" anchorCtr="0" compatLnSpc="1">
            <a:prstTxWarp prst="textNoShape">
              <a:avLst/>
            </a:prstTxWarp>
          </a:bodyPr>
          <a:lstStyle>
            <a:lvl1pPr algn="l" defTabSz="923925" eaLnBrk="0" hangingPunct="0">
              <a:spcBef>
                <a:spcPct val="0"/>
              </a:spcBef>
              <a:buClrTx/>
              <a:buSzTx/>
              <a:buFontTx/>
              <a:buNone/>
              <a:defRPr sz="1200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7" tIns="46233" rIns="92467" bIns="46233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spcBef>
                <a:spcPct val="0"/>
              </a:spcBef>
              <a:buClrTx/>
              <a:buSzTx/>
              <a:buFontTx/>
              <a:buNone/>
              <a:defRPr sz="1200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5463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7" tIns="46233" rIns="92467" bIns="46233" numCol="1" anchor="b" anchorCtr="0" compatLnSpc="1">
            <a:prstTxWarp prst="textNoShape">
              <a:avLst/>
            </a:prstTxWarp>
          </a:bodyPr>
          <a:lstStyle>
            <a:lvl1pPr algn="l" defTabSz="923925" eaLnBrk="0" hangingPunct="0">
              <a:spcBef>
                <a:spcPct val="0"/>
              </a:spcBef>
              <a:buClrTx/>
              <a:buSzTx/>
              <a:buFontTx/>
              <a:buNone/>
              <a:defRPr sz="1200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r>
              <a:rPr lang="en-US"/>
              <a:t>Integration of Geant4 with Gaudi framework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15463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7" tIns="46233" rIns="92467" bIns="46233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spcBef>
                <a:spcPct val="0"/>
              </a:spcBef>
              <a:buClrTx/>
              <a:buSzTx/>
              <a:buFontTx/>
              <a:buNone/>
              <a:defRPr sz="1200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6ECAE9BD-0121-4752-B74C-BDFD35783F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97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7" tIns="46233" rIns="92467" bIns="46233" numCol="1" anchor="t" anchorCtr="0" compatLnSpc="1">
            <a:prstTxWarp prst="textNoShape">
              <a:avLst/>
            </a:prstTxWarp>
          </a:bodyPr>
          <a:lstStyle>
            <a:lvl1pPr algn="l" defTabSz="923925" eaLnBrk="0" hangingPunct="0">
              <a:spcBef>
                <a:spcPct val="0"/>
              </a:spcBef>
              <a:buClrTx/>
              <a:buSzTx/>
              <a:buFontTx/>
              <a:buNone/>
              <a:defRPr sz="1200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7" tIns="46233" rIns="92467" bIns="46233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spcBef>
                <a:spcPct val="0"/>
              </a:spcBef>
              <a:buClrTx/>
              <a:buSzTx/>
              <a:buFontTx/>
              <a:buNone/>
              <a:defRPr sz="1200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2950"/>
            <a:ext cx="4954587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6938"/>
            <a:ext cx="4973637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7" tIns="46233" rIns="92467" bIns="462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5463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7" tIns="46233" rIns="92467" bIns="46233" numCol="1" anchor="b" anchorCtr="0" compatLnSpc="1">
            <a:prstTxWarp prst="textNoShape">
              <a:avLst/>
            </a:prstTxWarp>
          </a:bodyPr>
          <a:lstStyle>
            <a:lvl1pPr algn="l" defTabSz="923925" eaLnBrk="0" hangingPunct="0">
              <a:spcBef>
                <a:spcPct val="0"/>
              </a:spcBef>
              <a:buClrTx/>
              <a:buSzTx/>
              <a:buFontTx/>
              <a:buNone/>
              <a:defRPr sz="1200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15463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7" tIns="46233" rIns="92467" bIns="46233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spcBef>
                <a:spcPct val="0"/>
              </a:spcBef>
              <a:buClrTx/>
              <a:buSzTx/>
              <a:buFontTx/>
              <a:buNone/>
              <a:defRPr sz="1200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B1F9C0FC-B94E-43A9-A384-898D4A6DF8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41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6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7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6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17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3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9C0FC-B94E-43A9-A384-898D4A6DF8E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1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05000"/>
            <a:ext cx="7620000" cy="1524000"/>
          </a:xfrm>
          <a:solidFill>
            <a:schemeClr val="tx1"/>
          </a:solidFill>
        </p:spPr>
        <p:txBody>
          <a:bodyPr anchor="b"/>
          <a:lstStyle>
            <a:lvl1pPr algn="ctr">
              <a:lnSpc>
                <a:spcPct val="80000"/>
              </a:lnSpc>
              <a:defRPr sz="5400">
                <a:solidFill>
                  <a:srgbClr val="990000"/>
                </a:solidFill>
              </a:defRPr>
            </a:lvl1pPr>
          </a:lstStyle>
          <a:p>
            <a:r>
              <a:rPr lang="en-US"/>
              <a:t>Integration of Geant4</a:t>
            </a:r>
            <a:br>
              <a:rPr lang="en-US"/>
            </a:br>
            <a:r>
              <a:rPr lang="en-US"/>
              <a:t>with Gaudi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0" y="4495800"/>
            <a:ext cx="4572000" cy="1752600"/>
          </a:xfrm>
          <a:solidFill>
            <a:schemeClr val="tx1"/>
          </a:solidFill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Ivan Belyaev </a:t>
            </a:r>
          </a:p>
          <a:p>
            <a:r>
              <a:rPr lang="en-US"/>
              <a:t>CERN &amp; ITEP/Moscow</a:t>
            </a:r>
          </a:p>
          <a:p>
            <a:r>
              <a:rPr lang="en-US"/>
              <a:t>For LHCb Gaudi team </a:t>
            </a:r>
          </a:p>
        </p:txBody>
      </p:sp>
      <p:pic>
        <p:nvPicPr>
          <p:cNvPr id="3083" name="Picture 11" descr="lhcb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28600"/>
            <a:ext cx="1619250" cy="1311275"/>
          </a:xfrm>
          <a:prstGeom prst="rect">
            <a:avLst/>
          </a:prstGeom>
          <a:noFill/>
        </p:spPr>
      </p:pic>
      <p:pic>
        <p:nvPicPr>
          <p:cNvPr id="9" name="Picture 11" descr="lhcb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619250" cy="1311275"/>
          </a:xfrm>
          <a:prstGeom prst="rect">
            <a:avLst/>
          </a:prstGeom>
          <a:noFill/>
        </p:spPr>
      </p:pic>
      <p:pic>
        <p:nvPicPr>
          <p:cNvPr id="10" name="Picture 9" descr="iteplogo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315200" y="5105400"/>
            <a:ext cx="1598395" cy="150071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 May 2k+14 Tsinghua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Vanya Belyaev: "Heavy quarks &amp; Quarkonia @LHCb"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80C6E-EA70-410C-93EC-0BBF055C7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81000"/>
            <a:ext cx="2190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81000"/>
            <a:ext cx="6419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 May 2k+14 Tsinghua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Vanya Belyaev: "Heavy quarks &amp; Quarkonia @LHCb"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754A9-6737-4562-90A9-594F6C23E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63246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2819400" cy="4572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48768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B14E6-4B39-4E06-A8AC-4A4EE650BCC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" name="Picture 12" descr="itep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46566"/>
            <a:ext cx="1219200" cy="107315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 May 2k+14 Tsinghua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Vanya Belyaev: "Heavy quarks &amp; Quarkonia @LHCb"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9D469-5066-4FCF-85EB-E715EB6A165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itep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914400" cy="85852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294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 May 2k+14 Tsinghua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Vanya Belyaev: "Heavy quarks &amp; Quarkonia @LHCb"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54BEF-6F04-4A58-8BED-C9F8ABE161F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 descr="itep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149179"/>
            <a:ext cx="990600" cy="93006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 May 2k+14 Tsinghua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Vanya Belyaev: "Heavy quarks &amp; Quarkonia @LHCb"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948BD-09F7-4A40-B6F8-9DAB3C4A74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 May 2k+14 Tsinghua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Vanya Belyaev: "Heavy quarks &amp; Quarkonia @LHCb"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38487-A02C-40D2-838C-638A1EBB47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 May 2k+14 Tsinghua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Vanya Belyaev: "Heavy quarks &amp; Quarkonia @LHCb"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642EC-1FF1-454B-BA9D-E866A13528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 May 2k+14 Tsinghua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Vanya Belyaev: "Heavy quarks &amp; Quarkonia @LHCb"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17E5B-5515-4337-969B-89383BD9C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 May 2k+14 Tsinghua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Vanya Belyaev: "Heavy quarks &amp; Quarkonia @LHCb"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41D1B-3E7C-4AE4-93B0-C248AD9D4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28600"/>
            <a:ext cx="701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800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1" i="1" baseline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en-US" smtClean="0"/>
              <a:t>30 May 2k+14 Tsinghua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1722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600" b="1" i="1" baseline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172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6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965F089-075B-4315-B7D5-1965457C3B0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lhcb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152400"/>
            <a:ext cx="857250" cy="693738"/>
          </a:xfrm>
          <a:prstGeom prst="rect">
            <a:avLst/>
          </a:prstGeom>
          <a:noFill/>
        </p:spPr>
      </p:pic>
      <p:pic>
        <p:nvPicPr>
          <p:cNvPr id="11" name="Picture 9" descr="lhcb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152400"/>
            <a:ext cx="857250" cy="693738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Comic Sans MS" pitchFamily="66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Comic Sans MS" pitchFamily="66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Comic Sans MS" pitchFamily="66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Comic Sans MS" pitchFamily="66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Comic Sans MS" pitchFamily="66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Comic Sans MS" pitchFamily="66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Comic Sans MS" pitchFamily="66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8000"/>
        </a:buClr>
        <a:buSzPct val="200000"/>
        <a:buChar char="•"/>
        <a:defRPr sz="2800">
          <a:solidFill>
            <a:srgbClr val="0080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8000"/>
        </a:buClr>
        <a:buSzPct val="150000"/>
        <a:buChar char="•"/>
        <a:defRPr sz="2600">
          <a:solidFill>
            <a:srgbClr val="008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SzPct val="150000"/>
        <a:buChar char="•"/>
        <a:defRPr sz="2400">
          <a:solidFill>
            <a:srgbClr val="008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SzPct val="150000"/>
        <a:buChar char="•"/>
        <a:defRPr sz="2000">
          <a:solidFill>
            <a:srgbClr val="008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SzPct val="150000"/>
        <a:buChar char="•"/>
        <a:defRPr sz="2000">
          <a:solidFill>
            <a:srgbClr val="008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SzPct val="150000"/>
        <a:buChar char="•"/>
        <a:defRPr sz="2000">
          <a:solidFill>
            <a:srgbClr val="008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SzPct val="150000"/>
        <a:buChar char="•"/>
        <a:defRPr sz="2000">
          <a:solidFill>
            <a:srgbClr val="008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SzPct val="150000"/>
        <a:buChar char="•"/>
        <a:defRPr sz="2000">
          <a:solidFill>
            <a:srgbClr val="008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SzPct val="150000"/>
        <a:buChar char="•"/>
        <a:defRPr sz="2000">
          <a:solidFill>
            <a:srgbClr val="0080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204.1620.pdf" TargetMode="External"/><Relationship Id="rId2" Type="http://schemas.openxmlformats.org/officeDocument/2006/relationships/hyperlink" Target="http://link.springer.com/article/10.1140/epjc/s10052-011-1645-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dsweb.cern.ch/record/1333669?ln=en" TargetMode="Externa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07/JHEP06(2012)141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07/JHEP06(2012)141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x.doi.org/10.1007/JHEP06(2012)141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hyperlink" Target="http://dx.doi.org/10.1007/JHEP06(2012)141" TargetMode="External"/><Relationship Id="rId9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1007/JHEP06(2012)141" TargetMode="Externa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07/JHEP06(2012)141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007/JHEP06(2012)141" TargetMode="External"/><Relationship Id="rId3" Type="http://schemas.openxmlformats.org/officeDocument/2006/relationships/image" Target="../media/image67.png"/><Relationship Id="rId7" Type="http://schemas.openxmlformats.org/officeDocument/2006/relationships/hyperlink" Target="http://www.springerlink.com/content/25316071030678h4/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rd.aps.org/abstract/PRD/v73/i7/e074021" TargetMode="External"/><Relationship Id="rId11" Type="http://schemas.openxmlformats.org/officeDocument/2006/relationships/image" Target="../media/image71.png"/><Relationship Id="rId5" Type="http://schemas.openxmlformats.org/officeDocument/2006/relationships/hyperlink" Target="http://prd.aps.org/abstract/PRD/v57/i7/p4385_1" TargetMode="External"/><Relationship Id="rId10" Type="http://schemas.openxmlformats.org/officeDocument/2006/relationships/image" Target="../media/image70.png"/><Relationship Id="rId4" Type="http://schemas.openxmlformats.org/officeDocument/2006/relationships/image" Target="../media/image68.png"/><Relationship Id="rId9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png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-cdf.fnal.gov/physics/new/bottom/060921.blessed-double-charm-cor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dsweb.cern.ch/record/1436528?ln=en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5867400"/>
            <a:ext cx="2438400" cy="304800"/>
          </a:xfrm>
        </p:spPr>
        <p:txBody>
          <a:bodyPr/>
          <a:lstStyle/>
          <a:p>
            <a:r>
              <a:rPr lang="en-US" sz="1200" dirty="0" smtClean="0"/>
              <a:t>Vanya Belyaev (ITEP/Moscow)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914400" y="1752600"/>
            <a:ext cx="7010400" cy="1143000"/>
          </a:xfrm>
        </p:spPr>
        <p:txBody>
          <a:bodyPr/>
          <a:lstStyle/>
          <a:p>
            <a:r>
              <a:rPr lang="en-US" sz="4000" dirty="0" smtClean="0"/>
              <a:t>Production of heavy quarks and </a:t>
            </a:r>
            <a:r>
              <a:rPr lang="en-US" sz="4000" dirty="0" err="1" smtClean="0"/>
              <a:t>quarkonia</a:t>
            </a:r>
            <a:r>
              <a:rPr lang="en-US" sz="4000" dirty="0" smtClean="0"/>
              <a:t>  at LHC(b)</a:t>
            </a:r>
            <a:endParaRPr lang="en-US" sz="4000" baseline="30000" dirty="0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429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LHCb Experiment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19200"/>
            <a:ext cx="8229600" cy="48006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47787" y="838200"/>
            <a:ext cx="1922321" cy="92948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342900" indent="-342900" algn="l"/>
            <a:r>
              <a:rPr lang="en-GB" sz="1600" baseline="0" dirty="0" smtClean="0">
                <a:solidFill>
                  <a:srgbClr val="FF0000"/>
                </a:solidFill>
              </a:rPr>
              <a:t>1057 members</a:t>
            </a:r>
          </a:p>
          <a:p>
            <a:pPr marL="342900" indent="-342900" algn="l"/>
            <a:r>
              <a:rPr lang="en-GB" sz="1600" baseline="0" dirty="0" smtClean="0">
                <a:solidFill>
                  <a:srgbClr val="FF0000"/>
                </a:solidFill>
              </a:rPr>
              <a:t>67 institutes</a:t>
            </a:r>
          </a:p>
          <a:p>
            <a:pPr marL="342900" indent="-342900" algn="l"/>
            <a:r>
              <a:rPr lang="en-GB" sz="1600" baseline="0" dirty="0" smtClean="0">
                <a:solidFill>
                  <a:srgbClr val="FF0000"/>
                </a:solidFill>
              </a:rPr>
              <a:t>16 counties</a:t>
            </a:r>
            <a:endParaRPr lang="en-GB" sz="1600" baseline="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0001" y="1920085"/>
            <a:ext cx="1729961" cy="8248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baseline="0" dirty="0" smtClean="0">
                <a:solidFill>
                  <a:srgbClr val="FF0000"/>
                </a:solidFill>
              </a:rPr>
              <a:t>2 groups from PRC</a:t>
            </a:r>
          </a:p>
          <a:p>
            <a:pPr lvl="1" algn="l"/>
            <a:r>
              <a:rPr lang="en-GB" sz="1400" baseline="0" dirty="0" smtClean="0">
                <a:solidFill>
                  <a:srgbClr val="FF0000"/>
                </a:solidFill>
              </a:rPr>
              <a:t>Tsinghua</a:t>
            </a:r>
          </a:p>
          <a:p>
            <a:pPr lvl="1" algn="l"/>
            <a:r>
              <a:rPr lang="en-GB" sz="1400" baseline="0" dirty="0" smtClean="0">
                <a:solidFill>
                  <a:srgbClr val="FF0000"/>
                </a:solidFill>
              </a:rPr>
              <a:t>CCNU</a:t>
            </a:r>
            <a:endParaRPr lang="en-GB" sz="1400" baseline="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551" y="762000"/>
            <a:ext cx="2591297" cy="172878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197347" y="4648200"/>
            <a:ext cx="1519968" cy="7201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1200" baseline="0" dirty="0" smtClean="0">
                <a:solidFill>
                  <a:srgbClr val="FF0000"/>
                </a:solidFill>
              </a:rPr>
              <a:t>2&lt;</a:t>
            </a:r>
            <a:r>
              <a:rPr lang="en-GB" sz="1200" baseline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h</a:t>
            </a:r>
            <a:r>
              <a:rPr lang="en-GB" sz="1200" baseline="0" dirty="0" smtClean="0">
                <a:solidFill>
                  <a:srgbClr val="FF0000"/>
                </a:solidFill>
              </a:rPr>
              <a:t>&lt;5</a:t>
            </a:r>
          </a:p>
          <a:p>
            <a:pPr algn="l"/>
            <a:r>
              <a:rPr lang="en-GB" sz="1200" baseline="0" dirty="0" smtClean="0">
                <a:solidFill>
                  <a:srgbClr val="FF0000"/>
                </a:solidFill>
              </a:rPr>
              <a:t>4% of solid angle</a:t>
            </a:r>
          </a:p>
          <a:p>
            <a:pPr algn="l"/>
            <a:r>
              <a:rPr lang="en-GB" sz="1200" baseline="0" dirty="0" smtClean="0">
                <a:solidFill>
                  <a:srgbClr val="FF0000"/>
                </a:solidFill>
              </a:rPr>
              <a:t>40% of HQ</a:t>
            </a:r>
            <a:endParaRPr lang="en-GB" sz="1200" baseline="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5301192"/>
            <a:ext cx="2010487" cy="87100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GB" sz="11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1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100" baseline="0" dirty="0" smtClean="0">
                <a:solidFill>
                  <a:srgbClr val="FF0000"/>
                </a:solidFill>
              </a:rPr>
              <a:t>-collisions</a:t>
            </a:r>
          </a:p>
          <a:p>
            <a:pPr lvl="1" algn="l">
              <a:buNone/>
            </a:pPr>
            <a:r>
              <a:rPr lang="en-GB" sz="1100" baseline="0" dirty="0" smtClean="0">
                <a:solidFill>
                  <a:srgbClr val="FF0000"/>
                </a:solidFill>
              </a:rPr>
              <a:t>√s = 0.9, 2.76, 7 &amp; 8 </a:t>
            </a:r>
          </a:p>
          <a:p>
            <a:pPr lvl="1" algn="l">
              <a:buNone/>
            </a:pPr>
            <a:r>
              <a:rPr lang="en-GB" sz="1100" baseline="0" dirty="0" smtClean="0">
                <a:solidFill>
                  <a:srgbClr val="FF0000"/>
                </a:solidFill>
              </a:rPr>
              <a:t> (13++ in 2015) </a:t>
            </a:r>
          </a:p>
          <a:p>
            <a:pPr algn="l">
              <a:buNone/>
            </a:pPr>
            <a:r>
              <a:rPr lang="en-GB" sz="11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en-GB" sz="1100" baseline="0" dirty="0" smtClean="0">
                <a:solidFill>
                  <a:srgbClr val="FF0000"/>
                </a:solidFill>
              </a:rPr>
              <a:t> and </a:t>
            </a:r>
            <a:r>
              <a:rPr lang="en-GB" sz="11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GB" sz="110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2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Trigger &amp;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Very flexible trigger, down to low-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dirty="0" smtClean="0"/>
              <a:t> particles</a:t>
            </a:r>
          </a:p>
          <a:p>
            <a:pPr lvl="1"/>
            <a:r>
              <a:rPr lang="en-GB" dirty="0" smtClean="0"/>
              <a:t>Hardware:   energetic (di)</a:t>
            </a:r>
            <a:r>
              <a:rPr lang="en-GB" dirty="0" err="1" smtClean="0"/>
              <a:t>muon</a:t>
            </a:r>
            <a:r>
              <a:rPr lang="en-GB" dirty="0" smtClean="0"/>
              <a:t>, hadron,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GB" dirty="0" smtClean="0"/>
              <a:t> or </a:t>
            </a:r>
            <a:r>
              <a:rPr lang="en-GB" dirty="0" smtClean="0">
                <a:latin typeface="Symbol" panose="05050102010706020507" pitchFamily="18" charset="2"/>
              </a:rPr>
              <a:t>g</a:t>
            </a:r>
          </a:p>
          <a:p>
            <a:pPr lvl="1"/>
            <a:r>
              <a:rPr lang="en-GB" dirty="0" smtClean="0"/>
              <a:t>Software: full  reconstruction &amp; particle ID </a:t>
            </a:r>
          </a:p>
          <a:p>
            <a:pPr lvl="1"/>
            <a:r>
              <a:rPr lang="en-GB" dirty="0" smtClean="0"/>
              <a:t>Typical efficiency for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dirty="0" smtClean="0"/>
              <a:t> states &gt;70%, for </a:t>
            </a:r>
            <a:r>
              <a:rPr lang="en-GB" dirty="0" err="1" smtClean="0"/>
              <a:t>hadronic</a:t>
            </a:r>
            <a:r>
              <a:rPr lang="en-GB" dirty="0" smtClean="0"/>
              <a:t> states ~30% </a:t>
            </a:r>
          </a:p>
          <a:p>
            <a:r>
              <a:rPr lang="en-GB" dirty="0" smtClean="0"/>
              <a:t>Offline:</a:t>
            </a:r>
          </a:p>
          <a:p>
            <a:pPr lvl="1"/>
            <a:r>
              <a:rPr lang="en-GB" dirty="0" smtClean="0"/>
              <a:t>Refine reconstruction, track quality, particle ID, good common vertices, </a:t>
            </a:r>
          </a:p>
          <a:p>
            <a:pPr lvl="1"/>
            <a:r>
              <a:rPr lang="en-GB" dirty="0" smtClean="0"/>
              <a:t>For open charm and beauty  exploit finite lifetime and require vertex separation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Prompt open charm</a:t>
            </a:r>
            <a:r>
              <a:rPr lang="en-GB" dirty="0" smtClean="0"/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,D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*+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,D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“Early” measurement</a:t>
            </a:r>
          </a:p>
          <a:p>
            <a:pPr lvl="1"/>
            <a:r>
              <a:rPr lang="en-GB" sz="1800" dirty="0"/>
              <a:t> </a:t>
            </a:r>
            <a:r>
              <a:rPr lang="en-GB" sz="1800" dirty="0" smtClean="0"/>
              <a:t>only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15nb</a:t>
            </a:r>
            <a:r>
              <a:rPr lang="en-GB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smtClean="0"/>
              <a:t> </a:t>
            </a:r>
          </a:p>
          <a:p>
            <a:pPr lvl="1"/>
            <a:r>
              <a:rPr lang="en-GB" sz="1800" dirty="0"/>
              <a:t>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5×10</a:t>
            </a:r>
            <a:r>
              <a:rPr lang="en-GB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en-GB" sz="1800" dirty="0" smtClean="0"/>
              <a:t> from full dataset</a:t>
            </a:r>
          </a:p>
          <a:p>
            <a:r>
              <a:rPr lang="en-GB" sz="2000" dirty="0" smtClean="0"/>
              <a:t> Contribution from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b→c</a:t>
            </a:r>
            <a:r>
              <a:rPr lang="en-GB" sz="2000" dirty="0" smtClean="0"/>
              <a:t> decays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19200"/>
            <a:ext cx="3562773" cy="48006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124200"/>
            <a:ext cx="5181600" cy="28956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489491" y="2895600"/>
            <a:ext cx="2507418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*+</a:t>
            </a:r>
            <a:r>
              <a:rPr lang="en-GB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→(D</a:t>
            </a:r>
            <a:r>
              <a:rPr lang="en-GB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GB" baseline="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K</a:t>
            </a:r>
            <a:r>
              <a:rPr lang="en-GB" baseline="300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GB" baseline="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GB" baseline="300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+</a:t>
            </a:r>
            <a:r>
              <a:rPr lang="en-GB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baseline="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GB" baseline="300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+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7460" y="1256453"/>
            <a:ext cx="1377300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GB" baseline="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K</a:t>
            </a:r>
            <a:r>
              <a:rPr lang="en-GB" baseline="300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GB" baseline="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GB" baseline="300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+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7780" y="3619500"/>
            <a:ext cx="1560042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GB" baseline="0" dirty="0" err="1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K</a:t>
            </a:r>
            <a:r>
              <a:rPr lang="en-GB" baseline="30000" dirty="0" err="1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GB" baseline="0" dirty="0" err="1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GB" baseline="30000" dirty="0" err="1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+</a:t>
            </a:r>
            <a:r>
              <a:rPr lang="en-GB" baseline="0" dirty="0" err="1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GB" baseline="300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+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8317" y="714345"/>
            <a:ext cx="200888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NPB 871(2013) 1</a:t>
            </a:r>
            <a:endParaRPr lang="en-GB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56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Prompt open charm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GB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>
                <a:effectLst/>
                <a:ea typeface="+mj-ea"/>
                <a:cs typeface="+mj-cs"/>
              </a:rPr>
              <a:t>All efficiencies were validated                         using data-driven techniques</a:t>
            </a:r>
          </a:p>
          <a:p>
            <a:r>
              <a:rPr lang="en-GB" sz="2400" b="1" dirty="0" smtClean="0">
                <a:effectLst/>
                <a:ea typeface="+mj-ea"/>
                <a:cs typeface="+mj-cs"/>
              </a:rPr>
              <a:t>Major background has been                      extracted </a:t>
            </a:r>
            <a:r>
              <a:rPr lang="en-GB" sz="2400" b="1" i="1" u="sng" dirty="0" smtClean="0">
                <a:effectLst/>
                <a:ea typeface="+mj-ea"/>
                <a:cs typeface="+mj-cs"/>
              </a:rPr>
              <a:t>directly from data</a:t>
            </a:r>
            <a:endParaRPr lang="en-GB" sz="2400" i="1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234440"/>
            <a:ext cx="3733800" cy="47853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0" y="3048000"/>
            <a:ext cx="5020379" cy="29718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331312" y="1234440"/>
            <a:ext cx="1608133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GB" baseline="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K</a:t>
            </a:r>
            <a:r>
              <a:rPr lang="en-GB" baseline="300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GB" baseline="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K</a:t>
            </a:r>
            <a:r>
              <a:rPr lang="en-GB" baseline="300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+</a:t>
            </a:r>
            <a:r>
              <a:rPr lang="en-GB" baseline="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GB" baseline="300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+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7474" y="3619500"/>
            <a:ext cx="146065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→p</a:t>
            </a:r>
            <a:r>
              <a:rPr lang="en-GB" baseline="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K</a:t>
            </a:r>
            <a:r>
              <a:rPr lang="en-GB" baseline="300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GB" baseline="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GB" baseline="300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+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6080" y="3124200"/>
            <a:ext cx="2111475" cy="150810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GB" baseline="0" dirty="0" err="1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K</a:t>
            </a:r>
            <a:r>
              <a:rPr lang="en-GB" baseline="30000" dirty="0" err="1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GB" baseline="0" dirty="0" err="1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GB" baseline="30000" dirty="0" err="1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+</a:t>
            </a:r>
            <a:r>
              <a:rPr lang="en-GB" baseline="0" dirty="0" err="1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GB" baseline="300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+</a:t>
            </a:r>
            <a:r>
              <a:rPr lang="en-GB" baseline="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</a:p>
          <a:p>
            <a:pPr algn="l"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  <a:p>
            <a:pPr algn="l">
              <a:buNone/>
            </a:pPr>
            <a:r>
              <a:rPr lang="en-GB" baseline="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Combinatorial </a:t>
            </a:r>
            <a:r>
              <a:rPr lang="en-GB" baseline="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bkg</a:t>
            </a:r>
            <a:endParaRPr lang="en-GB" baseline="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GB" baseline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b→c</a:t>
            </a:r>
            <a:r>
              <a:rPr lang="en-GB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aseline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bkg</a:t>
            </a:r>
            <a:endParaRPr lang="en-GB" baseline="0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8317" y="758130"/>
            <a:ext cx="200888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NPB 871(2013) 1</a:t>
            </a:r>
            <a:endParaRPr lang="en-GB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82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Cross-sections vs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 err="1" smtClean="0"/>
              <a:t>dfgs</a:t>
            </a:r>
            <a:r>
              <a:rPr lang="en-GB" dirty="0" smtClean="0"/>
              <a:t> 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5867400" cy="48006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733800"/>
            <a:ext cx="2924719" cy="2286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695930" y="3533745"/>
            <a:ext cx="437940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8093" y="3577288"/>
            <a:ext cx="551754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*+</a:t>
            </a:r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1503" y="1143000"/>
            <a:ext cx="466794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5234" y="1143000"/>
            <a:ext cx="455573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GB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6238" y="3777343"/>
            <a:ext cx="436338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2518827"/>
            <a:ext cx="28729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GB" baseline="0" dirty="0" smtClean="0"/>
              <a:t>Good agreement with </a:t>
            </a:r>
          </a:p>
          <a:p>
            <a:pPr algn="l">
              <a:buNone/>
            </a:pPr>
            <a:r>
              <a:rPr lang="en-GB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GMVFNS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Kniehl</a:t>
            </a:r>
            <a:r>
              <a:rPr lang="en-GB" baseline="0" dirty="0" smtClean="0"/>
              <a:t> </a:t>
            </a:r>
            <a:r>
              <a:rPr lang="en-GB" i="1" baseline="0" dirty="0" smtClean="0"/>
              <a:t>et al.</a:t>
            </a:r>
          </a:p>
          <a:p>
            <a:pPr algn="l">
              <a:buNone/>
            </a:pPr>
            <a:r>
              <a:rPr lang="en-GB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FONLL</a:t>
            </a:r>
            <a:r>
              <a:rPr lang="en-GB" baseline="0" dirty="0"/>
              <a:t> </a:t>
            </a:r>
            <a:r>
              <a:rPr lang="en-GB" baseline="0" dirty="0" err="1" smtClean="0"/>
              <a:t>Cacciari</a:t>
            </a:r>
            <a:r>
              <a:rPr lang="en-GB" baseline="0" dirty="0" smtClean="0"/>
              <a:t> </a:t>
            </a:r>
            <a:r>
              <a:rPr lang="en-GB" i="1" baseline="0" dirty="0" smtClean="0"/>
              <a:t>et al.</a:t>
            </a:r>
            <a:endParaRPr lang="en-GB" i="1" baseline="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202264"/>
            <a:ext cx="2880360" cy="6667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249" y="754589"/>
            <a:ext cx="6067425" cy="3333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8114" y="1946541"/>
            <a:ext cx="2158171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9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Hidden charm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J/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endParaRPr lang="en-GB" dirty="0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J/</a:t>
            </a:r>
            <a:r>
              <a:rPr lang="en-GB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baseline="300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+</a:t>
            </a:r>
            <a:r>
              <a:rPr lang="en-GB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baseline="300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very nice signature, easy to trigger, low background </a:t>
            </a:r>
          </a:p>
          <a:p>
            <a:r>
              <a:rPr lang="en-GB" dirty="0"/>
              <a:t> </a:t>
            </a:r>
            <a:r>
              <a:rPr lang="en-GB" dirty="0" smtClean="0"/>
              <a:t>Measure double differential cross-section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2&lt;y(J/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)&lt;4.5</a:t>
            </a:r>
          </a:p>
          <a:p>
            <a:pPr marL="457200" lvl="1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(J/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)&lt;14 GeV/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/>
              <a:t> </a:t>
            </a:r>
            <a:r>
              <a:rPr lang="en-GB" dirty="0" smtClean="0"/>
              <a:t>Efficiencies are                                            validated </a:t>
            </a:r>
            <a:r>
              <a:rPr lang="en-GB" dirty="0"/>
              <a:t>on data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51" y="2819400"/>
            <a:ext cx="3409950" cy="619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628093"/>
            <a:ext cx="4635675" cy="339170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726134" y="904845"/>
            <a:ext cx="239052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EPJ C71</a:t>
            </a:r>
            <a:r>
              <a:rPr lang="en-GB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(2011) 1675</a:t>
            </a:r>
            <a:endParaRPr lang="en-GB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81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Contribution from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dirty="0" smtClean="0"/>
              <a:t>-decays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is large contribution from decays of  long-lived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dirty="0" smtClean="0"/>
              <a:t>-hadrons, </a:t>
            </a:r>
            <a:r>
              <a:rPr lang="en-GB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bg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(1cm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 smtClean="0"/>
              <a:t>Use “pseudo-lifetime”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Simultaneous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r>
              <a:rPr lang="en-GB" dirty="0" smtClean="0"/>
              <a:t>-fit </a:t>
            </a:r>
          </a:p>
          <a:p>
            <a:pPr marL="457200" lvl="1" indent="0">
              <a:buNone/>
            </a:pPr>
            <a:r>
              <a:rPr lang="en-GB" dirty="0" smtClean="0"/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+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95525"/>
            <a:ext cx="4446473" cy="37242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67001"/>
            <a:ext cx="3405188" cy="838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26134" y="904845"/>
            <a:ext cx="239052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EPJ C71</a:t>
            </a:r>
            <a:r>
              <a:rPr lang="en-GB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(2011) 1675</a:t>
            </a:r>
            <a:endParaRPr lang="en-GB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710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Differential cross-sections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16" y="2286000"/>
            <a:ext cx="4295384" cy="3733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286001"/>
            <a:ext cx="4523984" cy="3733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16" y="1229263"/>
            <a:ext cx="4295384" cy="103948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524873" y="1101305"/>
            <a:ext cx="239052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EPJ C71</a:t>
            </a:r>
            <a:r>
              <a:rPr lang="en-GB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(2011) 1675</a:t>
            </a:r>
            <a:endParaRPr lang="en-GB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1851383"/>
            <a:ext cx="321273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rgbClr val="FF0000"/>
                </a:solidFill>
              </a:rPr>
              <a:t>The slopes are different!</a:t>
            </a:r>
            <a:endParaRPr lang="en-GB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68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</a:t>
            </a:r>
            <a:r>
              <a:rPr lang="en-GB" sz="2800" dirty="0" smtClean="0"/>
              <a:t>Fraction of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J/</a:t>
            </a:r>
            <a:r>
              <a:rPr lang="en-GB" sz="2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GB" sz="2800" dirty="0" smtClean="0"/>
              <a:t> from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800" dirty="0" smtClean="0"/>
              <a:t>-decays</a:t>
            </a:r>
            <a:endParaRPr lang="en-GB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8229600" cy="48006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89084" y="958970"/>
            <a:ext cx="239052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EPJ C71</a:t>
            </a:r>
            <a:r>
              <a:rPr lang="en-GB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(2011) 1675</a:t>
            </a:r>
            <a:endParaRPr lang="en-GB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4495800"/>
            <a:ext cx="250902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rgbClr val="FF0000"/>
                </a:solidFill>
              </a:rPr>
              <a:t>Large raise with </a:t>
            </a:r>
            <a:r>
              <a:rPr lang="en-GB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15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Prompt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J/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GB" dirty="0" smtClean="0"/>
              <a:t> DATA vs theory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1219200"/>
            <a:ext cx="6248400" cy="48006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72200" y="4114800"/>
            <a:ext cx="2924198" cy="148040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GB" sz="1100" baseline="0" dirty="0" err="1" smtClean="0">
                <a:solidFill>
                  <a:srgbClr val="FFC000"/>
                </a:solidFill>
              </a:rPr>
              <a:t>Artoisenet</a:t>
            </a:r>
            <a:r>
              <a:rPr lang="en-GB" sz="1100" baseline="0" dirty="0" smtClean="0">
                <a:solidFill>
                  <a:srgbClr val="FFC000"/>
                </a:solidFill>
              </a:rPr>
              <a:t>   L0 </a:t>
            </a:r>
            <a:endParaRPr lang="en-GB" sz="1100" baseline="0" dirty="0">
              <a:solidFill>
                <a:srgbClr val="FFC000"/>
              </a:solidFill>
            </a:endParaRPr>
          </a:p>
          <a:p>
            <a:pPr algn="l">
              <a:buNone/>
            </a:pPr>
            <a:r>
              <a:rPr lang="en-GB" sz="1100" baseline="0" dirty="0" err="1" smtClean="0"/>
              <a:t>Butenshoen</a:t>
            </a:r>
            <a:r>
              <a:rPr lang="en-GB" sz="1100" baseline="0" dirty="0" smtClean="0"/>
              <a:t> &amp; </a:t>
            </a:r>
            <a:r>
              <a:rPr lang="en-GB" sz="1100" baseline="0" dirty="0" err="1" smtClean="0"/>
              <a:t>Kniehl</a:t>
            </a:r>
            <a:r>
              <a:rPr lang="en-GB" sz="1100" baseline="0" dirty="0"/>
              <a:t> </a:t>
            </a:r>
            <a:r>
              <a:rPr lang="en-GB" sz="1100" baseline="0" dirty="0" smtClean="0"/>
              <a:t>NLO</a:t>
            </a:r>
          </a:p>
          <a:p>
            <a:pPr algn="l">
              <a:buNone/>
            </a:pPr>
            <a:r>
              <a:rPr lang="en-GB" sz="1100" baseline="0" dirty="0" err="1" smtClean="0">
                <a:solidFill>
                  <a:srgbClr val="FF0000"/>
                </a:solidFill>
              </a:rPr>
              <a:t>Artoisenet</a:t>
            </a:r>
            <a:r>
              <a:rPr lang="en-GB" sz="1100" baseline="0" dirty="0" smtClean="0">
                <a:solidFill>
                  <a:srgbClr val="FF0000"/>
                </a:solidFill>
              </a:rPr>
              <a:t> et al, </a:t>
            </a:r>
            <a:r>
              <a:rPr lang="en-GB" sz="1100" baseline="0" dirty="0" err="1" smtClean="0">
                <a:solidFill>
                  <a:srgbClr val="FF0000"/>
                </a:solidFill>
              </a:rPr>
              <a:t>Lansberg</a:t>
            </a:r>
            <a:r>
              <a:rPr lang="en-GB" sz="1100" baseline="0" dirty="0" smtClean="0">
                <a:solidFill>
                  <a:srgbClr val="FF0000"/>
                </a:solidFill>
              </a:rPr>
              <a:t>, NNLO*</a:t>
            </a:r>
          </a:p>
          <a:p>
            <a:pPr algn="l">
              <a:buNone/>
            </a:pPr>
            <a:r>
              <a:rPr lang="en-GB" sz="1100" baseline="0" dirty="0" err="1" smtClean="0">
                <a:solidFill>
                  <a:srgbClr val="B2B2B2"/>
                </a:solidFill>
              </a:rPr>
              <a:t>Artoisenet</a:t>
            </a:r>
            <a:r>
              <a:rPr lang="en-GB" sz="1100" baseline="0" dirty="0" smtClean="0">
                <a:solidFill>
                  <a:srgbClr val="B2B2B2"/>
                </a:solidFill>
              </a:rPr>
              <a:t>, </a:t>
            </a:r>
            <a:r>
              <a:rPr lang="en-GB" sz="1100" baseline="0" dirty="0" err="1" smtClean="0">
                <a:solidFill>
                  <a:srgbClr val="B2B2B2"/>
                </a:solidFill>
              </a:rPr>
              <a:t>Lansberg</a:t>
            </a:r>
            <a:r>
              <a:rPr lang="en-GB" sz="1100" baseline="0" dirty="0" smtClean="0">
                <a:solidFill>
                  <a:srgbClr val="B2B2B2"/>
                </a:solidFill>
              </a:rPr>
              <a:t>, </a:t>
            </a:r>
            <a:r>
              <a:rPr lang="en-GB" sz="1100" baseline="0" dirty="0" err="1" smtClean="0">
                <a:solidFill>
                  <a:srgbClr val="B2B2B2"/>
                </a:solidFill>
              </a:rPr>
              <a:t>Maltoni</a:t>
            </a:r>
            <a:r>
              <a:rPr lang="en-GB" sz="1100" baseline="0" dirty="0" smtClean="0">
                <a:solidFill>
                  <a:srgbClr val="B2B2B2"/>
                </a:solidFill>
              </a:rPr>
              <a:t>; </a:t>
            </a:r>
          </a:p>
          <a:p>
            <a:pPr algn="l">
              <a:buNone/>
            </a:pPr>
            <a:r>
              <a:rPr lang="en-GB" sz="1100" baseline="0" dirty="0" smtClean="0">
                <a:solidFill>
                  <a:srgbClr val="B2B2B2"/>
                </a:solidFill>
              </a:rPr>
              <a:t>Campbell, </a:t>
            </a:r>
            <a:r>
              <a:rPr lang="en-GB" sz="1100" baseline="0" dirty="0" err="1" smtClean="0">
                <a:solidFill>
                  <a:srgbClr val="B2B2B2"/>
                </a:solidFill>
              </a:rPr>
              <a:t>Maltoni</a:t>
            </a:r>
            <a:r>
              <a:rPr lang="en-GB" sz="1100" baseline="0" dirty="0" smtClean="0">
                <a:solidFill>
                  <a:srgbClr val="B2B2B2"/>
                </a:solidFill>
              </a:rPr>
              <a:t>, </a:t>
            </a:r>
            <a:r>
              <a:rPr lang="en-GB" sz="1100" baseline="0" dirty="0" err="1" smtClean="0">
                <a:solidFill>
                  <a:srgbClr val="B2B2B2"/>
                </a:solidFill>
              </a:rPr>
              <a:t>Tramontano</a:t>
            </a:r>
            <a:r>
              <a:rPr lang="en-GB" sz="1100" baseline="0" dirty="0" smtClean="0">
                <a:solidFill>
                  <a:srgbClr val="B2B2B2"/>
                </a:solidFill>
              </a:rPr>
              <a:t> NLO CSM </a:t>
            </a:r>
          </a:p>
          <a:p>
            <a:pPr algn="l">
              <a:buNone/>
            </a:pPr>
            <a:r>
              <a:rPr lang="en-GB" sz="1100" baseline="0" dirty="0" smtClean="0">
                <a:solidFill>
                  <a:srgbClr val="66FFFF"/>
                </a:solidFill>
              </a:rPr>
              <a:t>Ma, Wang, Chao NLO CS+CO </a:t>
            </a:r>
          </a:p>
          <a:p>
            <a:pPr algn="l">
              <a:buNone/>
            </a:pPr>
            <a:r>
              <a:rPr lang="en-GB" sz="1100" baseline="0" dirty="0" err="1" smtClean="0">
                <a:solidFill>
                  <a:schemeClr val="accent2"/>
                </a:solidFill>
              </a:rPr>
              <a:t>Frawley</a:t>
            </a:r>
            <a:r>
              <a:rPr lang="en-GB" sz="1100" baseline="0" dirty="0" smtClean="0">
                <a:solidFill>
                  <a:schemeClr val="accent2"/>
                </a:solidFill>
              </a:rPr>
              <a:t>, Ulrich, Vogt  NLO CEM</a:t>
            </a:r>
            <a:endParaRPr lang="en-GB" sz="11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629400" y="939342"/>
            <a:ext cx="239052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EPJ C71</a:t>
            </a:r>
            <a:r>
              <a:rPr lang="en-GB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(2011) 1675</a:t>
            </a:r>
            <a:endParaRPr lang="en-GB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0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Heavy quark and </a:t>
            </a:r>
            <a:r>
              <a:rPr lang="en-GB" dirty="0" err="1" smtClean="0"/>
              <a:t>quarkonia</a:t>
            </a:r>
            <a:r>
              <a:rPr lang="en-GB" dirty="0" smtClean="0"/>
              <a:t> production</a:t>
            </a:r>
          </a:p>
          <a:p>
            <a:pPr lvl="1"/>
            <a:r>
              <a:rPr lang="en-GB" dirty="0" smtClean="0"/>
              <a:t>Why?</a:t>
            </a:r>
          </a:p>
          <a:p>
            <a:r>
              <a:rPr lang="en-GB" dirty="0"/>
              <a:t> </a:t>
            </a:r>
            <a:r>
              <a:rPr lang="en-GB" dirty="0" smtClean="0"/>
              <a:t> LHCb experiment </a:t>
            </a:r>
          </a:p>
          <a:p>
            <a:r>
              <a:rPr lang="en-GB" dirty="0"/>
              <a:t> </a:t>
            </a:r>
            <a:r>
              <a:rPr lang="en-GB" dirty="0" smtClean="0"/>
              <a:t> Open charm             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D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D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dirty="0"/>
              <a:t> </a:t>
            </a:r>
            <a:r>
              <a:rPr lang="en-GB" dirty="0" smtClean="0"/>
              <a:t> Hidden charm          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J/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GB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    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en-GB" dirty="0"/>
              <a:t> </a:t>
            </a:r>
            <a:r>
              <a:rPr lang="en-GB" dirty="0" smtClean="0"/>
              <a:t> Associative charm  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2×J/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y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J/</a:t>
            </a:r>
            <a:r>
              <a:rPr lang="en-GB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2×C   Z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+C</a:t>
            </a:r>
            <a:endParaRPr lang="en-GB" dirty="0" smtClean="0"/>
          </a:p>
          <a:p>
            <a:r>
              <a:rPr lang="en-GB" dirty="0" smtClean="0"/>
              <a:t>  </a:t>
            </a:r>
            <a:r>
              <a:rPr lang="en-GB" dirty="0" err="1" smtClean="0"/>
              <a:t>Bottomonia</a:t>
            </a:r>
            <a:r>
              <a:rPr lang="en-GB" dirty="0" smtClean="0"/>
              <a:t>               </a:t>
            </a:r>
            <a:r>
              <a:rPr lang="en-GB" dirty="0" smtClean="0">
                <a:sym typeface="Symbol" panose="05050102010706020507" pitchFamily="18" charset="2"/>
              </a:rPr>
              <a:t>    </a:t>
            </a:r>
            <a:endParaRPr lang="en-GB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/>
              <a:t> </a:t>
            </a:r>
            <a:r>
              <a:rPr lang="en-GB" dirty="0" smtClean="0"/>
              <a:t> Next steps and conclusion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8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J/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GB" dirty="0" smtClean="0"/>
              <a:t> at 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√s=2.76 &amp; 8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143000"/>
            <a:ext cx="8055552" cy="4800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50313" y="4953000"/>
            <a:ext cx="1728101" cy="8248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EPJ C71</a:t>
            </a:r>
            <a:r>
              <a:rPr lang="en-GB" sz="14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(2011) 1675</a:t>
            </a:r>
          </a:p>
          <a:p>
            <a:pPr>
              <a:buNone/>
            </a:pPr>
            <a:r>
              <a:rPr lang="en-GB" sz="1400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JHEP 02 (2013) 041</a:t>
            </a:r>
          </a:p>
          <a:p>
            <a:pPr>
              <a:buNone/>
            </a:pPr>
            <a:r>
              <a:rPr lang="en-GB" sz="1400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JHEP 06 (2013) 064</a:t>
            </a:r>
            <a:endParaRPr lang="en-GB" sz="14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77" y="4169474"/>
            <a:ext cx="2540324" cy="192652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239000" y="914400"/>
            <a:ext cx="1737976" cy="46474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GB" sz="1100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ALICE-PUBLIC-2013-002</a:t>
            </a:r>
          </a:p>
          <a:p>
            <a:pPr algn="l">
              <a:buNone/>
            </a:pPr>
            <a:r>
              <a:rPr lang="en-GB" sz="1100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LHCb-CONF-2013-013</a:t>
            </a:r>
            <a:endParaRPr lang="en-GB" sz="11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88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Interesting case 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2×J/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endParaRPr lang="en-GB" dirty="0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90" y="1183524"/>
            <a:ext cx="8763000" cy="4800600"/>
          </a:xfrm>
        </p:spPr>
        <p:txBody>
          <a:bodyPr/>
          <a:lstStyle/>
          <a:p>
            <a:r>
              <a:rPr lang="en-GB" dirty="0" smtClean="0"/>
              <a:t>Valuable information for CS vs CO discrimination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90" y="2094841"/>
            <a:ext cx="4105110" cy="38862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288" y="2091758"/>
            <a:ext cx="4505490" cy="388928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6813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/>
                <a:cs typeface="Times New Roman"/>
              </a:rPr>
              <a:t>×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n-US" sz="4000" dirty="0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n-US" sz="4000" dirty="0" smtClean="0"/>
              <a:t> at (</a:t>
            </a:r>
            <a:r>
              <a:rPr lang="en-US" sz="4000" dirty="0" err="1" smtClean="0">
                <a:latin typeface="Symbol" pitchFamily="18" charset="2"/>
                <a:cs typeface="Times New Roman" pitchFamily="18" charset="0"/>
              </a:rPr>
              <a:t>p,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dirty="0" smtClean="0">
                <a:latin typeface="Symbol" pitchFamily="18" charset="2"/>
                <a:cs typeface="Times New Roman" pitchFamily="18" charset="0"/>
              </a:rPr>
              <a:t>)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4000" dirty="0" smtClean="0"/>
              <a:t> collisions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NA3, 1982 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Badier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200" dirty="0" smtClean="0"/>
              <a:t>“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Evidence for  </a:t>
            </a:r>
            <a:r>
              <a:rPr lang="en-US" sz="1200" dirty="0" err="1" smtClean="0">
                <a:latin typeface="Symbol" pitchFamily="18" charset="2"/>
                <a:cs typeface="Times New Roman" pitchFamily="18" charset="0"/>
              </a:rPr>
              <a:t>yy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production in </a:t>
            </a:r>
            <a:r>
              <a:rPr lang="en-US" sz="1200" dirty="0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interactions at 150 and </a:t>
            </a:r>
            <a:r>
              <a:rPr lang="nn-NO" sz="1200" dirty="0" smtClean="0">
                <a:latin typeface="Times New Roman" pitchFamily="18" charset="0"/>
                <a:cs typeface="Times New Roman" pitchFamily="18" charset="0"/>
              </a:rPr>
              <a:t>280 GeV/</a:t>
            </a:r>
            <a:r>
              <a:rPr lang="nn-NO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n-NO" sz="1200" dirty="0" smtClean="0">
                <a:latin typeface="Times New Roman" pitchFamily="18" charset="0"/>
                <a:cs typeface="Times New Roman" pitchFamily="18" charset="0"/>
              </a:rPr>
              <a:t>", Phys. Lett. </a:t>
            </a:r>
            <a:r>
              <a:rPr lang="nn-NO" sz="12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nn-NO" sz="1200" dirty="0" smtClean="0">
                <a:latin typeface="Times New Roman" pitchFamily="18" charset="0"/>
                <a:cs typeface="Times New Roman" pitchFamily="18" charset="0"/>
              </a:rPr>
              <a:t> 114, 457 (1982).</a:t>
            </a:r>
          </a:p>
          <a:p>
            <a:pPr>
              <a:buNone/>
            </a:pPr>
            <a:r>
              <a:rPr lang="nn-NO" sz="1200" dirty="0" smtClean="0">
                <a:latin typeface="Times New Roman" pitchFamily="18" charset="0"/>
                <a:cs typeface="Times New Roman" pitchFamily="18" charset="0"/>
              </a:rPr>
              <a:t>J.Badier </a:t>
            </a:r>
            <a:r>
              <a:rPr lang="nn-NO" sz="1200" i="1" dirty="0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nn-NO" sz="1200" dirty="0" smtClean="0">
                <a:latin typeface="Times New Roman" pitchFamily="18" charset="0"/>
                <a:cs typeface="Times New Roman" pitchFamily="18" charset="0"/>
              </a:rPr>
              <a:t>., ”</a:t>
            </a:r>
            <a:r>
              <a:rPr lang="nn-NO" sz="1200" dirty="0" smtClean="0">
                <a:latin typeface="Symbol" pitchFamily="18" charset="2"/>
                <a:cs typeface="Times New Roman" pitchFamily="18" charset="0"/>
              </a:rPr>
              <a:t>yy </a:t>
            </a:r>
            <a:r>
              <a:rPr lang="nn-NO" sz="1200" dirty="0" smtClean="0">
                <a:latin typeface="Times New Roman" pitchFamily="18" charset="0"/>
                <a:cs typeface="Times New Roman" pitchFamily="18" charset="0"/>
              </a:rPr>
              <a:t>production and limits on beauty meson production from 400 GeV/</a:t>
            </a:r>
            <a:r>
              <a:rPr lang="nn-NO" sz="1200" i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nn-NO" sz="1200" dirty="0" smtClean="0">
                <a:latin typeface="Times New Roman" pitchFamily="18" charset="0"/>
                <a:cs typeface="Times New Roman" pitchFamily="18" charset="0"/>
              </a:rPr>
              <a:t>protons”, Phys Lett B 158, 85 (1985)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sn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1" y="2057400"/>
            <a:ext cx="4190999" cy="39624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 descr="sn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2057400"/>
            <a:ext cx="2590800" cy="3962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676400" y="2057400"/>
            <a:ext cx="2514600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800" b="1" baseline="0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1800" b="1" i="1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18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13 ( = 6+7) J/</a:t>
            </a:r>
            <a:r>
              <a:rPr lang="en-US" sz="1800" b="1" baseline="0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y</a:t>
            </a:r>
            <a:r>
              <a:rPr lang="en-US" sz="1800" b="1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8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800" b="1" baseline="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y  </a:t>
            </a:r>
            <a:r>
              <a:rPr lang="en-US" sz="18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800" b="1" baseline="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1066800"/>
            <a:ext cx="2743200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 </a:t>
            </a:r>
            <a:r>
              <a:rPr lang="en-US" baseline="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s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aseline="30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/</a:t>
            </a:r>
            <a:r>
              <a:rPr lang="en-US" baseline="30000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y</a:t>
            </a:r>
            <a:r>
              <a:rPr lang="en-US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aseline="30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/y</a:t>
            </a:r>
            <a:r>
              <a:rPr lang="en-US" baseline="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/s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aseline="30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/y</a:t>
            </a: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(3</a:t>
            </a:r>
            <a:r>
              <a:rPr lang="en-US" baseline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±</a:t>
            </a: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baseline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×</a:t>
            </a: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endParaRPr lang="en-US" baseline="30000" dirty="0"/>
          </a:p>
        </p:txBody>
      </p:sp>
      <p:pic>
        <p:nvPicPr>
          <p:cNvPr id="11" name="Picture 10" descr="sn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2057400"/>
            <a:ext cx="2066924" cy="3962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343400" y="2057400"/>
            <a:ext cx="2057400" cy="33855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600" b="1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="1" i="1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16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1" baseline="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 16</a:t>
            </a:r>
            <a:r>
              <a:rPr lang="en-US" sz="1600" b="1" baseline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±</a:t>
            </a:r>
            <a:r>
              <a:rPr lang="en-US" sz="1600" b="1" baseline="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4</a:t>
            </a:r>
            <a:r>
              <a:rPr lang="en-US" sz="16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J/</a:t>
            </a:r>
            <a:r>
              <a:rPr lang="en-US" sz="1600" b="1" baseline="0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y</a:t>
            </a:r>
            <a:r>
              <a:rPr lang="en-US" sz="1600" b="1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6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baseline="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y      </a:t>
            </a:r>
            <a:r>
              <a:rPr lang="en-US" sz="16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600" b="1" baseline="0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57150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baseline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100" b="1" baseline="0" dirty="0" smtClean="0">
                <a:solidFill>
                  <a:schemeClr val="bg1"/>
                </a:solidFill>
                <a:effectLst/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1100" b="1" baseline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1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100" b="1" baseline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</a:t>
            </a:r>
            <a:r>
              <a:rPr lang="en-US" sz="1100" b="1" baseline="0" dirty="0" smtClean="0">
                <a:solidFill>
                  <a:schemeClr val="bg1"/>
                </a:solidFill>
                <a:effectLst/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1100" b="1" baseline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1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100" b="1" baseline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100" b="1" baseline="30000" dirty="0" smtClean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½</a:t>
            </a:r>
            <a:endParaRPr lang="en-US" sz="1100" b="1" baseline="300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55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2×J/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US" dirty="0" smtClean="0"/>
              <a:t> at LHCb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3733800" cy="457200"/>
          </a:xfrm>
        </p:spPr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Vanya Belyaev: "Heavy quarks &amp; Quarkonia @LHCb"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4BEF-6F04-4A58-8BED-C9F8ABE161F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" name="Content Placeholder 11" descr="sn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118360"/>
            <a:ext cx="6629400" cy="3977640"/>
          </a:xfrm>
          <a:ln w="19050">
            <a:solidFill>
              <a:schemeClr val="bg1"/>
            </a:solidFill>
          </a:ln>
        </p:spPr>
      </p:pic>
      <p:sp>
        <p:nvSpPr>
          <p:cNvPr id="16" name="6-Point Star 15"/>
          <p:cNvSpPr/>
          <p:nvPr/>
        </p:nvSpPr>
        <p:spPr bwMode="auto">
          <a:xfrm>
            <a:off x="7696200" y="1066800"/>
            <a:ext cx="914400" cy="914400"/>
          </a:xfrm>
          <a:prstGeom prst="star6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200000"/>
              <a:buFontTx/>
              <a:buChar char="•"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680" y="1781145"/>
            <a:ext cx="263726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#J/</a:t>
            </a:r>
            <a:r>
              <a:rPr lang="en-US" baseline="0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y</a:t>
            </a:r>
            <a:r>
              <a:rPr lang="en-US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aseline="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y</a:t>
            </a: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136.7 </a:t>
            </a:r>
            <a:r>
              <a:rPr lang="en-US" baseline="0" dirty="0">
                <a:solidFill>
                  <a:srgbClr val="FF0000"/>
                </a:solidFill>
                <a:latin typeface="Times New Roman"/>
                <a:cs typeface="Times New Roman"/>
              </a:rPr>
              <a:t>± </a:t>
            </a:r>
            <a:r>
              <a:rPr lang="en-US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17.5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14400"/>
            <a:ext cx="4436127" cy="2667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698" y="3571145"/>
            <a:ext cx="2727302" cy="3253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46865" y="878115"/>
            <a:ext cx="210826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PLB707 (2012) 52</a:t>
            </a:r>
            <a:endParaRPr lang="en-GB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97748" y="4435975"/>
            <a:ext cx="2105063" cy="103412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GB" sz="1800" baseline="0" dirty="0" smtClean="0">
                <a:solidFill>
                  <a:srgbClr val="00B050"/>
                </a:solidFill>
              </a:rPr>
              <a:t>Theory:  CS ~4nb</a:t>
            </a:r>
          </a:p>
          <a:p>
            <a:pPr algn="l"/>
            <a:r>
              <a:rPr lang="en-GB" sz="1800" baseline="0" dirty="0" err="1" smtClean="0">
                <a:solidFill>
                  <a:srgbClr val="00B050"/>
                </a:solidFill>
              </a:rPr>
              <a:t>Qiao</a:t>
            </a:r>
            <a:r>
              <a:rPr lang="en-GB" sz="1800" baseline="0" dirty="0" smtClean="0">
                <a:solidFill>
                  <a:srgbClr val="00B050"/>
                </a:solidFill>
              </a:rPr>
              <a:t>, Sun, Sun</a:t>
            </a:r>
          </a:p>
          <a:p>
            <a:pPr algn="l"/>
            <a:r>
              <a:rPr lang="en-GB" sz="1800" baseline="0" dirty="0" err="1" smtClean="0">
                <a:solidFill>
                  <a:srgbClr val="00B050"/>
                </a:solidFill>
              </a:rPr>
              <a:t>Berezhnoy</a:t>
            </a:r>
            <a:r>
              <a:rPr lang="en-GB" sz="1800" baseline="0" dirty="0" smtClean="0">
                <a:solidFill>
                  <a:srgbClr val="00B050"/>
                </a:solidFill>
              </a:rPr>
              <a:t> et al.</a:t>
            </a:r>
            <a:endParaRPr lang="en-GB" sz="1800" baseline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55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Double Parton Scattering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172200"/>
            <a:ext cx="5029200" cy="533400"/>
          </a:xfrm>
        </p:spPr>
        <p:txBody>
          <a:bodyPr/>
          <a:lstStyle/>
          <a:p>
            <a:r>
              <a:rPr lang="en-US" dirty="0" smtClean="0"/>
              <a:t>Vanya Belyaev: "Heavy quarks &amp; </a:t>
            </a:r>
            <a:r>
              <a:rPr lang="en-US" dirty="0" err="1" smtClean="0"/>
              <a:t>Quarkonia</a:t>
            </a:r>
            <a:r>
              <a:rPr lang="en-US" dirty="0" smtClean="0"/>
              <a:t>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56555" y="685800"/>
            <a:ext cx="3612833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baseline="0" dirty="0" smtClean="0"/>
              <a:t>&gt;300k documents</a:t>
            </a:r>
            <a:endParaRPr lang="en-GB" baseline="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04" y="695608"/>
            <a:ext cx="1215073" cy="38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95688"/>
            <a:ext cx="4343400" cy="4824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77" y="1195688"/>
            <a:ext cx="4292023" cy="4824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152400" y="1210022"/>
            <a:ext cx="4114800" cy="84737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200000"/>
              <a:buFontTx/>
              <a:buChar char="•"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623377" y="4953000"/>
            <a:ext cx="4114800" cy="1066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200000"/>
              <a:buFontTx/>
              <a:buChar char="•"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643747" y="3124200"/>
            <a:ext cx="4114800" cy="9906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200000"/>
              <a:buFontTx/>
              <a:buChar char="•"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DPS</a:t>
            </a:r>
            <a:r>
              <a:rPr lang="en-US" dirty="0" smtClean="0"/>
              <a:t>: simple paradigm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scatters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Vanya Belyaev: "Heavy quarks &amp; Quarkonia @LHCb"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4BEF-6F04-4A58-8BED-C9F8ABE161F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295775" cy="291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48175" y="1222917"/>
            <a:ext cx="4467225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800" baseline="0" dirty="0" smtClean="0"/>
              <a:t>Two independent scattering processes</a:t>
            </a:r>
          </a:p>
          <a:p>
            <a:pPr algn="l">
              <a:buNone/>
            </a:pPr>
            <a:r>
              <a:rPr lang="en-US" sz="1800" baseline="0" dirty="0" smtClean="0"/>
              <a:t>Relations through (unknown)   </a:t>
            </a:r>
            <a:r>
              <a:rPr lang="en-US" sz="1800" dirty="0" smtClean="0"/>
              <a:t>2</a:t>
            </a:r>
            <a:r>
              <a:rPr lang="en-US" sz="1800" baseline="0" dirty="0" smtClean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1800" baseline="0" dirty="0" smtClean="0"/>
              <a:t>s</a:t>
            </a:r>
          </a:p>
          <a:p>
            <a:pPr lvl="1" algn="l">
              <a:buNone/>
            </a:pPr>
            <a:endParaRPr lang="en-US" sz="1800" baseline="0" dirty="0" smtClean="0"/>
          </a:p>
          <a:p>
            <a:pPr algn="l">
              <a:buNone/>
            </a:pPr>
            <a:endParaRPr lang="en-US" sz="1800" baseline="0" dirty="0"/>
          </a:p>
          <a:p>
            <a:pPr algn="l">
              <a:buNone/>
            </a:pPr>
            <a:r>
              <a:rPr lang="en-US" sz="1800" baseline="0" dirty="0" smtClean="0"/>
              <a:t>Assume factorization  of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aseline="0" dirty="0" smtClean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1800" baseline="0" dirty="0" smtClean="0"/>
              <a:t>s</a:t>
            </a:r>
          </a:p>
          <a:p>
            <a:pPr algn="l">
              <a:buNone/>
            </a:pPr>
            <a:endParaRPr lang="en-US" sz="1800" baseline="0" dirty="0"/>
          </a:p>
          <a:p>
            <a:pPr algn="l">
              <a:buNone/>
            </a:pPr>
            <a:endParaRPr lang="en-US" sz="1800" baseline="0" dirty="0" smtClean="0"/>
          </a:p>
          <a:p>
            <a:pPr algn="l">
              <a:buNone/>
            </a:pPr>
            <a:r>
              <a:rPr lang="en-US" sz="1800" baseline="0" dirty="0" smtClean="0"/>
              <a:t>(Can’t be true for all </a:t>
            </a:r>
            <a:r>
              <a:rPr lang="en-US" sz="1800" i="1" baseline="0" dirty="0" smtClean="0">
                <a:latin typeface="Times New Roman" pitchFamily="18" charset="0"/>
                <a:cs typeface="Times New Roman" pitchFamily="18" charset="0"/>
              </a:rPr>
              <a:t>x,Q</a:t>
            </a:r>
            <a:r>
              <a:rPr lang="en-US" sz="18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aseline="0" dirty="0" smtClean="0"/>
              <a:t>)</a:t>
            </a:r>
            <a:endParaRPr lang="en-US" sz="1800" baseline="0" dirty="0"/>
          </a:p>
          <a:p>
            <a:pPr algn="l">
              <a:buNone/>
            </a:pPr>
            <a:endParaRPr lang="en-US" sz="1800" baseline="0" dirty="0" smtClean="0"/>
          </a:p>
          <a:p>
            <a:pPr algn="l">
              <a:buNone/>
            </a:pPr>
            <a:endParaRPr lang="en-US" sz="1800" baseline="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58" y="1981200"/>
            <a:ext cx="4467225" cy="4571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2971799"/>
            <a:ext cx="4467225" cy="542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29" y="4038600"/>
            <a:ext cx="2992119" cy="89122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09078" y="4017528"/>
            <a:ext cx="2819400" cy="566309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400" i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Easy to make predictions!</a:t>
            </a:r>
          </a:p>
          <a:p>
            <a:pPr algn="l">
              <a:buNone/>
            </a:pPr>
            <a:r>
              <a:rPr lang="en-US" sz="1400" i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the predictions are easy to test</a:t>
            </a:r>
            <a:endParaRPr lang="en-US" sz="1400" i="1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6687" y="4929822"/>
            <a:ext cx="4267200" cy="30777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4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Universal (energy and process independent) factor)</a:t>
            </a:r>
            <a:endParaRPr lang="en-US" sz="1400" b="1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0"/>
            <a:ext cx="4467225" cy="638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53012"/>
            <a:ext cx="3145006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234774" y="5674658"/>
            <a:ext cx="2611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CDF,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F.Abe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baseline="0" dirty="0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., PDR 56 3811 (1997)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4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</a:t>
            </a:r>
            <a:r>
              <a:rPr lang="ru-RU" dirty="0"/>
              <a:t> </a:t>
            </a:r>
            <a:r>
              <a:rPr lang="en-US" dirty="0" smtClean="0"/>
              <a:t>test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DPS</a:t>
            </a:r>
            <a:r>
              <a:rPr lang="en-US" dirty="0" smtClean="0"/>
              <a:t> 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For two species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dirty="0" smtClean="0"/>
              <a:t> and 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dirty="0" smtClean="0"/>
              <a:t> one need to measure associative production </a:t>
            </a:r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(A+B)</a:t>
            </a:r>
            <a:r>
              <a:rPr lang="en-US" sz="1800" dirty="0" smtClean="0"/>
              <a:t> as well as their inclusive productions </a:t>
            </a:r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(B)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DPS</a:t>
            </a:r>
            <a:r>
              <a:rPr lang="en-US" sz="1800" dirty="0" smtClean="0"/>
              <a:t> contribution follows from identity:   </a:t>
            </a:r>
          </a:p>
          <a:p>
            <a:pPr lvl="1"/>
            <a:r>
              <a:rPr lang="en-US" sz="1800" dirty="0"/>
              <a:t> </a:t>
            </a:r>
            <a:r>
              <a:rPr lang="en-US" sz="1800" dirty="0" smtClean="0"/>
              <a:t>Look for the correlations:</a:t>
            </a:r>
          </a:p>
          <a:p>
            <a:pPr marL="914400" lvl="2" indent="0"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smtClean="0"/>
              <a:t> spectra, </a:t>
            </a:r>
            <a:r>
              <a:rPr lang="en-US" sz="1600" dirty="0"/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Df</a:t>
            </a:r>
            <a:r>
              <a:rPr lang="en-US" sz="16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 &amp; 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 dirty="0" smtClean="0"/>
              <a:t> correlations,  mass spectra, polarization effects, …. ? </a:t>
            </a:r>
          </a:p>
          <a:p>
            <a:pPr marL="914400" lvl="2" indent="0">
              <a:buNone/>
            </a:pPr>
            <a:endParaRPr lang="en-US" sz="1600" dirty="0" smtClean="0"/>
          </a:p>
          <a:p>
            <a:r>
              <a:rPr lang="en-US" sz="1800" dirty="0" smtClean="0"/>
              <a:t>Inclusive production is well measured at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LHCb</a:t>
            </a:r>
            <a:r>
              <a:rPr lang="en-US" sz="1800" dirty="0" smtClean="0"/>
              <a:t> for many species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y 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dirty="0" smtClean="0"/>
              <a:t> </a:t>
            </a:r>
          </a:p>
          <a:p>
            <a:pPr marL="457200" lvl="1" indent="0">
              <a:buNone/>
            </a:pPr>
            <a:r>
              <a:rPr lang="en-US" sz="1800" dirty="0" smtClean="0"/>
              <a:t>Open charm: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L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en-US" sz="1800" dirty="0"/>
              <a:t>j</a:t>
            </a:r>
            <a:r>
              <a:rPr lang="en-US" sz="1800" dirty="0" smtClean="0"/>
              <a:t>ets</a:t>
            </a:r>
          </a:p>
          <a:p>
            <a:pPr marL="457200" lvl="1" indent="0">
              <a:buNone/>
            </a:pPr>
            <a:r>
              <a:rPr lang="en-US" sz="1800" dirty="0" smtClean="0"/>
              <a:t>and many-many others:  </a:t>
            </a:r>
            <a:r>
              <a:rPr lang="en-US" sz="1800" dirty="0" smtClean="0">
                <a:latin typeface="Symbol" pitchFamily="18" charset="2"/>
              </a:rPr>
              <a:t>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800" dirty="0" smtClean="0">
                <a:latin typeface="Symbol" pitchFamily="18" charset="2"/>
              </a:rPr>
              <a:t>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Y(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c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c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dirty="0" smtClean="0"/>
              <a:t>-hadrons, ...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Today 26 pairs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2×J/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y  (1)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y</a:t>
            </a:r>
            <a:r>
              <a:rPr lang="en-US" sz="2000" dirty="0" err="1" smtClean="0">
                <a:solidFill>
                  <a:srgbClr val="FF0000"/>
                </a:solidFill>
              </a:rPr>
              <a:t>+open</a:t>
            </a:r>
            <a:r>
              <a:rPr lang="en-US" sz="2000" dirty="0" smtClean="0">
                <a:solidFill>
                  <a:srgbClr val="FF0000"/>
                </a:solidFill>
              </a:rPr>
              <a:t> charm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(4)    2×</a:t>
            </a:r>
            <a:r>
              <a:rPr lang="en-US" sz="2000" dirty="0" smtClean="0">
                <a:solidFill>
                  <a:srgbClr val="FF0000"/>
                </a:solidFill>
              </a:rPr>
              <a:t>open charm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(6+10)    Z</a:t>
            </a:r>
            <a:r>
              <a:rPr lang="en-US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rgbClr val="FF0000"/>
                </a:solidFill>
              </a:rPr>
              <a:t>jets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(1)   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90169" y="3421599"/>
            <a:ext cx="2406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baseline="0" dirty="0" smtClean="0">
                <a:latin typeface="Courier New" pitchFamily="49" charset="0"/>
                <a:cs typeface="Courier New" pitchFamily="49" charset="0"/>
                <a:hlinkClick r:id="rId2"/>
              </a:rPr>
              <a:t>EJPC 71(2011) 1645</a:t>
            </a:r>
            <a:endParaRPr lang="en-GB" sz="1600" b="1" baseline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3599" y="3703011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baseline="0" dirty="0" smtClean="0">
                <a:latin typeface="Courier New" pitchFamily="49" charset="0"/>
                <a:cs typeface="Courier New" pitchFamily="49" charset="0"/>
                <a:hlinkClick r:id="rId3"/>
              </a:rPr>
              <a:t>arXiv:1204.1620</a:t>
            </a:r>
            <a:r>
              <a:rPr lang="en-US" sz="1600" b="1" baseline="0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GB" sz="1600" b="1" baseline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3485" y="4038600"/>
            <a:ext cx="3147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baseline="0" dirty="0" smtClean="0">
                <a:latin typeface="Courier New" pitchFamily="49" charset="0"/>
                <a:cs typeface="Courier New" pitchFamily="49" charset="0"/>
              </a:rPr>
              <a:t>CERN-LHCb-PAPER-2012-041</a:t>
            </a:r>
            <a:endParaRPr lang="en-GB" sz="1600" b="1" baseline="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66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90169" y="441960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baseline="0" dirty="0" smtClean="0">
                <a:latin typeface="Courier New" pitchFamily="49" charset="0"/>
                <a:cs typeface="Courier New" pitchFamily="49" charset="0"/>
                <a:hlinkClick r:id="rId5"/>
              </a:rPr>
              <a:t>CERN-LHCb-CONF-2011-015</a:t>
            </a:r>
            <a:endParaRPr lang="en-GB" sz="1600" b="1" baseline="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Open charm signals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N(D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2×10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/fb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N(D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≈1×10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/fb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N(D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≈ 1×10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/fb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N(</a:t>
            </a:r>
            <a:r>
              <a:rPr lang="en-US" sz="2000" dirty="0" smtClean="0">
                <a:latin typeface="Symbol" pitchFamily="18" charset="2"/>
                <a:cs typeface="Times New Roman" pitchFamily="18" charset="0"/>
              </a:rPr>
              <a:t>L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≈2×10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/fb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GB" sz="20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Vanya Belyaev: "Heavy quarks &amp; Quarkonia @LHCb"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4BEF-6F04-4A58-8BED-C9F8ABE161F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1"/>
            <a:ext cx="8763000" cy="4495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" y="5926724"/>
            <a:ext cx="2282997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baseline="0" dirty="0" smtClean="0">
                <a:latin typeface="Courier New" pitchFamily="49" charset="0"/>
                <a:cs typeface="Courier New" pitchFamily="49" charset="0"/>
                <a:hlinkClick r:id="rId3"/>
              </a:rPr>
              <a:t>JHEP 06(2012) 141</a:t>
            </a:r>
            <a:endParaRPr lang="en-GB" sz="1600" b="1" baseline="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Event Selection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7976" y="1228493"/>
            <a:ext cx="43053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n-US" dirty="0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/>
              <a:t> </a:t>
            </a:r>
            <a:r>
              <a:rPr lang="en-US" dirty="0" smtClean="0"/>
              <a:t>two charm with common vertex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2×Open charm hadrons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4498" y="6196798"/>
            <a:ext cx="5131301" cy="533400"/>
          </a:xfrm>
        </p:spPr>
        <p:txBody>
          <a:bodyPr/>
          <a:lstStyle/>
          <a:p>
            <a:r>
              <a:rPr lang="en-US" dirty="0" smtClean="0"/>
              <a:t>Vanya Belyaev: "Heavy quarks &amp; </a:t>
            </a:r>
            <a:r>
              <a:rPr lang="en-US" dirty="0" err="1" smtClean="0"/>
              <a:t>Quarkonia</a:t>
            </a:r>
            <a:r>
              <a:rPr lang="en-US" dirty="0" smtClean="0"/>
              <a:t>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613915" y="2209800"/>
            <a:ext cx="4343400" cy="381929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200000"/>
              <a:buFontTx/>
              <a:buChar char="•"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9876" y="2209800"/>
            <a:ext cx="4343400" cy="381929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200000"/>
              <a:buFontTx/>
              <a:buChar char="•"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Arc 12"/>
          <p:cNvSpPr/>
          <p:nvPr/>
        </p:nvSpPr>
        <p:spPr bwMode="auto">
          <a:xfrm rot="3486093">
            <a:off x="-1695451" y="2296440"/>
            <a:ext cx="3390900" cy="3798147"/>
          </a:xfrm>
          <a:prstGeom prst="arc">
            <a:avLst>
              <a:gd name="adj1" fmla="val 16200000"/>
              <a:gd name="adj2" fmla="val 332818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200000"/>
              <a:buFontTx/>
              <a:buChar char="•"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Arc 13"/>
          <p:cNvSpPr/>
          <p:nvPr/>
        </p:nvSpPr>
        <p:spPr bwMode="auto">
          <a:xfrm rot="19062721">
            <a:off x="75760" y="5345330"/>
            <a:ext cx="3390900" cy="2895600"/>
          </a:xfrm>
          <a:prstGeom prst="arc">
            <a:avLst>
              <a:gd name="adj1" fmla="val 16200000"/>
              <a:gd name="adj2" fmla="val 332818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200000"/>
              <a:buFontTx/>
              <a:buChar char="•"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81000" y="5562600"/>
            <a:ext cx="838200" cy="3048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200000"/>
              <a:buFontTx/>
              <a:buChar char="•"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610100" y="5386039"/>
            <a:ext cx="800100" cy="3048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200000"/>
              <a:buFontTx/>
              <a:buChar char="•"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Arc 16"/>
          <p:cNvSpPr/>
          <p:nvPr/>
        </p:nvSpPr>
        <p:spPr bwMode="auto">
          <a:xfrm rot="3486093">
            <a:off x="-25460" y="1044053"/>
            <a:ext cx="3390900" cy="3798147"/>
          </a:xfrm>
          <a:prstGeom prst="arc">
            <a:avLst>
              <a:gd name="adj1" fmla="val 16200000"/>
              <a:gd name="adj2" fmla="val 332818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200000"/>
              <a:buFontTx/>
              <a:buChar char="•"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Arc 17"/>
          <p:cNvSpPr/>
          <p:nvPr/>
        </p:nvSpPr>
        <p:spPr bwMode="auto">
          <a:xfrm rot="19062721">
            <a:off x="1828361" y="4083780"/>
            <a:ext cx="3390900" cy="2895600"/>
          </a:xfrm>
          <a:prstGeom prst="arc">
            <a:avLst>
              <a:gd name="adj1" fmla="val 16200000"/>
              <a:gd name="adj2" fmla="val 332818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200000"/>
              <a:buFontTx/>
              <a:buChar char="•"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 rot="19380380">
            <a:off x="2189605" y="4401975"/>
            <a:ext cx="533400" cy="137688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200000"/>
              <a:buFontTx/>
              <a:buChar char="•"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21" name="Straight Connector 20"/>
          <p:cNvCxnSpPr>
            <a:endCxn id="19" idx="2"/>
          </p:cNvCxnSpPr>
          <p:nvPr/>
        </p:nvCxnSpPr>
        <p:spPr bwMode="auto">
          <a:xfrm flipV="1">
            <a:off x="914400" y="4631300"/>
            <a:ext cx="1328891" cy="99943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995043" y="5230621"/>
            <a:ext cx="426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baseline="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b="1" baseline="30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+</a:t>
            </a:r>
            <a:endParaRPr lang="en-GB" b="1" baseline="30000" dirty="0">
              <a:solidFill>
                <a:srgbClr val="FF000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75147" y="2919631"/>
            <a:ext cx="426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baseline="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b="1" baseline="30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-</a:t>
            </a:r>
            <a:endParaRPr lang="en-GB" b="1" baseline="30000" dirty="0">
              <a:solidFill>
                <a:srgbClr val="FF000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73369" y="2543016"/>
            <a:ext cx="465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baseline="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K</a:t>
            </a:r>
            <a:r>
              <a:rPr lang="en-US" b="1" baseline="30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-</a:t>
            </a:r>
            <a:endParaRPr lang="en-GB" b="1" baseline="30000" dirty="0">
              <a:solidFill>
                <a:srgbClr val="FF000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79313" y="3529971"/>
            <a:ext cx="420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baseline="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b="1" baseline="30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+</a:t>
            </a:r>
            <a:endParaRPr lang="en-GB" b="1" baseline="30000" dirty="0">
              <a:solidFill>
                <a:srgbClr val="FF000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28518" y="4730905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baseline="30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0</a:t>
            </a:r>
            <a:endParaRPr lang="en-GB" b="1" baseline="30000" dirty="0">
              <a:solidFill>
                <a:srgbClr val="FF000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25" name="Arc 24"/>
          <p:cNvSpPr/>
          <p:nvPr/>
        </p:nvSpPr>
        <p:spPr bwMode="auto">
          <a:xfrm rot="3486093">
            <a:off x="3784539" y="1220613"/>
            <a:ext cx="3390900" cy="3798147"/>
          </a:xfrm>
          <a:prstGeom prst="arc">
            <a:avLst>
              <a:gd name="adj1" fmla="val 16200000"/>
              <a:gd name="adj2" fmla="val 332818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200000"/>
              <a:buFontTx/>
              <a:buChar char="•"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1" name="Arc 30"/>
          <p:cNvSpPr/>
          <p:nvPr/>
        </p:nvSpPr>
        <p:spPr bwMode="auto">
          <a:xfrm rot="19062721">
            <a:off x="5543110" y="4253945"/>
            <a:ext cx="3390900" cy="2895600"/>
          </a:xfrm>
          <a:prstGeom prst="arc">
            <a:avLst>
              <a:gd name="adj1" fmla="val 16200000"/>
              <a:gd name="adj2" fmla="val 332818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200000"/>
              <a:buFontTx/>
              <a:buChar char="•"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 rot="19380380">
            <a:off x="6083739" y="4512447"/>
            <a:ext cx="533400" cy="137688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200000"/>
              <a:buFontTx/>
              <a:buChar char="•"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33" name="Straight Connector 32"/>
          <p:cNvCxnSpPr>
            <a:endCxn id="32" idx="2"/>
          </p:cNvCxnSpPr>
          <p:nvPr/>
        </p:nvCxnSpPr>
        <p:spPr bwMode="auto">
          <a:xfrm flipV="1">
            <a:off x="5181600" y="4741772"/>
            <a:ext cx="955825" cy="64426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946838" y="2739892"/>
            <a:ext cx="465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baseline="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K</a:t>
            </a:r>
            <a:r>
              <a:rPr lang="en-US" b="1" baseline="30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-</a:t>
            </a:r>
            <a:endParaRPr lang="en-GB" b="1" baseline="30000" dirty="0">
              <a:solidFill>
                <a:srgbClr val="FF000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67871" y="4257821"/>
            <a:ext cx="420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baseline="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b="1" baseline="30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+</a:t>
            </a:r>
            <a:endParaRPr lang="en-GB" b="1" baseline="30000" dirty="0">
              <a:solidFill>
                <a:srgbClr val="FF000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45152" y="5130086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baseline="30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0</a:t>
            </a:r>
            <a:endParaRPr lang="en-GB" b="1" baseline="30000" dirty="0">
              <a:solidFill>
                <a:srgbClr val="FF000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38" name="Arc 37"/>
          <p:cNvSpPr/>
          <p:nvPr/>
        </p:nvSpPr>
        <p:spPr bwMode="auto">
          <a:xfrm rot="2884690">
            <a:off x="3649161" y="1385242"/>
            <a:ext cx="2587140" cy="3798147"/>
          </a:xfrm>
          <a:prstGeom prst="arc">
            <a:avLst>
              <a:gd name="adj1" fmla="val 16200000"/>
              <a:gd name="adj2" fmla="val 332818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200000"/>
              <a:buFontTx/>
              <a:buChar char="•"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9" name="Arc 38"/>
          <p:cNvSpPr/>
          <p:nvPr/>
        </p:nvSpPr>
        <p:spPr bwMode="auto">
          <a:xfrm rot="19062721">
            <a:off x="5005530" y="3982875"/>
            <a:ext cx="3390900" cy="2895600"/>
          </a:xfrm>
          <a:prstGeom prst="arc">
            <a:avLst>
              <a:gd name="adj1" fmla="val 16200000"/>
              <a:gd name="adj2" fmla="val 332818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200000"/>
              <a:buFontTx/>
              <a:buChar char="•"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 rot="7859141">
            <a:off x="5478452" y="4233914"/>
            <a:ext cx="533400" cy="137688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200000"/>
              <a:buFontTx/>
              <a:buChar char="•"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41" name="Straight Connector 40"/>
          <p:cNvCxnSpPr>
            <a:endCxn id="40" idx="6"/>
          </p:cNvCxnSpPr>
          <p:nvPr/>
        </p:nvCxnSpPr>
        <p:spPr bwMode="auto">
          <a:xfrm flipV="1">
            <a:off x="5105400" y="4504083"/>
            <a:ext cx="464831" cy="88195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845718" y="4763933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baseline="30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0</a:t>
            </a:r>
            <a:endParaRPr lang="en-GB" b="1" baseline="30000" dirty="0">
              <a:solidFill>
                <a:srgbClr val="FF0000"/>
              </a:solidFill>
              <a:latin typeface="Symbol" pitchFamily="18" charset="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Signal extraction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J/</a:t>
            </a:r>
            <a:r>
              <a:rPr lang="en-US" dirty="0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n-US" dirty="0" smtClean="0"/>
              <a:t> + open charm</a:t>
            </a:r>
          </a:p>
          <a:p>
            <a:r>
              <a:rPr lang="en-US" dirty="0"/>
              <a:t>c</a:t>
            </a:r>
            <a:r>
              <a:rPr lang="en-US" dirty="0" smtClean="0"/>
              <a:t>lear signals for all </a:t>
            </a:r>
          </a:p>
          <a:p>
            <a:pPr marL="0" indent="0">
              <a:buNone/>
            </a:pPr>
            <a:r>
              <a:rPr lang="en-US" dirty="0" smtClean="0"/>
              <a:t>               four modes</a:t>
            </a:r>
          </a:p>
          <a:p>
            <a:r>
              <a:rPr lang="en-US" dirty="0" smtClean="0"/>
              <a:t>Significances &gt;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b="1" i="1" dirty="0" smtClean="0">
                <a:latin typeface="Symbol" pitchFamily="18" charset="2"/>
                <a:cs typeface="Times New Roman" pitchFamily="18" charset="0"/>
              </a:rPr>
              <a:t>s</a:t>
            </a:r>
          </a:p>
          <a:p>
            <a:pPr marL="0" indent="0">
              <a:buNone/>
            </a:pPr>
            <a:endParaRPr lang="en-US" b="1" i="1" dirty="0" smtClean="0">
              <a:latin typeface="Symbol" pitchFamily="18" charset="2"/>
              <a:cs typeface="Times New Roman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Vanya Belyaev: "Heavy quarks &amp; Quarkonia @LHCb"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4BEF-6F04-4A58-8BED-C9F8ABE161F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19200"/>
            <a:ext cx="5105400" cy="480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24600" y="5926724"/>
            <a:ext cx="2282997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baseline="0" dirty="0" smtClean="0">
                <a:latin typeface="Courier New" pitchFamily="49" charset="0"/>
                <a:cs typeface="Courier New" pitchFamily="49" charset="0"/>
                <a:hlinkClick r:id="rId3"/>
              </a:rPr>
              <a:t>JHEP 06(2012) 141</a:t>
            </a:r>
            <a:endParaRPr lang="en-GB" sz="1600" b="1" baseline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1380" y="1247745"/>
            <a:ext cx="801823" cy="400110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n-US" baseline="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y</a:t>
            </a: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0067" y="1221658"/>
            <a:ext cx="813043" cy="400110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n-US" baseline="0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y</a:t>
            </a:r>
            <a:r>
              <a:rPr lang="en-US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GB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1380" y="3657600"/>
            <a:ext cx="784190" cy="400110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n-US" baseline="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y</a:t>
            </a: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0523" y="3619500"/>
            <a:ext cx="782587" cy="400110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n-US" baseline="0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yL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Heavy quarks &amp; QCD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sz="2000" dirty="0" smtClean="0"/>
              <a:t>HQ is likely  the most powerful tool for quantitative  study of QCD:     </a:t>
            </a:r>
            <a:r>
              <a:rPr lang="en-GB" sz="1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  a</a:t>
            </a:r>
            <a:r>
              <a:rPr lang="en-GB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GB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    </a:t>
            </a:r>
            <a:r>
              <a:rPr lang="en-GB" sz="1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GB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QCD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GB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Why one needs to know QCD  ?</a:t>
            </a:r>
            <a:endParaRPr lang="en-GB" sz="2000" dirty="0"/>
          </a:p>
          <a:p>
            <a:pPr lvl="1"/>
            <a:r>
              <a:rPr lang="en-GB" sz="2000" dirty="0" smtClean="0"/>
              <a:t>All mass of visible Universe is due to QCD </a:t>
            </a:r>
          </a:p>
          <a:p>
            <a:pPr lvl="2"/>
            <a:r>
              <a:rPr lang="en-GB" sz="1800" dirty="0" smtClean="0"/>
              <a:t>Higgs takes care only on O(1%) of proton mass </a:t>
            </a:r>
          </a:p>
          <a:p>
            <a:pPr lvl="1"/>
            <a:r>
              <a:rPr lang="en-GB" sz="2000" dirty="0" smtClean="0"/>
              <a:t>All fundamental quantities are affected by QCD corrections. </a:t>
            </a:r>
          </a:p>
          <a:p>
            <a:pPr marL="457200" lvl="1" indent="0">
              <a:buNone/>
            </a:pPr>
            <a:r>
              <a:rPr lang="en-GB" sz="2000" dirty="0" smtClean="0"/>
              <a:t>The precise extraction is not possible without deep understanding of QCD</a:t>
            </a:r>
          </a:p>
          <a:p>
            <a:pPr lvl="2"/>
            <a:r>
              <a:rPr lang="en-GB" sz="1800" dirty="0" smtClean="0"/>
              <a:t> Dominant source of systematic for Higgs properties</a:t>
            </a:r>
          </a:p>
          <a:p>
            <a:pPr lvl="1"/>
            <a:r>
              <a:rPr lang="en-GB" sz="2000" dirty="0" smtClean="0"/>
              <a:t>strong 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GB" sz="2000" dirty="0" smtClean="0"/>
              <a:t>-problem</a:t>
            </a:r>
          </a:p>
          <a:p>
            <a:pPr lvl="1"/>
            <a:r>
              <a:rPr lang="en-GB" sz="2000" dirty="0" smtClean="0"/>
              <a:t> QCD effects could  nicely  mimic New Physics: DPS  </a:t>
            </a:r>
          </a:p>
          <a:p>
            <a:pPr lvl="1"/>
            <a:r>
              <a:rPr lang="en-GB" sz="2000" dirty="0" smtClean="0"/>
              <a:t>….</a:t>
            </a:r>
            <a:r>
              <a:rPr lang="en-GB" sz="2400" dirty="0" smtClean="0"/>
              <a:t>   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60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(open charm)</a:t>
            </a:r>
            <a:r>
              <a:rPr lang="en-US" baseline="30000" dirty="0" smtClean="0"/>
              <a:t>2</a:t>
            </a:r>
            <a:endParaRPr lang="en-GB" baseline="30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 &amp; open charm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/>
              <a:t> &amp; open charm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4876800" cy="533400"/>
          </a:xfrm>
        </p:spPr>
        <p:txBody>
          <a:bodyPr/>
          <a:lstStyle/>
          <a:p>
            <a:r>
              <a:rPr lang="en-US" dirty="0" smtClean="0"/>
              <a:t>Vanya Belyaev: "Heavy quarks &amp; </a:t>
            </a:r>
            <a:r>
              <a:rPr lang="en-US" dirty="0" err="1" smtClean="0"/>
              <a:t>Quarkonia</a:t>
            </a:r>
            <a:r>
              <a:rPr lang="en-US" dirty="0" smtClean="0"/>
              <a:t>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343400" cy="41147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61" y="1904998"/>
            <a:ext cx="4314039" cy="41147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43778" y="4724400"/>
            <a:ext cx="2035969" cy="8802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aseline="0" dirty="0" smtClean="0">
                <a:solidFill>
                  <a:schemeClr val="bg1"/>
                </a:solidFill>
              </a:rPr>
              <a:t>For all cases significance &gt; 5s, </a:t>
            </a:r>
          </a:p>
          <a:p>
            <a:pPr>
              <a:buNone/>
            </a:pPr>
            <a:r>
              <a:rPr lang="en-US" sz="1600" baseline="0" dirty="0" smtClean="0">
                <a:solidFill>
                  <a:schemeClr val="bg1"/>
                </a:solidFill>
              </a:rPr>
              <a:t>2.5 sigma  </a:t>
            </a:r>
            <a:r>
              <a:rPr lang="en-US" sz="16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baseline="0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GB" sz="1600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0263" y="5926724"/>
            <a:ext cx="2282997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baseline="0" dirty="0" smtClean="0">
                <a:latin typeface="Courier New" pitchFamily="49" charset="0"/>
                <a:cs typeface="Courier New" pitchFamily="49" charset="0"/>
                <a:hlinkClick r:id="rId4"/>
              </a:rPr>
              <a:t>JHEP 06(2012) 141</a:t>
            </a:r>
            <a:endParaRPr lang="en-GB" sz="1600" b="1" baseline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03" y="5926724"/>
            <a:ext cx="2282997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baseline="0" dirty="0" smtClean="0">
                <a:latin typeface="Courier New" pitchFamily="49" charset="0"/>
                <a:cs typeface="Courier New" pitchFamily="49" charset="0"/>
                <a:hlinkClick r:id="rId4"/>
              </a:rPr>
              <a:t>JHEP 06(2012) 141</a:t>
            </a:r>
            <a:endParaRPr lang="en-GB" sz="1600" b="1" baseline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0748" y="1905000"/>
            <a:ext cx="726481" cy="400110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3350" y="1917290"/>
            <a:ext cx="737702" cy="400110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GB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8381" y="4103859"/>
            <a:ext cx="708848" cy="400110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3350" y="4081736"/>
            <a:ext cx="707245" cy="400110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aseline="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54134" y="1917290"/>
            <a:ext cx="748923" cy="400110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GB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9677" y="1904998"/>
            <a:ext cx="720070" cy="400110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39914" y="4028213"/>
            <a:ext cx="718466" cy="400110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aseline="0" dirty="0" err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Open charm + open anti-charm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 &amp; open anti-charm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/>
              <a:t> &amp; open anti-charm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172200"/>
            <a:ext cx="5105400" cy="533400"/>
          </a:xfrm>
        </p:spPr>
        <p:txBody>
          <a:bodyPr/>
          <a:lstStyle/>
          <a:p>
            <a:r>
              <a:rPr lang="en-US" dirty="0" smtClean="0"/>
              <a:t>Vanya Belyaev: "Heavy quarks &amp; </a:t>
            </a:r>
            <a:r>
              <a:rPr lang="en-US" dirty="0" err="1" smtClean="0"/>
              <a:t>Quarkonia</a:t>
            </a:r>
            <a:r>
              <a:rPr lang="en-US" dirty="0" smtClean="0"/>
              <a:t> @LHCb"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4BEF-6F04-4A58-8BED-C9F8ABE161F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05000"/>
            <a:ext cx="4343399" cy="41233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905000"/>
            <a:ext cx="4343400" cy="41233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34200" y="4724400"/>
            <a:ext cx="1915486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aseline="0" dirty="0" smtClean="0">
                <a:solidFill>
                  <a:schemeClr val="bg1"/>
                </a:solidFill>
              </a:rPr>
              <a:t>For all cases significance &gt; </a:t>
            </a:r>
            <a:r>
              <a:rPr lang="en-US" sz="1600" b="1" i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600" b="1" i="1" baseline="0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03" y="5926724"/>
            <a:ext cx="2282997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baseline="0" dirty="0" smtClean="0">
                <a:latin typeface="Courier New" pitchFamily="49" charset="0"/>
                <a:cs typeface="Courier New" pitchFamily="49" charset="0"/>
                <a:hlinkClick r:id="rId4"/>
              </a:rPr>
              <a:t>JHEP 06(2012) 141</a:t>
            </a:r>
            <a:endParaRPr lang="en-GB" sz="1600" b="1" baseline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2404" y="5909847"/>
            <a:ext cx="2282997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baseline="0" dirty="0" smtClean="0">
                <a:latin typeface="Courier New" pitchFamily="49" charset="0"/>
                <a:cs typeface="Courier New" pitchFamily="49" charset="0"/>
                <a:hlinkClick r:id="rId4"/>
              </a:rPr>
              <a:t>JHEP 06(2012) 141</a:t>
            </a:r>
            <a:endParaRPr lang="en-GB" sz="1600" b="1" baseline="0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73610" y="1920352"/>
                <a:ext cx="838200" cy="40709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baseline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1" i="0" baseline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𝐃</m:t>
                          </m:r>
                        </m:e>
                        <m:sup>
                          <m:r>
                            <a:rPr lang="en-GB" b="1" i="0" baseline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GB" b="1" i="1" baseline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GB" b="1" i="1" baseline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1" i="0" baseline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𝐃</m:t>
                              </m:r>
                            </m:e>
                          </m:acc>
                        </m:e>
                        <m:sup>
                          <m:r>
                            <a:rPr lang="en-GB" b="1" i="0" baseline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GB" b="1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610" y="1920352"/>
                <a:ext cx="838200" cy="407099"/>
              </a:xfrm>
              <a:prstGeom prst="rect">
                <a:avLst/>
              </a:prstGeom>
              <a:blipFill rotWithShape="0">
                <a:blip r:embed="rId5"/>
                <a:stretch>
                  <a:fillRect r="-30216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722830" y="1939301"/>
            <a:ext cx="736099" cy="400110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30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-</a:t>
            </a:r>
            <a:endParaRPr lang="en-GB" baseline="30000" dirty="0">
              <a:solidFill>
                <a:srgbClr val="FF0000"/>
              </a:solidFill>
              <a:latin typeface="Symbol" pitchFamily="18" charset="2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88358" y="3966699"/>
                <a:ext cx="869597" cy="42537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baseline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b="1" baseline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D</m:t>
                          </m:r>
                        </m:e>
                        <m:sup>
                          <m:r>
                            <a:rPr lang="en-GB" b="1" i="1" baseline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sSubSup>
                        <m:sSubSupPr>
                          <m:ctrlPr>
                            <a:rPr lang="en-GB" b="1" i="1" baseline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GB" b="1" baseline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D</m:t>
                          </m:r>
                        </m:e>
                        <m:sub>
                          <m:r>
                            <a:rPr lang="en-GB" b="1" i="1" baseline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  <m:sup>
                          <m:r>
                            <a:rPr lang="en-GB" b="1" baseline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GB" b="1" baseline="30000" dirty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358" y="3966699"/>
                <a:ext cx="869597" cy="425373"/>
              </a:xfrm>
              <a:prstGeom prst="rect">
                <a:avLst/>
              </a:prstGeom>
              <a:blipFill rotWithShape="0">
                <a:blip r:embed="rId6"/>
                <a:stretch>
                  <a:fillRect b="-5634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08568" y="4082973"/>
                <a:ext cx="850361" cy="42537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baseline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b="1" baseline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D</m:t>
                          </m:r>
                        </m:e>
                        <m:sup>
                          <m:r>
                            <a:rPr lang="en-GB" b="1" i="0" baseline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sSubSup>
                        <m:sSubSupPr>
                          <m:ctrlPr>
                            <a:rPr lang="en-GB" b="1" i="1" baseline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GB" b="1" i="1" baseline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1" i="0" baseline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𝚲</m:t>
                              </m:r>
                            </m:e>
                          </m:acc>
                        </m:e>
                        <m:sub>
                          <m:r>
                            <a:rPr lang="en-GB" b="1" i="0" baseline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</m:t>
                          </m:r>
                        </m:sub>
                        <m:sup>
                          <m:r>
                            <a:rPr lang="en-GB" b="1" i="0" baseline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GB" b="1" baseline="30000" dirty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568" y="4082973"/>
                <a:ext cx="850361" cy="425373"/>
              </a:xfrm>
              <a:prstGeom prst="rect">
                <a:avLst/>
              </a:prstGeom>
              <a:blipFill rotWithShape="0">
                <a:blip r:embed="rId7"/>
                <a:stretch>
                  <a:fillRect r="-24113" b="-4167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000500" y="1918357"/>
            <a:ext cx="631904" cy="338554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baseline="30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-</a:t>
            </a:r>
            <a:endParaRPr lang="en-GB" sz="1600" baseline="30000" dirty="0">
              <a:solidFill>
                <a:srgbClr val="FF0000"/>
              </a:solidFill>
              <a:latin typeface="Symbol" pitchFamily="18" charset="2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219355" y="1982806"/>
                <a:ext cx="678840" cy="31309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baseline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sz="1400" b="1" baseline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D</m:t>
                          </m:r>
                        </m:e>
                        <m:sup>
                          <m:r>
                            <a:rPr lang="en-GB" sz="1400" b="1" baseline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bSup>
                        <m:sSubSupPr>
                          <m:ctrlPr>
                            <a:rPr lang="en-GB" sz="1400" b="1" i="1" baseline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GB" sz="1400" b="1" baseline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D</m:t>
                          </m:r>
                        </m:e>
                        <m:sub>
                          <m:r>
                            <a:rPr lang="en-GB" sz="1400" b="1" i="1" baseline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  <m:sup>
                          <m:r>
                            <a:rPr lang="en-GB" sz="1400" b="1" baseline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GB" sz="1600" b="1" baseline="30000" dirty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355" y="1982806"/>
                <a:ext cx="678840" cy="3130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62224" y="4007062"/>
                <a:ext cx="791627" cy="344646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GB" sz="1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baseline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1600" b="1" baseline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</m:e>
                      <m:sup>
                        <m:r>
                          <a:rPr lang="en-GB" sz="1600" b="1" i="0" baseline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bSup>
                      <m:sSubSupPr>
                        <m:ctrlPr>
                          <a:rPr lang="en-GB" sz="1600" b="1" i="1" baseline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GB" sz="1600" b="1" i="1" baseline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1600" b="1" i="0" baseline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𝚲</m:t>
                            </m:r>
                          </m:e>
                        </m:acc>
                      </m:e>
                      <m:sub>
                        <m:r>
                          <a:rPr lang="en-GB" sz="1600" b="1" i="0" baseline="0">
                            <a:solidFill>
                              <a:srgbClr val="FF0000"/>
                            </a:solidFill>
                            <a:latin typeface="Cambria Math"/>
                          </a:rPr>
                          <m:t>𝐜</m:t>
                        </m:r>
                      </m:sub>
                      <m:sup>
                        <m:r>
                          <a:rPr lang="en-GB" sz="1600" b="1" i="0" baseline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ru-RU" sz="1600" baseline="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GB" sz="1600" baseline="30000" dirty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224" y="4007062"/>
                <a:ext cx="791627" cy="344646"/>
              </a:xfrm>
              <a:prstGeom prst="rect">
                <a:avLst/>
              </a:prstGeom>
              <a:blipFill rotWithShape="0">
                <a:blip r:embed="rId9"/>
                <a:stretch>
                  <a:fillRect r="-16667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9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Cross-sections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Use per-event efficiency, mainly from DATA: trigger, particle ID, background etc.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Major systematic: </a:t>
            </a:r>
          </a:p>
          <a:p>
            <a:pPr marL="457200" lvl="1" indent="0">
              <a:buNone/>
            </a:pPr>
            <a:r>
              <a:rPr lang="en-US" sz="2000" dirty="0" smtClean="0"/>
              <a:t>tracking (reducible)</a:t>
            </a:r>
          </a:p>
          <a:p>
            <a:pPr marL="457200" lvl="1" indent="0"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latin typeface="Symbol" pitchFamily="18" charset="2"/>
                <a:cs typeface="Times New Roman" pitchFamily="18" charset="0"/>
              </a:rPr>
              <a:t>L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…. 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Vanya Belyaev: "Heavy quarks &amp; Quarkonia @LHCb"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4BEF-6F04-4A58-8BED-C9F8ABE161F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676868"/>
            <a:ext cx="4242995" cy="215006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8753475" cy="21661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83" y="1981200"/>
            <a:ext cx="3132370" cy="59391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6052308"/>
            <a:ext cx="2282997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baseline="0" dirty="0" smtClean="0">
                <a:latin typeface="Courier New" pitchFamily="49" charset="0"/>
                <a:cs typeface="Courier New" pitchFamily="49" charset="0"/>
                <a:hlinkClick r:id="rId5"/>
              </a:rPr>
              <a:t>JHEP 06(2012) 141</a:t>
            </a:r>
            <a:endParaRPr lang="en-GB" sz="1600" b="1" baseline="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Cross-sections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Major systematic:  tracking (reducible)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Symbol" pitchFamily="18" charset="2"/>
                <a:cs typeface="Times New Roman" pitchFamily="18" charset="0"/>
              </a:rPr>
              <a:t>L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(D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….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763000" cy="43433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154129" y="1224116"/>
            <a:ext cx="1752600" cy="43384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200000"/>
              <a:buFontTx/>
              <a:buChar char="•"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2" y="6019800"/>
            <a:ext cx="2282997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baseline="0" dirty="0" smtClean="0">
                <a:latin typeface="Courier New" pitchFamily="49" charset="0"/>
                <a:cs typeface="Courier New" pitchFamily="49" charset="0"/>
                <a:hlinkClick r:id="rId3"/>
              </a:rPr>
              <a:t>JHEP 06(2012) 141</a:t>
            </a:r>
            <a:endParaRPr lang="en-GB" sz="1600" b="1" baseline="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Cross-sections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225381"/>
            <a:ext cx="5181600" cy="533400"/>
          </a:xfrm>
        </p:spPr>
        <p:txBody>
          <a:bodyPr/>
          <a:lstStyle/>
          <a:p>
            <a:r>
              <a:rPr lang="en-US" dirty="0" smtClean="0"/>
              <a:t>Vanya Belyaev: "Heavy quarks &amp; </a:t>
            </a:r>
            <a:r>
              <a:rPr lang="en-US" dirty="0" err="1" smtClean="0"/>
              <a:t>Quarkonia</a:t>
            </a:r>
            <a:r>
              <a:rPr lang="en-US" dirty="0" smtClean="0"/>
              <a:t>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190999" cy="480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14144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9445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19600"/>
            <a:ext cx="9445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374" y="5638800"/>
            <a:ext cx="1659732" cy="4062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600" baseline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A.Berezhnoy</a:t>
            </a:r>
            <a:r>
              <a:rPr lang="en-US" sz="6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i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6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6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Phys Rev </a:t>
            </a:r>
            <a:r>
              <a:rPr lang="en-US" sz="600" b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D57</a:t>
            </a:r>
            <a:r>
              <a:rPr lang="en-US" sz="6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  4385 (1998)</a:t>
            </a:r>
            <a:endParaRPr lang="en-US" sz="6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sz="6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baseline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S.P.Baranov</a:t>
            </a:r>
            <a:r>
              <a:rPr lang="en-US" sz="6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6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Phys Rev </a:t>
            </a:r>
            <a:r>
              <a:rPr lang="en-US" sz="600" b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D73</a:t>
            </a:r>
            <a:r>
              <a:rPr lang="en-US" sz="6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 074021 (2000)</a:t>
            </a:r>
            <a:endParaRPr lang="en-US" sz="6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sz="600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J.-</a:t>
            </a:r>
            <a:r>
              <a:rPr lang="en-US" sz="600" baseline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P.Lansberg</a:t>
            </a:r>
            <a:r>
              <a:rPr lang="en-US" sz="6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Eur.Phys.J. </a:t>
            </a:r>
            <a:r>
              <a:rPr lang="en-US" sz="600" b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C61</a:t>
            </a:r>
            <a:r>
              <a:rPr lang="en-US" sz="6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 693 (2009)  </a:t>
            </a:r>
            <a:endParaRPr lang="en-GB" sz="600" baseline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04366" y="5941139"/>
            <a:ext cx="4628191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baseline="0" dirty="0" smtClean="0">
                <a:latin typeface="Courier New" pitchFamily="49" charset="0"/>
                <a:cs typeface="Courier New" pitchFamily="49" charset="0"/>
                <a:hlinkClick r:id="rId8"/>
              </a:rPr>
              <a:t>JHEP 06(2012) 141</a:t>
            </a:r>
            <a:r>
              <a:rPr lang="en-US" sz="1600" b="1" baseline="0" dirty="0" smtClean="0">
                <a:latin typeface="Courier New" pitchFamily="49" charset="0"/>
                <a:cs typeface="Courier New" pitchFamily="49" charset="0"/>
              </a:rPr>
              <a:t> JHEP 03(2014) 108 </a:t>
            </a:r>
            <a:endParaRPr lang="en-GB" sz="1600" b="1" baseline="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4572000" y="1219200"/>
            <a:ext cx="4267200" cy="48006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1000" y="4495800"/>
            <a:ext cx="944962" cy="426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1000" y="3210020"/>
            <a:ext cx="938865" cy="426757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95" y="1852893"/>
            <a:ext cx="14144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5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Event Properties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GB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+ open charm: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Vanya Belyaev: "Heavy quarks &amp; Quarkonia @LHCb"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4BEF-6F04-4A58-8BED-C9F8ABE161F7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763000" cy="4191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1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parameter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-spectra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Fit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400" baseline="-25000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400" dirty="0" smtClean="0"/>
                  <a:t>-spectra with exponential function:</a:t>
                </a:r>
              </a:p>
              <a:p>
                <a:pPr marL="457200" lvl="1" indent="0">
                  <a:buNone/>
                </a:pPr>
                <a:r>
                  <a:rPr lang="en-US" sz="2000" dirty="0" smtClean="0"/>
                  <a:t> ~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exp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000" b="1" i="1" dirty="0" err="1" smtClean="0">
                    <a:solidFill>
                      <a:srgbClr val="FF0000"/>
                    </a:solidFill>
                    <a:latin typeface="Symbol" pitchFamily="18" charset="2"/>
                    <a:cs typeface="Times New Roman" pitchFamily="18" charset="0"/>
                  </a:rPr>
                  <a:t>b</a:t>
                </a:r>
                <a:r>
                  <a:rPr lang="en-US" sz="2000" dirty="0" err="1" smtClean="0">
                    <a:latin typeface="Comic Sans MS"/>
                    <a:cs typeface="Times New Roman" pitchFamily="18" charset="0"/>
                  </a:rPr>
                  <a:t>×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000" baseline="-25000" dirty="0" err="1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sz="2400" dirty="0" smtClean="0"/>
                  <a:t>DPS: expected similarity between 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inclusive</a:t>
                </a:r>
                <a:r>
                  <a:rPr lang="en-US" sz="2400" dirty="0" smtClean="0"/>
                  <a:t> and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 i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acc>
                      <m:accPr>
                        <m:chr m:val="̅"/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GB" sz="2400" i="1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</m:e>
                    </m:acc>
                    <m:r>
                      <m:rPr>
                        <m:nor/>
                      </m:rPr>
                      <a:rPr lang="en-GB" sz="2400" i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acc>
                      <m:accPr>
                        <m:chr m:val="̅"/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GB" sz="2400" i="1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Expected to be similar between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J/</a:t>
                </a:r>
                <a:r>
                  <a:rPr lang="en-US" sz="2400" dirty="0" err="1" smtClean="0">
                    <a:latin typeface="Symbol" pitchFamily="18" charset="2"/>
                    <a:cs typeface="Times New Roman" pitchFamily="18" charset="0"/>
                  </a:rPr>
                  <a:t>y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400" dirty="0" smtClean="0"/>
                  <a:t> and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CC</a:t>
                </a:r>
              </a:p>
              <a:p>
                <a:r>
                  <a:rPr lang="en-US" sz="2400" dirty="0" smtClean="0"/>
                  <a:t>No reason to be the same for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J/</a:t>
                </a:r>
                <a:r>
                  <a:rPr lang="en-US" sz="2400" dirty="0" err="1" smtClean="0">
                    <a:latin typeface="Symbol" pitchFamily="18" charset="2"/>
                    <a:cs typeface="Times New Roman" pitchFamily="18" charset="0"/>
                  </a:rPr>
                  <a:t>y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400" dirty="0" smtClean="0"/>
                  <a:t> and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inclusive</a:t>
                </a:r>
              </a:p>
              <a:p>
                <a:r>
                  <a:rPr lang="en-US" sz="2400" dirty="0" smtClean="0"/>
                  <a:t>Expected to be similar between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i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acc>
                      <m:accPr>
                        <m:chr m:val="̅"/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GB" sz="2400" i="1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</m:e>
                    </m:acc>
                    <m:r>
                      <a:rPr lang="en-GB" sz="24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and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inclusive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7921" t="-11548" r="-55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4953000" cy="533400"/>
          </a:xfrm>
        </p:spPr>
        <p:txBody>
          <a:bodyPr/>
          <a:lstStyle/>
          <a:p>
            <a:r>
              <a:rPr lang="en-US" dirty="0" smtClean="0"/>
              <a:t>Vanya Belyaev: "Heavy quarks &amp; </a:t>
            </a:r>
            <a:r>
              <a:rPr lang="en-US" dirty="0" err="1" smtClean="0"/>
              <a:t>Quarkonia</a:t>
            </a:r>
            <a:r>
              <a:rPr lang="en-US" dirty="0" smtClean="0"/>
              <a:t>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191000" cy="480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56" y="3352800"/>
            <a:ext cx="9382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283" y="4114800"/>
            <a:ext cx="9382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283" y="4876800"/>
            <a:ext cx="9382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88" y="2183992"/>
            <a:ext cx="14144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33" y="1663700"/>
            <a:ext cx="14144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5486400" y="990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486400" y="990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8915400" y="10668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953000" y="2362200"/>
            <a:ext cx="3810000" cy="3505200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5029200" y="2183992"/>
            <a:ext cx="3733800" cy="3759608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054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ymbol" pitchFamily="18" charset="2"/>
              </a:rPr>
              <a:t>Df</a:t>
            </a:r>
            <a:r>
              <a:rPr lang="en-US" dirty="0" smtClean="0"/>
              <a:t> &amp;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 correlations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Vanya Belyaev: "Heavy quarks &amp; Quarkonia @LHCb"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4BEF-6F04-4A58-8BED-C9F8ABE161F7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1"/>
            <a:ext cx="8763000" cy="24383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8763000" cy="2371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1200" y="921684"/>
            <a:ext cx="2436886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aseline="0" dirty="0" smtClean="0">
                <a:solidFill>
                  <a:srgbClr val="FF0000"/>
                </a:solidFill>
              </a:rPr>
              <a:t>No evident correlations</a:t>
            </a:r>
            <a:endParaRPr lang="en-GB" sz="160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Symbol" pitchFamily="18" charset="2"/>
              </a:rPr>
              <a:t>Df</a:t>
            </a:r>
            <a:r>
              <a:rPr lang="en-US" dirty="0"/>
              <a:t> &amp; </a:t>
            </a:r>
            <a:r>
              <a:rPr lang="en-US" dirty="0" err="1">
                <a:latin typeface="Symbol" pitchFamily="18" charset="2"/>
              </a:rPr>
              <a:t>D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/>
              <a:t> correlations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1"/>
            <a:ext cx="8763000" cy="23621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8763000" cy="2419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37260" y="921684"/>
            <a:ext cx="194476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aseline="0" dirty="0" smtClean="0">
                <a:solidFill>
                  <a:srgbClr val="FF0000"/>
                </a:solidFill>
              </a:rPr>
              <a:t>Clear correlations!</a:t>
            </a:r>
            <a:endParaRPr lang="en-GB" sz="160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with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CDF’2k+6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CDF</a:t>
            </a:r>
            <a:r>
              <a:rPr lang="en-US" dirty="0" smtClean="0"/>
              <a:t>: azimuthal correlations 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(0,+)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*- 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Large gluon splitting contribution</a:t>
            </a:r>
          </a:p>
          <a:p>
            <a:pPr marL="0" indent="0" algn="r">
              <a:buNone/>
            </a:pPr>
            <a:r>
              <a:rPr lang="en-US" dirty="0" smtClean="0"/>
              <a:t>Very different kinematical region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4419600" cy="327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43200"/>
            <a:ext cx="4305300" cy="32756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362772" y="921834"/>
            <a:ext cx="75145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aseline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hlinkClick r:id="rId4"/>
              </a:rPr>
              <a:t>http://</a:t>
            </a:r>
            <a:r>
              <a:rPr lang="en-GB" sz="1200" baseline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hlinkClick r:id="rId4"/>
              </a:rPr>
              <a:t>www-cdf.fnal.gov/physics/new/bottom/060921.blessed-double-charm-corr</a:t>
            </a:r>
            <a:r>
              <a:rPr lang="en-GB" sz="1200" baseline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994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HQ and </a:t>
            </a:r>
            <a:r>
              <a:rPr lang="en-GB" dirty="0" err="1" smtClean="0"/>
              <a:t>quarkonia</a:t>
            </a:r>
            <a:r>
              <a:rPr lang="en-GB" dirty="0" smtClean="0"/>
              <a:t> 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high energy proton-proton collision    (LHC)</a:t>
            </a:r>
          </a:p>
          <a:p>
            <a:pPr lvl="1"/>
            <a:r>
              <a:rPr lang="en-GB" sz="2400" dirty="0" smtClean="0"/>
              <a:t>Mainly gluon–gluon fusion</a:t>
            </a:r>
          </a:p>
          <a:p>
            <a:pPr lvl="1"/>
            <a:r>
              <a:rPr lang="en-GB" sz="2400" dirty="0" smtClean="0"/>
              <a:t>Contribution for other sources is small</a:t>
            </a:r>
          </a:p>
          <a:p>
            <a:pPr lvl="1"/>
            <a:r>
              <a:rPr lang="en-GB" sz="2400" dirty="0" smtClean="0"/>
              <a:t>Simple?</a:t>
            </a:r>
          </a:p>
          <a:p>
            <a:pPr lvl="1"/>
            <a:r>
              <a:rPr lang="en-GB" sz="2400" dirty="0" smtClean="0"/>
              <a:t>Long and rich history, experimental and theoretical </a:t>
            </a:r>
          </a:p>
          <a:p>
            <a:pPr lvl="2"/>
            <a:r>
              <a:rPr lang="en-GB" dirty="0" smtClean="0"/>
              <a:t>End of XX-century @ </a:t>
            </a:r>
            <a:r>
              <a:rPr lang="en-GB" dirty="0" err="1" smtClean="0"/>
              <a:t>Tevatron</a:t>
            </a:r>
            <a:r>
              <a:rPr lang="en-GB" dirty="0" smtClean="0"/>
              <a:t>:</a:t>
            </a:r>
          </a:p>
          <a:p>
            <a:pPr lvl="3"/>
            <a:r>
              <a:rPr lang="en-GB" dirty="0" smtClean="0"/>
              <a:t> DATA/theory  ›› 10 </a:t>
            </a:r>
          </a:p>
          <a:p>
            <a:pPr lvl="1"/>
            <a:r>
              <a:rPr lang="en-GB" dirty="0" smtClean="0"/>
              <a:t>Some improvements around mid 2000</a:t>
            </a:r>
          </a:p>
          <a:p>
            <a:pPr lvl="1"/>
            <a:r>
              <a:rPr lang="en-GB" dirty="0" smtClean="0"/>
              <a:t>Becomes clear that the pattern is not so simple….</a:t>
            </a:r>
          </a:p>
          <a:p>
            <a:pPr lvl="3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562" y="1828800"/>
            <a:ext cx="947738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63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Mass distributions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1"/>
            <a:ext cx="8763000" cy="24383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4" y="3657600"/>
            <a:ext cx="8789565" cy="2400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0490" y="921684"/>
            <a:ext cx="319831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aseline="0" dirty="0" smtClean="0">
                <a:solidFill>
                  <a:srgbClr val="FF0000"/>
                </a:solidFill>
              </a:rPr>
              <a:t>The same shape for </a:t>
            </a:r>
            <a:r>
              <a:rPr lang="en-US" sz="16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m&gt;7 </a:t>
            </a:r>
            <a:r>
              <a:rPr lang="en-US" sz="1600" b="1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6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i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6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/>
              <a:t> </a:t>
            </a:r>
            <a:r>
              <a:rPr lang="en-US" dirty="0" smtClean="0"/>
              <a:t>+ charm meson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have clear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dirty="0" smtClean="0"/>
              <a:t>-signals, we have clear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+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GB" dirty="0" smtClean="0"/>
              <a:t> signals: </a:t>
            </a:r>
            <a:r>
              <a:rPr lang="en-GB" dirty="0"/>
              <a:t>t</a:t>
            </a:r>
            <a:r>
              <a:rPr lang="en-GB" dirty="0" smtClean="0"/>
              <a:t>ry to merge them together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81419"/>
            <a:ext cx="4114799" cy="3340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2512142"/>
            <a:ext cx="3023585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baseline="0" dirty="0" smtClean="0">
                <a:latin typeface="Courier New" pitchFamily="49" charset="0"/>
                <a:cs typeface="Courier New" pitchFamily="49" charset="0"/>
                <a:hlinkClick r:id="rId3"/>
              </a:rPr>
              <a:t>CERN-LHCb-CONF-2012-016</a:t>
            </a:r>
            <a:endParaRPr lang="en-GB" sz="1600" b="1" baseline="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81419"/>
            <a:ext cx="3626708" cy="33383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23541" y="3200400"/>
            <a:ext cx="103425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3800" baseline="0" dirty="0" smtClean="0"/>
              <a:t>+</a:t>
            </a:r>
            <a:endParaRPr lang="en-GB" sz="13800" baseline="0" dirty="0"/>
          </a:p>
        </p:txBody>
      </p:sp>
    </p:spTree>
    <p:extLst>
      <p:ext uri="{BB962C8B-B14F-4D97-AF65-F5344CB8AC3E}">
        <p14:creationId xmlns:p14="http://schemas.microsoft.com/office/powerpoint/2010/main" val="8373793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dirty="0" smtClean="0"/>
              <a:t> + charm mesons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11 signal events: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Z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&amp;D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dirty="0" smtClean="0"/>
              <a:t>and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Z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&amp;D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dirty="0"/>
              <a:t> </a:t>
            </a:r>
            <a:r>
              <a:rPr lang="en-GB" dirty="0" smtClean="0"/>
              <a:t>Statistical significance 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&gt;5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endParaRPr lang="en-GB" dirty="0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2819400"/>
            <a:ext cx="8770883" cy="32004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408545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dirty="0" smtClean="0"/>
              <a:t> + charm meson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Cross-section: sum of SPS and DPS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For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+D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dirty="0" smtClean="0"/>
              <a:t> case: in agreement, for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+D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/>
              <a:t>case too small</a:t>
            </a:r>
          </a:p>
          <a:p>
            <a:r>
              <a:rPr lang="en-GB" dirty="0"/>
              <a:t>M</a:t>
            </a:r>
            <a:r>
              <a:rPr lang="en-GB" dirty="0" smtClean="0"/>
              <a:t>ore data needed to make conclusions</a:t>
            </a:r>
          </a:p>
          <a:p>
            <a:pPr lvl="1"/>
            <a:r>
              <a:rPr lang="en-GB" dirty="0" smtClean="0"/>
              <a:t>Only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~1/3 </a:t>
            </a:r>
            <a:r>
              <a:rPr lang="en-GB" dirty="0" smtClean="0"/>
              <a:t>of data is used in this analysis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752601"/>
            <a:ext cx="876300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56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P-wave </a:t>
            </a:r>
            <a:r>
              <a:rPr lang="en-GB" dirty="0" err="1" smtClean="0"/>
              <a:t>charmonia</a:t>
            </a:r>
            <a:r>
              <a:rPr lang="en-GB" dirty="0" smtClean="0"/>
              <a:t>:  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dirty="0" smtClean="0"/>
              <a:t> states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GB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→(J/y →</a:t>
            </a:r>
            <a:r>
              <a:rPr lang="en-GB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baseline="300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+</a:t>
            </a:r>
            <a:r>
              <a:rPr lang="en-GB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baseline="300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dirty="0" smtClean="0"/>
              <a:t>with  </a:t>
            </a:r>
            <a:r>
              <a:rPr lang="en-GB" dirty="0" smtClean="0">
                <a:latin typeface="Symbol" panose="05050102010706020507" pitchFamily="18" charset="2"/>
              </a:rPr>
              <a:t>g</a:t>
            </a:r>
            <a:r>
              <a:rPr lang="en-GB" dirty="0" smtClean="0"/>
              <a:t>-conversions</a:t>
            </a:r>
          </a:p>
          <a:p>
            <a:r>
              <a:rPr lang="en-GB" dirty="0" smtClean="0"/>
              <a:t>Excellent mass resolution: resolve 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r>
              <a:rPr lang="en-GB" dirty="0" smtClean="0"/>
              <a:t> and 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r>
              <a:rPr lang="en-GB" dirty="0" smtClean="0"/>
              <a:t> ! </a:t>
            </a:r>
          </a:p>
          <a:p>
            <a:pPr lvl="1"/>
            <a:r>
              <a:rPr lang="en-GB" dirty="0" smtClean="0"/>
              <a:t>First evidence of 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c0</a:t>
            </a:r>
            <a:r>
              <a:rPr lang="en-GB" dirty="0" smtClean="0"/>
              <a:t> at hadron machines!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78" y="3352800"/>
            <a:ext cx="4333103" cy="2667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682" y="3352800"/>
            <a:ext cx="4451522" cy="2667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019800" y="939856"/>
            <a:ext cx="226722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JHEP 10 (2013) 115</a:t>
            </a:r>
            <a:endParaRPr lang="en-GB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819400"/>
            <a:ext cx="8790804" cy="56223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628715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r>
              <a:rPr lang="en-GB" dirty="0" smtClean="0"/>
              <a:t> ratio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for on-shell gluons    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(gg→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=0</a:t>
            </a:r>
          </a:p>
          <a:p>
            <a:r>
              <a:rPr lang="en-GB" dirty="0"/>
              <a:t> </a:t>
            </a:r>
            <a:r>
              <a:rPr lang="en-GB" dirty="0" smtClean="0"/>
              <a:t>Important ingredient for S &amp;P-wave CO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9" y="2362200"/>
            <a:ext cx="4798541" cy="36576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19800" y="939856"/>
            <a:ext cx="226722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JHEP 10 (2013) 115</a:t>
            </a:r>
            <a:endParaRPr lang="en-GB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296" y="2362200"/>
            <a:ext cx="3952103" cy="16764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295" y="4038600"/>
            <a:ext cx="3980680" cy="197402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17245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 </a:t>
            </a:r>
            <a:r>
              <a:rPr lang="en-GB" dirty="0" smtClean="0">
                <a:sym typeface="Symbol" panose="05050102010706020507" pitchFamily="18" charset="2"/>
              </a:rPr>
              <a:t> </a:t>
            </a:r>
            <a:r>
              <a:rPr lang="en-GB" dirty="0" smtClean="0"/>
              <a:t>production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@2.76,7&amp;8TeV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30" y="1104900"/>
            <a:ext cx="8763000" cy="48006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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+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GB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dirty="0" smtClean="0"/>
              <a:t>excellent mass resolution!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31" y="2119184"/>
            <a:ext cx="4456669" cy="37863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119184"/>
            <a:ext cx="4336192" cy="37719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008" y="938728"/>
            <a:ext cx="1814384" cy="118045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584375" y="2123985"/>
            <a:ext cx="240001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EPJ C74 (2014) 2835</a:t>
            </a:r>
            <a:endParaRPr lang="en-GB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9971" y="2119184"/>
            <a:ext cx="227671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JHEP 06 (2013) 064</a:t>
            </a:r>
            <a:endParaRPr lang="en-GB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256" y="1700539"/>
            <a:ext cx="240001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EPJ C72 (2012) 2025</a:t>
            </a:r>
            <a:endParaRPr lang="en-GB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407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ym typeface="Symbol" panose="05050102010706020507" pitchFamily="18" charset="2"/>
              </a:rPr>
              <a:t> </a:t>
            </a:r>
            <a:r>
              <a:rPr lang="en-GB" dirty="0"/>
              <a:t>production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192132"/>
            <a:ext cx="8382000" cy="48006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1192132"/>
            <a:ext cx="4305300" cy="4768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0" y="792022"/>
            <a:ext cx="240001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EPJ C74 (2014) 2835</a:t>
            </a:r>
            <a:endParaRPr lang="en-GB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4929" y="893813"/>
            <a:ext cx="227671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JHEP 06 (2013) 064</a:t>
            </a:r>
            <a:endParaRPr lang="en-GB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606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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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(1S) </a:t>
            </a:r>
            <a:r>
              <a:rPr lang="en-GB" dirty="0" smtClean="0"/>
              <a:t>ratios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186399"/>
            <a:ext cx="3200399" cy="224260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3429000"/>
            <a:ext cx="3200401" cy="262360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52783" y="879143"/>
            <a:ext cx="240001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EPJ C72 (2012) 2025</a:t>
            </a:r>
            <a:endParaRPr lang="en-GB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084" y="1204676"/>
            <a:ext cx="2514599" cy="48479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683" y="1204676"/>
            <a:ext cx="3047718" cy="481512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472026" y="917747"/>
            <a:ext cx="227671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JHEP 06 (2013) 064</a:t>
            </a:r>
            <a:endParaRPr lang="en-GB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879143"/>
            <a:ext cx="240001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EPJ C74 (2014) 2835</a:t>
            </a:r>
            <a:endParaRPr lang="en-GB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334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324600" cy="609600"/>
          </a:xfrm>
        </p:spPr>
        <p:txBody>
          <a:bodyPr/>
          <a:lstStyle/>
          <a:p>
            <a:r>
              <a:rPr lang="en-GB" dirty="0" smtClean="0"/>
              <a:t>Other interesting topics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Production in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/>
              <a:t>collisions</a:t>
            </a:r>
          </a:p>
          <a:p>
            <a:pPr lvl="1"/>
            <a:r>
              <a:rPr lang="en-GB" dirty="0"/>
              <a:t> 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dirty="0" smtClean="0"/>
              <a:t>-hadron production</a:t>
            </a:r>
          </a:p>
          <a:p>
            <a:pPr lvl="1"/>
            <a:r>
              <a:rPr lang="en-GB" dirty="0" smtClean="0"/>
              <a:t> 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dirty="0" smtClean="0"/>
              <a:t> production</a:t>
            </a:r>
          </a:p>
          <a:p>
            <a:r>
              <a:rPr lang="en-GB" dirty="0"/>
              <a:t> </a:t>
            </a:r>
            <a:r>
              <a:rPr lang="en-GB" dirty="0" smtClean="0"/>
              <a:t>Search for double charmed baryons</a:t>
            </a:r>
          </a:p>
          <a:p>
            <a:pPr lvl="1"/>
            <a:r>
              <a:rPr lang="en-GB" dirty="0" smtClean="0"/>
              <a:t> </a:t>
            </a:r>
          </a:p>
          <a:p>
            <a:pPr lvl="1"/>
            <a:endParaRPr lang="en-GB" dirty="0"/>
          </a:p>
          <a:p>
            <a:pPr marL="457200" lvl="1" indent="0" algn="ctr">
              <a:buNone/>
            </a:pPr>
            <a:r>
              <a:rPr lang="en-GB" dirty="0" smtClean="0"/>
              <a:t>Leading role of Tsinghua group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83838" y="1733490"/>
            <a:ext cx="227671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JHEP 02 (2014) 074</a:t>
            </a:r>
            <a:endParaRPr lang="en-GB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0526" y="1733490"/>
            <a:ext cx="462870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LHCb-PAPER-2014-015, arXiv:1405.5151</a:t>
            </a:r>
            <a:endParaRPr lang="en-GB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0584" y="2743200"/>
            <a:ext cx="226722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JHEP 08 (2013) 117</a:t>
            </a:r>
            <a:endParaRPr lang="en-GB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3324255"/>
            <a:ext cx="267586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109 (2012) 231001</a:t>
            </a:r>
            <a:endParaRPr lang="en-GB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4238655"/>
            <a:ext cx="227671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JHEP 12 (2013) 090</a:t>
            </a:r>
            <a:endParaRPr lang="en-GB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959" y="4638765"/>
            <a:ext cx="1568482" cy="130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4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Some old slide: 2005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143000"/>
            <a:ext cx="8534399" cy="48768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495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Polarisation fiasco (again)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219200"/>
            <a:ext cx="4305300" cy="480059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GB" dirty="0" smtClean="0"/>
              <a:t>was expected to be easier:</a:t>
            </a:r>
          </a:p>
          <a:p>
            <a:pPr lvl="1"/>
            <a:r>
              <a:rPr lang="en-GB" dirty="0" smtClean="0"/>
              <a:t>Free from </a:t>
            </a:r>
            <a:r>
              <a:rPr lang="en-GB" dirty="0" err="1" smtClean="0"/>
              <a:t>feeddown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650" y="6210300"/>
            <a:ext cx="2411150" cy="457200"/>
          </a:xfrm>
        </p:spPr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172200"/>
            <a:ext cx="5105400" cy="533400"/>
          </a:xfrm>
        </p:spPr>
        <p:txBody>
          <a:bodyPr/>
          <a:lstStyle/>
          <a:p>
            <a:r>
              <a:rPr lang="en-GB" dirty="0" smtClean="0"/>
              <a:t>Vanya Belyaev: "Heavy quarks &amp; </a:t>
            </a:r>
            <a:r>
              <a:rPr lang="en-GB" dirty="0" err="1" smtClean="0"/>
              <a:t>Quarkonia</a:t>
            </a:r>
            <a:r>
              <a:rPr lang="en-GB" dirty="0" smtClean="0"/>
              <a:t>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2895599"/>
            <a:ext cx="4289656" cy="312419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715918" y="2634732"/>
            <a:ext cx="418383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LHCb-PAPER-2013-067, arXiv:1403.1339</a:t>
            </a:r>
            <a:endParaRPr lang="en-GB" sz="18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3965" y="923895"/>
            <a:ext cx="240001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EPJ C73 (2013) 2631</a:t>
            </a:r>
            <a:endParaRPr lang="en-GB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389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HQ production is interesting &amp; hot topic</a:t>
            </a:r>
          </a:p>
          <a:p>
            <a:pPr lvl="1"/>
            <a:r>
              <a:rPr lang="en-GB" dirty="0" smtClean="0"/>
              <a:t>Many active players, including LHCb </a:t>
            </a:r>
          </a:p>
          <a:p>
            <a:r>
              <a:rPr lang="en-GB" dirty="0"/>
              <a:t> </a:t>
            </a:r>
            <a:r>
              <a:rPr lang="en-GB" dirty="0" smtClean="0"/>
              <a:t>There is great theory progress </a:t>
            </a:r>
          </a:p>
          <a:p>
            <a:pPr lvl="1"/>
            <a:r>
              <a:rPr lang="en-GB" dirty="0" smtClean="0"/>
              <a:t>.. and nice collaboration </a:t>
            </a:r>
          </a:p>
          <a:p>
            <a:r>
              <a:rPr lang="en-GB" dirty="0"/>
              <a:t> </a:t>
            </a:r>
            <a:r>
              <a:rPr lang="en-GB" dirty="0" smtClean="0"/>
              <a:t>Some “old” puzzles are still with us</a:t>
            </a:r>
          </a:p>
          <a:p>
            <a:pPr lvl="1"/>
            <a:r>
              <a:rPr lang="en-GB" dirty="0" smtClean="0"/>
              <a:t>Polarization, role of CO </a:t>
            </a:r>
          </a:p>
          <a:p>
            <a:r>
              <a:rPr lang="en-GB" dirty="0" smtClean="0"/>
              <a:t> Interesting data appears from LHC that need to be explained: challenge for theory</a:t>
            </a:r>
          </a:p>
          <a:p>
            <a:pPr lvl="1"/>
            <a:r>
              <a:rPr lang="en-GB" dirty="0" smtClean="0"/>
              <a:t>At high collision energies/large gluon densities new effects appears, e.g. DPS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2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565" y="322587"/>
            <a:ext cx="6324600" cy="609600"/>
          </a:xfrm>
        </p:spPr>
        <p:txBody>
          <a:bodyPr/>
          <a:lstStyle/>
          <a:p>
            <a:r>
              <a:rPr lang="en-GB" sz="2800" dirty="0" smtClean="0"/>
              <a:t>Another example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J/</a:t>
            </a:r>
            <a:r>
              <a:rPr lang="en-GB" sz="2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GB" sz="2800" dirty="0" smtClean="0"/>
              <a:t>&amp;</a:t>
            </a:r>
            <a:r>
              <a:rPr lang="en-GB" sz="2800" dirty="0" smtClean="0">
                <a:sym typeface="Symbol" panose="05050102010706020507" pitchFamily="18" charset="2"/>
              </a:rPr>
              <a:t> @</a:t>
            </a:r>
            <a:r>
              <a:rPr lang="en-GB" sz="2800" dirty="0" err="1" smtClean="0">
                <a:sym typeface="Symbol" panose="05050102010706020507" pitchFamily="18" charset="2"/>
              </a:rPr>
              <a:t>Tevatron</a:t>
            </a:r>
            <a:endParaRPr lang="en-GB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0" y="1255978"/>
            <a:ext cx="4800600" cy="472704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50446" y="5257800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err="1" smtClean="0"/>
              <a:t>J.P.Lansberg</a:t>
            </a:r>
            <a:endParaRPr lang="en-GB" baseline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55978"/>
            <a:ext cx="3810000" cy="476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1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Progress with theory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219200"/>
            <a:ext cx="8610600" cy="48006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19200"/>
            <a:ext cx="1847248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49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And what 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Almost 20 years of continuous progress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Great improvement between experiment and theory for cross-sections.</a:t>
            </a:r>
          </a:p>
          <a:p>
            <a:pPr lvl="1"/>
            <a:r>
              <a:rPr lang="en-GB" dirty="0" smtClean="0"/>
              <a:t>Everything understood?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124200"/>
            <a:ext cx="8763000" cy="28956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123195" y="2771745"/>
            <a:ext cx="175560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aseline="0" dirty="0" smtClean="0">
                <a:solidFill>
                  <a:srgbClr val="FF0000"/>
                </a:solidFill>
              </a:rPr>
              <a:t>Warning bell!</a:t>
            </a:r>
            <a:endParaRPr lang="en-GB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95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Polarization fiasco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Reconsider the role of various mechanisms?</a:t>
            </a:r>
          </a:p>
          <a:p>
            <a:pPr lvl="1"/>
            <a:r>
              <a:rPr lang="en-GB" dirty="0"/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dirty="0" smtClean="0"/>
              <a:t>-factorization?</a:t>
            </a:r>
          </a:p>
          <a:p>
            <a:r>
              <a:rPr lang="en-GB" dirty="0" smtClean="0"/>
              <a:t>Importance of feed-down ?</a:t>
            </a:r>
          </a:p>
          <a:p>
            <a:pPr lvl="1"/>
            <a:r>
              <a:rPr lang="en-GB" dirty="0" smtClean="0"/>
              <a:t>Important to compare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J/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GB" dirty="0" smtClean="0"/>
              <a:t> and 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pPr lvl="1"/>
            <a:r>
              <a:rPr lang="en-GB" dirty="0" smtClean="0"/>
              <a:t>Important to know production of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 smtClean="0"/>
              <a:t>-wave states</a:t>
            </a:r>
          </a:p>
          <a:p>
            <a:r>
              <a:rPr lang="en-GB" dirty="0" smtClean="0"/>
              <a:t>More data needed</a:t>
            </a:r>
          </a:p>
          <a:p>
            <a:r>
              <a:rPr lang="en-GB" dirty="0" smtClean="0"/>
              <a:t>Other observables: 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2×J/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GB" dirty="0" smtClean="0"/>
              <a:t>, </a:t>
            </a:r>
            <a:r>
              <a:rPr lang="en-GB" dirty="0" err="1" smtClean="0"/>
              <a:t>quarkonia</a:t>
            </a:r>
            <a:r>
              <a:rPr lang="en-GB" dirty="0" smtClean="0"/>
              <a:t> in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pPb</a:t>
            </a:r>
            <a:r>
              <a:rPr lang="en-GB" dirty="0" smtClean="0"/>
              <a:t>,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J/</a:t>
            </a:r>
            <a:r>
              <a:rPr lang="en-GB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+C</a:t>
            </a:r>
            <a:r>
              <a:rPr lang="en-GB" dirty="0" smtClean="0"/>
              <a:t>,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J/</a:t>
            </a:r>
            <a:r>
              <a:rPr lang="en-GB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</a:t>
            </a:r>
            <a:r>
              <a:rPr lang="en-GB" dirty="0" smtClean="0"/>
              <a:t>,…..    may shed light on the problem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LHCb is trying to attack all these targets..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2k+14 Tsinghua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Vanya Belyaev: "Heavy quarks &amp; Quarkonia @LHCb"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14E6-4B39-4E06-A8AC-4A4EE650BCC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3039"/>
      </p:ext>
    </p:extLst>
  </p:cSld>
  <p:clrMapOvr>
    <a:masterClrMapping/>
  </p:clrMapOvr>
</p:sld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8000"/>
          </a:buClr>
          <a:buSzPct val="200000"/>
          <a:buFontTx/>
          <a:buChar char="•"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8000"/>
          </a:buClr>
          <a:buSzPct val="200000"/>
          <a:buFontTx/>
          <a:buChar char="•"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Designs\Sakura.pot</Template>
  <TotalTime>18068</TotalTime>
  <Words>2629</Words>
  <Application>Microsoft Office PowerPoint</Application>
  <PresentationFormat>On-screen Show (4:3)</PresentationFormat>
  <Paragraphs>510</Paragraphs>
  <Slides>51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Generic</vt:lpstr>
      <vt:lpstr>Production of heavy quarks and quarkonia  at LHC(b)</vt:lpstr>
      <vt:lpstr>Outline</vt:lpstr>
      <vt:lpstr>Heavy quarks &amp; QCD </vt:lpstr>
      <vt:lpstr>HQ and quarkonia production</vt:lpstr>
      <vt:lpstr>Some old slide: 2005</vt:lpstr>
      <vt:lpstr>Another example J/y&amp; @Tevatron</vt:lpstr>
      <vt:lpstr>Progress with theory</vt:lpstr>
      <vt:lpstr>And what now?</vt:lpstr>
      <vt:lpstr>Polarization fiasco</vt:lpstr>
      <vt:lpstr>LHCb Experiment</vt:lpstr>
      <vt:lpstr>Trigger &amp; Selection</vt:lpstr>
      <vt:lpstr>Prompt open charm D0,D*+,D+ </vt:lpstr>
      <vt:lpstr>Prompt open charm Ds,Lc </vt:lpstr>
      <vt:lpstr>Cross-sections vs theory</vt:lpstr>
      <vt:lpstr>Hidden charm J/y</vt:lpstr>
      <vt:lpstr>Contribution from B-decays</vt:lpstr>
      <vt:lpstr>Differential cross-sections</vt:lpstr>
      <vt:lpstr>  Fraction of J/y from B-decays</vt:lpstr>
      <vt:lpstr>Prompt J/y DATA vs theory</vt:lpstr>
      <vt:lpstr>J/y at   √s=2.76 &amp; 8 TeV</vt:lpstr>
      <vt:lpstr>Interesting case  2×J/y</vt:lpstr>
      <vt:lpstr>2×J/y at (p,p)Pt collisions</vt:lpstr>
      <vt:lpstr>2×J/y at LHCb</vt:lpstr>
      <vt:lpstr>Double Parton Scattering</vt:lpstr>
      <vt:lpstr>DPS: simple paradigm</vt:lpstr>
      <vt:lpstr>How to test DPS ? </vt:lpstr>
      <vt:lpstr>Open charm signals</vt:lpstr>
      <vt:lpstr>Event Selection</vt:lpstr>
      <vt:lpstr>Signal extraction</vt:lpstr>
      <vt:lpstr>(open charm)2</vt:lpstr>
      <vt:lpstr>Open charm + open anti-charm</vt:lpstr>
      <vt:lpstr>Cross-sections</vt:lpstr>
      <vt:lpstr>Cross-sections </vt:lpstr>
      <vt:lpstr>Cross-sections</vt:lpstr>
      <vt:lpstr>Event Properties: pT</vt:lpstr>
      <vt:lpstr>Slope parameter for pT-spectra</vt:lpstr>
      <vt:lpstr>Df &amp; Dy correlations</vt:lpstr>
      <vt:lpstr>Df &amp; Dy correlations</vt:lpstr>
      <vt:lpstr>Compare with CDF’2k+6</vt:lpstr>
      <vt:lpstr>Mass distributions</vt:lpstr>
      <vt:lpstr>Z0 + charm meson </vt:lpstr>
      <vt:lpstr>Z0 + charm mesons</vt:lpstr>
      <vt:lpstr>Z0 + charm meson</vt:lpstr>
      <vt:lpstr>P-wave charmonia:  cc states</vt:lpstr>
      <vt:lpstr>cc2/cc1 ratio</vt:lpstr>
      <vt:lpstr>  production @2.76,7&amp;8TeV</vt:lpstr>
      <vt:lpstr> production</vt:lpstr>
      <vt:lpstr>(nS)/(1S) ratios </vt:lpstr>
      <vt:lpstr>Other interesting topics </vt:lpstr>
      <vt:lpstr>Polarisation fiasco (again)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Vanya Belyaev</dc:creator>
  <cp:lastModifiedBy>Anu Liisa Saarelainen</cp:lastModifiedBy>
  <cp:revision>659</cp:revision>
  <cp:lastPrinted>2002-02-03T19:43:32Z</cp:lastPrinted>
  <dcterms:created xsi:type="dcterms:W3CDTF">1601-01-01T00:00:00Z</dcterms:created>
  <dcterms:modified xsi:type="dcterms:W3CDTF">2014-06-12T09:44:07Z</dcterms:modified>
</cp:coreProperties>
</file>