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667" r:id="rId2"/>
    <p:sldId id="974" r:id="rId3"/>
    <p:sldId id="815" r:id="rId4"/>
    <p:sldId id="858" r:id="rId5"/>
    <p:sldId id="859" r:id="rId6"/>
    <p:sldId id="860" r:id="rId7"/>
    <p:sldId id="861" r:id="rId8"/>
    <p:sldId id="862" r:id="rId9"/>
    <p:sldId id="865" r:id="rId10"/>
    <p:sldId id="845" r:id="rId11"/>
    <p:sldId id="893" r:id="rId12"/>
    <p:sldId id="930" r:id="rId13"/>
    <p:sldId id="921" r:id="rId14"/>
    <p:sldId id="960" r:id="rId15"/>
    <p:sldId id="973" r:id="rId16"/>
    <p:sldId id="961" r:id="rId17"/>
    <p:sldId id="970" r:id="rId18"/>
    <p:sldId id="956" r:id="rId19"/>
    <p:sldId id="968" r:id="rId20"/>
    <p:sldId id="972" r:id="rId21"/>
    <p:sldId id="915" r:id="rId22"/>
    <p:sldId id="919" r:id="rId23"/>
    <p:sldId id="912" r:id="rId24"/>
    <p:sldId id="904" r:id="rId25"/>
    <p:sldId id="958" r:id="rId26"/>
    <p:sldId id="677" r:id="rId27"/>
    <p:sldId id="804" r:id="rId28"/>
    <p:sldId id="789" r:id="rId29"/>
    <p:sldId id="819" r:id="rId30"/>
    <p:sldId id="965" r:id="rId31"/>
    <p:sldId id="766" r:id="rId32"/>
    <p:sldId id="716" r:id="rId33"/>
    <p:sldId id="717" r:id="rId34"/>
    <p:sldId id="936" r:id="rId35"/>
    <p:sldId id="920" r:id="rId36"/>
    <p:sldId id="948" r:id="rId37"/>
    <p:sldId id="922" r:id="rId38"/>
    <p:sldId id="940" r:id="rId39"/>
    <p:sldId id="967" r:id="rId40"/>
    <p:sldId id="913" r:id="rId41"/>
    <p:sldId id="969" r:id="rId42"/>
    <p:sldId id="931" r:id="rId43"/>
    <p:sldId id="933" r:id="rId44"/>
    <p:sldId id="937" r:id="rId45"/>
    <p:sldId id="935" r:id="rId46"/>
    <p:sldId id="938" r:id="rId47"/>
    <p:sldId id="941" r:id="rId48"/>
    <p:sldId id="966" r:id="rId49"/>
    <p:sldId id="942" r:id="rId50"/>
    <p:sldId id="943" r:id="rId51"/>
    <p:sldId id="944" r:id="rId52"/>
    <p:sldId id="945" r:id="rId53"/>
    <p:sldId id="946" r:id="rId54"/>
    <p:sldId id="963" r:id="rId55"/>
    <p:sldId id="964" r:id="rId56"/>
    <p:sldId id="907" r:id="rId57"/>
    <p:sldId id="908" r:id="rId58"/>
    <p:sldId id="869" r:id="rId59"/>
    <p:sldId id="870" r:id="rId60"/>
    <p:sldId id="879" r:id="rId61"/>
    <p:sldId id="975" r:id="rId62"/>
    <p:sldId id="950" r:id="rId63"/>
    <p:sldId id="953" r:id="rId64"/>
    <p:sldId id="917" r:id="rId65"/>
    <p:sldId id="959" r:id="rId66"/>
    <p:sldId id="952" r:id="rId67"/>
    <p:sldId id="971" r:id="rId68"/>
    <p:sldId id="785" r:id="rId6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A3FE8A"/>
    <a:srgbClr val="D5FFFF"/>
    <a:srgbClr val="BFF4F7"/>
    <a:srgbClr val="ABD9DD"/>
    <a:srgbClr val="94CFD4"/>
    <a:srgbClr val="00CCFF"/>
    <a:srgbClr val="CEE7EF"/>
    <a:srgbClr val="92D050"/>
    <a:srgbClr val="DEA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88926" autoAdjust="0"/>
  </p:normalViewPr>
  <p:slideViewPr>
    <p:cSldViewPr>
      <p:cViewPr varScale="1">
        <p:scale>
          <a:sx n="119" d="100"/>
          <a:sy n="119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38"/>
    </p:cViewPr>
  </p:sorterViewPr>
  <p:notesViewPr>
    <p:cSldViewPr>
      <p:cViewPr varScale="1">
        <p:scale>
          <a:sx n="100" d="100"/>
          <a:sy n="100" d="100"/>
        </p:scale>
        <p:origin x="-2592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72.wmf"/><Relationship Id="rId7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4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0" y="0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475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0" y="9431475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9D6E8F-A90F-4DA2-8984-A01E4F1B2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-4016" y="994032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51664" y="3118465"/>
            <a:ext cx="35419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1664" y="1160632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1664" y="1311365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51664" y="1462099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51664" y="1612831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51664" y="1763565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51664" y="1914298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51664" y="2065030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51664" y="2215764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51664" y="2366497"/>
            <a:ext cx="35419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51664" y="2515535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51664" y="2666269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51664" y="2817001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51664" y="2967734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4016" y="3331609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-4016" y="831750"/>
            <a:ext cx="6797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-4016" y="9500986"/>
            <a:ext cx="6797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-4016" y="3880095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51664" y="6004528"/>
            <a:ext cx="35419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51664" y="4036522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251664" y="4187256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251664" y="4337990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51664" y="4488722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251664" y="4639456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51664" y="4790189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251664" y="4940921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251664" y="5091654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251664" y="5242388"/>
            <a:ext cx="35419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51664" y="5401598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251664" y="5552332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51664" y="5703064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51664" y="5853797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-4016" y="6207499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-4016" y="3717813"/>
            <a:ext cx="6797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-4016" y="6751509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251664" y="8875941"/>
            <a:ext cx="35419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51664" y="6918108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251664" y="7068842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251664" y="7219576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251664" y="7370308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251664" y="7521042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251664" y="7671775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51664" y="7822507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251664" y="7973240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251664" y="8123974"/>
            <a:ext cx="35419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251664" y="8273011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251664" y="8423745"/>
            <a:ext cx="354199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251664" y="8574477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51664" y="8725211"/>
            <a:ext cx="3541995" cy="16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-4016" y="9089085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-4016" y="6589227"/>
            <a:ext cx="6797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-4016" y="3531797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-4016" y="6409383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-4016" y="9299446"/>
            <a:ext cx="6797675" cy="1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-4016" y="657601"/>
            <a:ext cx="6797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547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0" y="0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4890"/>
            <a:ext cx="5439987" cy="44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75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0" y="9431475"/>
            <a:ext cx="2944736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9" tIns="44896" rIns="89789" bIns="448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268861-84DB-4905-A11D-6908A31D17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2811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mbda.gsfc.nasa.gov/product/map/dr4/pub_papers/sevenyear/basic_results/wmap_7yr_basic_results_reprint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mbda.gsfc.nasa.gov/product/map/dr4/pub_papers/sevenyear/basic_results/wmap_7yr_basic_results_reprint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F2672-DBC5-49DC-87CE-EF5DF020120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last month, the WMAP collaboration</a:t>
            </a:r>
            <a:r>
              <a:rPr lang="en-US" baseline="0" dirty="0" smtClean="0"/>
              <a:t> had published the full analysis of their 7-year sky survey, and I couldn’t give a general talk in any conference without first acknowledging their results, and reminding you why it is so amazing.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8861-84DB-4905-A11D-6908A31D173E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Lenz, </a:t>
            </a:r>
            <a:r>
              <a:rPr lang="en-US" dirty="0" err="1" smtClean="0"/>
              <a:t>Nierste</a:t>
            </a:r>
            <a:r>
              <a:rPr lang="en-US" dirty="0" smtClean="0"/>
              <a:t>, </a:t>
            </a:r>
            <a:r>
              <a:rPr lang="en-US" dirty="0" err="1" smtClean="0"/>
              <a:t>hep</a:t>
            </a:r>
            <a:r>
              <a:rPr lang="en-US" dirty="0" smtClean="0"/>
              <a:t>-ph 1102.4274v1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8861-84DB-4905-A11D-6908A31D173E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82984-CB8A-4F80-BF21-5F9685D9A5AB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82984-CB8A-4F80-BF21-5F9685D9A5AB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82984-CB8A-4F80-BF21-5F9685D9A5AB}" type="slidenum">
              <a:rPr lang="en-GB" smtClean="0"/>
              <a:pPr/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82984-CB8A-4F80-BF21-5F9685D9A5AB}" type="slidenum">
              <a:rPr lang="en-GB" smtClean="0"/>
              <a:pPr/>
              <a:t>52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WMAP</a:t>
            </a:r>
            <a:r>
              <a:rPr lang="en-US" baseline="0" dirty="0" smtClean="0"/>
              <a:t> 7: </a:t>
            </a:r>
            <a:r>
              <a:rPr lang="en-US" dirty="0" smtClean="0">
                <a:hlinkClick r:id="rId3"/>
              </a:rPr>
              <a:t>http://lambda.gsfc.nasa.gov/product/map/dr4/pub_papers/sevenyear/basic_results/wmap_7yr_basic_results_reprint.pdf</a:t>
            </a:r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Seven-Year Wilkinson Microwave Anisotropy Probe (WMAP) Observations: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Sky Maps, Systematic Errors, and Basic Results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Jarosik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N., et.al., 2011,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ApJS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192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8861-84DB-4905-A11D-6908A31D173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WMAP</a:t>
            </a:r>
            <a:r>
              <a:rPr lang="en-US" baseline="0" dirty="0" smtClean="0"/>
              <a:t> 7: </a:t>
            </a:r>
            <a:r>
              <a:rPr lang="en-US" dirty="0" smtClean="0">
                <a:hlinkClick r:id="rId3"/>
              </a:rPr>
              <a:t>http://lambda.gsfc.nasa.gov/product/map/dr4/pub_papers/sevenyear/basic_results/wmap_7yr_basic_results_reprint.pdf</a:t>
            </a:r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Seven-Year Wilkinson Microwave Anisotropy Probe (WMAP) Observations: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Sky Maps, Systematic Errors, and Basic Results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Jarosik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N., et.al., 2011,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ApJS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192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8861-84DB-4905-A11D-6908A31D173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82984-CB8A-4F80-BF21-5F9685D9A5AB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BD115-EFDA-41F2-97EB-8B6A14488A6F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Lenz, </a:t>
            </a:r>
            <a:r>
              <a:rPr lang="en-US" dirty="0" err="1" smtClean="0"/>
              <a:t>Nierste</a:t>
            </a:r>
            <a:r>
              <a:rPr lang="en-US" dirty="0" smtClean="0"/>
              <a:t>, </a:t>
            </a:r>
            <a:r>
              <a:rPr lang="en-US" dirty="0" err="1" smtClean="0"/>
              <a:t>hep</a:t>
            </a:r>
            <a:r>
              <a:rPr lang="en-US" dirty="0" smtClean="0"/>
              <a:t>-ph 1102.4274v1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8861-84DB-4905-A11D-6908A31D173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explanation to the slide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63D85-8E15-4075-A0F6-D38DC1277395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0650"/>
            <a:ext cx="1971675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678113" y="6470650"/>
            <a:ext cx="3787775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43750" y="6470650"/>
            <a:ext cx="154305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063F-DD7B-496D-8F57-F58588C3DD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121D5-B1EB-4FAF-997B-737AB11CC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3F1AB-B31A-4683-8CF4-BBEB7CDA9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C784-BE9F-43E4-88DC-507D4C56E5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1C73-FC5B-46D0-9DA0-BEA01D5BB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5138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5138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832C-5E9B-49CE-AC45-6EAFF690B0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8171F-DAD7-4F24-BBAA-5F863DB51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8C53-ED77-4B28-BBA1-84979E76C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9B5-3D10-4F53-A3C8-A125A80F08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CDB1-A0A5-4DC2-BCDD-2D3C2E91B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CF13-2585-4F51-ACD6-32042A9E80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4438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0650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0650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0650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2BEF5F-7BA9-4B1A-93D2-67E232791E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hf hdr="0"/>
  <p:txStyles>
    <p:titleStyle>
      <a:lvl1pPr algn="ctr" rtl="0" eaLnBrk="0" fontAlgn="base" hangingPunct="0">
        <a:lnSpc>
          <a:spcPct val="5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5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5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5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5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lnSpc>
          <a:spcPct val="5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5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5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5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2.4274" TargetMode="External"/><Relationship Id="rId2" Type="http://schemas.openxmlformats.org/officeDocument/2006/relationships/hyperlink" Target="http://arxiv.org/abs/1005.27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mbda.gsfc.nasa.gov/product/map/dr4/pub_papers/sevenyear/basic_results/wmap_7yr_basic_results_reprint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370-1573(02)00367-8" TargetMode="External"/><Relationship Id="rId2" Type="http://schemas.openxmlformats.org/officeDocument/2006/relationships/hyperlink" Target="https://mmm.cern.ch/owa/redir.aspx?C=e2c84b597bb64d9682dac8b51e5afbe8&amp;URL=http://arxiv.org/abs/1103.24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ac.stanford.edu/xorg/hfag/rare/ichep10/acp/index.html" TargetMode="External"/><Relationship Id="rId4" Type="http://schemas.openxmlformats.org/officeDocument/2006/relationships/hyperlink" Target="http://ckmfitter.in2p3.fr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6F6BDB-0F0A-4F13-9ED1-69B37B8C4B70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Heavy Flavour in a Nutshell</a:t>
            </a:r>
            <a:endParaRPr lang="en-GB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05275"/>
            <a:ext cx="6400800" cy="1752600"/>
          </a:xfrm>
        </p:spPr>
        <p:txBody>
          <a:bodyPr/>
          <a:lstStyle/>
          <a:p>
            <a:r>
              <a:rPr lang="en-GB" sz="1400" dirty="0" smtClean="0"/>
              <a:t>(for a 27-km annular nut at 1.8K)</a:t>
            </a:r>
          </a:p>
          <a:p>
            <a:r>
              <a:rPr lang="en-GB" sz="1400" dirty="0" smtClean="0"/>
              <a:t>Robert W. Lambert, 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beautiful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pSp>
        <p:nvGrpSpPr>
          <p:cNvPr id="7" name="Group 27"/>
          <p:cNvGrpSpPr/>
          <p:nvPr/>
        </p:nvGrpSpPr>
        <p:grpSpPr>
          <a:xfrm>
            <a:off x="1403648" y="1052736"/>
            <a:ext cx="6669289" cy="5256584"/>
            <a:chOff x="1643579" y="714356"/>
            <a:chExt cx="6534242" cy="51501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077" b="10097"/>
            <a:stretch>
              <a:fillRect/>
            </a:stretch>
          </p:blipFill>
          <p:spPr bwMode="auto">
            <a:xfrm>
              <a:off x="1643579" y="714356"/>
              <a:ext cx="6506536" cy="515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324600" y="301202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Symbol" pitchFamily="18" charset="2"/>
                </a:rPr>
                <a:t>m</a:t>
              </a:r>
              <a:r>
                <a:rPr lang="en-US" b="1" baseline="30000" dirty="0" smtClean="0">
                  <a:solidFill>
                    <a:srgbClr val="7030A0"/>
                  </a:solidFill>
                </a:rPr>
                <a:t>-</a:t>
              </a:r>
              <a:endParaRPr lang="en-US" b="1" baseline="30000" dirty="0">
                <a:solidFill>
                  <a:srgbClr val="7030A0"/>
                </a:solidFill>
                <a:latin typeface="Symbol" pitchFamily="18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1781156"/>
              <a:ext cx="443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PV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47802" y="2924156"/>
              <a:ext cx="427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S</a:t>
              </a:r>
              <a:r>
                <a:rPr lang="en-US" b="1" dirty="0" smtClean="0">
                  <a:solidFill>
                    <a:schemeClr val="accent4"/>
                  </a:solidFill>
                </a:rPr>
                <a:t>V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307424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TV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33800" y="2314556"/>
              <a:ext cx="381000" cy="3048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114800" y="2619356"/>
              <a:ext cx="1819656" cy="1499616"/>
            </a:xfrm>
            <a:prstGeom prst="straightConnector1">
              <a:avLst/>
            </a:prstGeom>
            <a:ln w="57150">
              <a:solidFill>
                <a:srgbClr val="604A7B">
                  <a:alpha val="8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114800" y="2619356"/>
              <a:ext cx="2819400" cy="1066800"/>
            </a:xfrm>
            <a:prstGeom prst="straightConnector1">
              <a:avLst/>
            </a:prstGeom>
            <a:ln w="57150">
              <a:solidFill>
                <a:srgbClr val="604A7B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52800" y="2402424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B</a:t>
              </a:r>
              <a:r>
                <a:rPr lang="en-US" b="1" baseline="-25000" dirty="0" smtClean="0">
                  <a:solidFill>
                    <a:srgbClr val="00B0F0"/>
                  </a:solidFill>
                </a:rPr>
                <a:t>s</a:t>
              </a:r>
              <a:endParaRPr lang="en-US" b="1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3490" y="3393024"/>
              <a:ext cx="476177" cy="32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D</a:t>
              </a:r>
              <a:r>
                <a:rPr lang="en-US" b="1" baseline="-25000" dirty="0" smtClean="0">
                  <a:solidFill>
                    <a:srgbClr val="7030A0"/>
                  </a:solidFill>
                </a:rPr>
                <a:t>s</a:t>
              </a:r>
              <a:r>
                <a:rPr lang="en-US" b="1" baseline="30000" dirty="0" smtClean="0">
                  <a:solidFill>
                    <a:srgbClr val="7030A0"/>
                  </a:solidFill>
                </a:rPr>
                <a:t>+</a:t>
              </a:r>
              <a:endParaRPr lang="en-US" b="1" baseline="30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906524" y="4091540"/>
              <a:ext cx="1942076" cy="11948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5868299" y="4129866"/>
              <a:ext cx="1554480" cy="1463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5787452" y="4368208"/>
              <a:ext cx="1583460" cy="11672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4600556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,K</a:t>
              </a:r>
              <a:r>
                <a:rPr lang="en-US" baseline="30000" dirty="0" err="1" smtClean="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,K</a:t>
              </a:r>
              <a:r>
                <a:rPr lang="en-US" baseline="30000" dirty="0" smtClean="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endParaRPr lang="en-US" baseline="30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5000" y="4905356"/>
              <a:ext cx="1482862" cy="550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EVT: 49700980</a:t>
              </a:r>
            </a:p>
            <a:p>
              <a:r>
                <a:rPr lang="en-US" dirty="0" smtClean="0"/>
                <a:t>RUN: 70684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5000" y="4536024"/>
              <a:ext cx="1724832" cy="323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LHCb</a:t>
              </a:r>
              <a:r>
                <a:rPr lang="en-US" dirty="0" smtClean="0"/>
                <a:t> Preliminary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20072" y="1340768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</a:t>
            </a:r>
            <a:r>
              <a:rPr lang="en-US" dirty="0" err="1" smtClean="0"/>
              <a:t>flavour</a:t>
            </a:r>
            <a:r>
              <a:rPr lang="en-US" dirty="0" smtClean="0"/>
              <a:t> is a microcosm</a:t>
            </a:r>
            <a:br>
              <a:rPr lang="en-US" dirty="0" smtClean="0"/>
            </a:br>
            <a:r>
              <a:rPr lang="en-US" dirty="0" smtClean="0"/>
              <a:t>of the entire standard model</a:t>
            </a:r>
            <a:endParaRPr lang="en-US" dirty="0"/>
          </a:p>
        </p:txBody>
      </p:sp>
      <p:pic>
        <p:nvPicPr>
          <p:cNvPr id="276481" name="Picture 1"/>
          <p:cNvPicPr>
            <a:picLocks noChangeAspect="1" noChangeArrowheads="1"/>
          </p:cNvPicPr>
          <p:nvPr/>
        </p:nvPicPr>
        <p:blipFill>
          <a:blip r:embed="rId3" cstate="print"/>
          <a:srcRect r="10839" b="22956"/>
          <a:stretch>
            <a:fillRect/>
          </a:stretch>
        </p:blipFill>
        <p:spPr bwMode="auto">
          <a:xfrm>
            <a:off x="3491880" y="4437112"/>
            <a:ext cx="17770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in general two types of new physics searches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1835696" y="1772816"/>
            <a:ext cx="6192688" cy="4032448"/>
          </a:xfrm>
          <a:prstGeom prst="rect">
            <a:avLst/>
          </a:prstGeom>
          <a:gradFill>
            <a:gsLst>
              <a:gs pos="4000">
                <a:srgbClr val="A3FE8A">
                  <a:alpha val="10000"/>
                </a:srgbClr>
              </a:gs>
              <a:gs pos="1000">
                <a:srgbClr val="A3FE8A">
                  <a:alpha val="0"/>
                </a:srgbClr>
              </a:gs>
              <a:gs pos="50000">
                <a:srgbClr val="A3FE8A"/>
              </a:gs>
              <a:gs pos="35000">
                <a:srgbClr val="A3FE8A">
                  <a:alpha val="77000"/>
                </a:srgb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35696" y="1772816"/>
            <a:ext cx="1512168" cy="4032448"/>
          </a:xfrm>
          <a:prstGeom prst="rect">
            <a:avLst/>
          </a:prstGeom>
          <a:gradFill flip="none" rotWithShape="1">
            <a:gsLst>
              <a:gs pos="0">
                <a:srgbClr val="A3FE8A"/>
              </a:gs>
              <a:gs pos="0">
                <a:srgbClr val="A3FE8A"/>
              </a:gs>
              <a:gs pos="81000">
                <a:srgbClr val="BFF4F7"/>
              </a:gs>
              <a:gs pos="15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043608" y="1772816"/>
            <a:ext cx="864096" cy="4032448"/>
          </a:xfrm>
          <a:prstGeom prst="rect">
            <a:avLst/>
          </a:prstGeom>
          <a:gradFill>
            <a:gsLst>
              <a:gs pos="1000">
                <a:srgbClr val="D5FFFF"/>
              </a:gs>
              <a:gs pos="50000">
                <a:schemeClr val="accent6">
                  <a:lumMod val="40000"/>
                  <a:lumOff val="60000"/>
                </a:schemeClr>
              </a:gs>
              <a:gs pos="18000">
                <a:schemeClr val="accent6">
                  <a:lumMod val="40000"/>
                  <a:lumOff val="6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22745" y="1753071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Precision measurements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0684" y="1753071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Direct Searches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28490" y="3690499"/>
            <a:ext cx="3684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“Old physics” previous collider searches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6021288"/>
            <a:ext cx="324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Physics Scale / Collider Energy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043608" y="5805264"/>
            <a:ext cx="7344816" cy="158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203848" y="59295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34205" y="59295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31492" y="592953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 bwMode="auto">
          <a:xfrm>
            <a:off x="3563888" y="2257127"/>
            <a:ext cx="2088232" cy="648072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Rare Decays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3995936" y="2977207"/>
            <a:ext cx="3528392" cy="648072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CP-violating asymmetries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Cloud 21"/>
          <p:cNvSpPr/>
          <p:nvPr/>
        </p:nvSpPr>
        <p:spPr bwMode="auto">
          <a:xfrm>
            <a:off x="3491880" y="3913311"/>
            <a:ext cx="3528392" cy="648072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Mixing parameters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4067944" y="4777407"/>
            <a:ext cx="3528392" cy="648072"/>
          </a:xfrm>
          <a:prstGeom prst="cloud">
            <a:avLst/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CKM measurements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6948264" y="5425479"/>
            <a:ext cx="380316" cy="288032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7452320" y="5569495"/>
            <a:ext cx="190158" cy="144016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 flipH="1">
            <a:off x="7789289" y="5641503"/>
            <a:ext cx="95079" cy="72008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loud 26"/>
          <p:cNvSpPr/>
          <p:nvPr/>
        </p:nvSpPr>
        <p:spPr bwMode="auto">
          <a:xfrm>
            <a:off x="1979712" y="2113111"/>
            <a:ext cx="1080120" cy="451793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LSP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Cloud 27"/>
          <p:cNvSpPr/>
          <p:nvPr/>
        </p:nvSpPr>
        <p:spPr bwMode="auto">
          <a:xfrm>
            <a:off x="1979712" y="2636912"/>
            <a:ext cx="1080120" cy="451793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Higgs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Cloud 28"/>
          <p:cNvSpPr/>
          <p:nvPr/>
        </p:nvSpPr>
        <p:spPr bwMode="auto">
          <a:xfrm>
            <a:off x="1907704" y="3717032"/>
            <a:ext cx="1296144" cy="648072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Hidden valley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Cloud 29"/>
          <p:cNvSpPr/>
          <p:nvPr/>
        </p:nvSpPr>
        <p:spPr bwMode="auto">
          <a:xfrm>
            <a:off x="1907704" y="4385283"/>
            <a:ext cx="1296144" cy="1080120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WIMP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SMP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Cloud 30"/>
          <p:cNvSpPr/>
          <p:nvPr/>
        </p:nvSpPr>
        <p:spPr bwMode="auto">
          <a:xfrm>
            <a:off x="2339752" y="5497487"/>
            <a:ext cx="380316" cy="288032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Cloud 31"/>
          <p:cNvSpPr/>
          <p:nvPr/>
        </p:nvSpPr>
        <p:spPr bwMode="auto">
          <a:xfrm>
            <a:off x="2843808" y="5641503"/>
            <a:ext cx="190158" cy="144016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Cloud 32"/>
          <p:cNvSpPr/>
          <p:nvPr/>
        </p:nvSpPr>
        <p:spPr bwMode="auto">
          <a:xfrm flipH="1">
            <a:off x="3180777" y="5713511"/>
            <a:ext cx="95079" cy="72008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Cloud 33"/>
          <p:cNvSpPr/>
          <p:nvPr/>
        </p:nvSpPr>
        <p:spPr bwMode="auto">
          <a:xfrm>
            <a:off x="1907704" y="3140968"/>
            <a:ext cx="1296144" cy="504056"/>
          </a:xfrm>
          <a:prstGeom prst="cloud">
            <a:avLst/>
          </a:prstGeom>
          <a:solidFill>
            <a:srgbClr val="00206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Gen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Cloud 34"/>
          <p:cNvSpPr/>
          <p:nvPr/>
        </p:nvSpPr>
        <p:spPr bwMode="auto">
          <a:xfrm>
            <a:off x="3563888" y="2276872"/>
            <a:ext cx="2088232" cy="648072"/>
          </a:xfrm>
          <a:prstGeom prst="cloud">
            <a:avLst/>
          </a:prstGeom>
          <a:solidFill>
            <a:srgbClr val="7030A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Rare Decays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Cloud 35"/>
          <p:cNvSpPr/>
          <p:nvPr/>
        </p:nvSpPr>
        <p:spPr bwMode="auto">
          <a:xfrm>
            <a:off x="3995936" y="2996952"/>
            <a:ext cx="3528392" cy="648072"/>
          </a:xfrm>
          <a:prstGeom prst="cloud">
            <a:avLst/>
          </a:prstGeom>
          <a:solidFill>
            <a:srgbClr val="0070C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CP-violating asymmetries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3491880" y="3933056"/>
            <a:ext cx="3528392" cy="648072"/>
          </a:xfrm>
          <a:prstGeom prst="cloud">
            <a:avLst/>
          </a:prstGeom>
          <a:solidFill>
            <a:srgbClr val="00B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Mixing parameters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5400000" flipH="1" flipV="1">
            <a:off x="1331640" y="3789040"/>
            <a:ext cx="40324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-164484" y="3789040"/>
            <a:ext cx="4032447" cy="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mesons are	 	</a:t>
            </a:r>
            <a:endParaRPr lang="en-US" i="1" dirty="0">
              <a:solidFill>
                <a:srgbClr val="FFFF00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“mass-decay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eigenstates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are not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flavour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eigenstates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/>
            <a:r>
              <a:rPr lang="en-US" dirty="0" smtClean="0"/>
              <a:t>Probably the weirdest phenomenon in physics!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“neither of those are the CP-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eigenstates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/>
            <a:r>
              <a:rPr lang="en-US" dirty="0" smtClean="0"/>
              <a:t>CP-violation is very weird in itself</a:t>
            </a:r>
          </a:p>
          <a:p>
            <a:pPr lvl="1"/>
            <a:r>
              <a:rPr lang="en-US" dirty="0" smtClean="0"/>
              <a:t>Observation of CPV in </a:t>
            </a:r>
            <a:r>
              <a:rPr lang="en-US" dirty="0" err="1" smtClean="0"/>
              <a:t>Kaons</a:t>
            </a:r>
            <a:r>
              <a:rPr lang="en-US" dirty="0" smtClean="0"/>
              <a:t> in 1964, before any predictions!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039" y="-40105"/>
            <a:ext cx="218538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6088661" y="1197953"/>
            <a:ext cx="2947835" cy="2478974"/>
            <a:chOff x="6088661" y="1310066"/>
            <a:chExt cx="2947835" cy="2478974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8661" y="1310066"/>
              <a:ext cx="2947835" cy="2478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6973915" y="1556792"/>
            <a:ext cx="406397" cy="482597"/>
          </p:xfrm>
          <a:graphic>
            <a:graphicData uri="http://schemas.openxmlformats.org/presentationml/2006/ole">
              <p:oleObj spid="_x0000_s380954" name="Equation" r:id="rId5" imgW="203112" imgH="241195" progId="Equation.3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3097835" y="1197953"/>
            <a:ext cx="2952823" cy="2478974"/>
            <a:chOff x="3059337" y="1310066"/>
            <a:chExt cx="2952823" cy="2478974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337" y="1310066"/>
              <a:ext cx="2952823" cy="2478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15" name="Object 12"/>
            <p:cNvGraphicFramePr>
              <a:graphicFrameLocks noChangeAspect="1"/>
            </p:cNvGraphicFramePr>
            <p:nvPr/>
          </p:nvGraphicFramePr>
          <p:xfrm>
            <a:off x="4028288" y="1556792"/>
            <a:ext cx="406400" cy="482600"/>
          </p:xfrm>
          <a:graphic>
            <a:graphicData uri="http://schemas.openxmlformats.org/presentationml/2006/ole">
              <p:oleObj spid="_x0000_s380955" name="Equation" r:id="rId7" imgW="203112" imgH="241195" progId="Equation.3">
                <p:embed/>
              </p:oleObj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107504" y="1196752"/>
            <a:ext cx="2952328" cy="2484000"/>
            <a:chOff x="107504" y="1308865"/>
            <a:chExt cx="2952328" cy="2484000"/>
          </a:xfrm>
        </p:grpSpPr>
        <p:pic>
          <p:nvPicPr>
            <p:cNvPr id="38093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4920" y="1325606"/>
              <a:ext cx="2528888" cy="244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80936" name="Object 8"/>
            <p:cNvGraphicFramePr>
              <a:graphicFrameLocks noChangeAspect="1"/>
            </p:cNvGraphicFramePr>
            <p:nvPr/>
          </p:nvGraphicFramePr>
          <p:xfrm>
            <a:off x="2052638" y="1400175"/>
            <a:ext cx="457200" cy="508000"/>
          </p:xfrm>
          <a:graphic>
            <a:graphicData uri="http://schemas.openxmlformats.org/presentationml/2006/ole">
              <p:oleObj spid="_x0000_s380956" name="Equation" r:id="rId9" imgW="228501" imgH="253890" progId="Equation.3">
                <p:embed/>
              </p:oleObj>
            </a:graphicData>
          </a:graphic>
        </p:graphicFrame>
        <p:graphicFrame>
          <p:nvGraphicFramePr>
            <p:cNvPr id="380937" name="Object 9"/>
            <p:cNvGraphicFramePr>
              <a:graphicFrameLocks noChangeAspect="1"/>
            </p:cNvGraphicFramePr>
            <p:nvPr/>
          </p:nvGraphicFramePr>
          <p:xfrm>
            <a:off x="1608287" y="2227783"/>
            <a:ext cx="227012" cy="265113"/>
          </p:xfrm>
          <a:graphic>
            <a:graphicData uri="http://schemas.openxmlformats.org/presentationml/2006/ole">
              <p:oleObj spid="_x0000_s380957" name="Equation" r:id="rId10" imgW="228501" imgH="266584" progId="Equation.3">
                <p:embed/>
              </p:oleObj>
            </a:graphicData>
          </a:graphic>
        </p:graphicFrame>
        <p:graphicFrame>
          <p:nvGraphicFramePr>
            <p:cNvPr id="380938" name="Object 10"/>
            <p:cNvGraphicFramePr>
              <a:graphicFrameLocks noChangeAspect="1"/>
            </p:cNvGraphicFramePr>
            <p:nvPr/>
          </p:nvGraphicFramePr>
          <p:xfrm>
            <a:off x="1259632" y="2593975"/>
            <a:ext cx="227012" cy="252413"/>
          </p:xfrm>
          <a:graphic>
            <a:graphicData uri="http://schemas.openxmlformats.org/presentationml/2006/ole">
              <p:oleObj spid="_x0000_s380958" name="Equation" r:id="rId11" imgW="228501" imgH="253890" progId="Equation.3">
                <p:embed/>
              </p:oleObj>
            </a:graphicData>
          </a:graphic>
        </p:graphicFrame>
        <p:sp>
          <p:nvSpPr>
            <p:cNvPr id="20" name="Rectangle 19"/>
            <p:cNvSpPr/>
            <p:nvPr/>
          </p:nvSpPr>
          <p:spPr bwMode="auto">
            <a:xfrm>
              <a:off x="107504" y="1308865"/>
              <a:ext cx="2952328" cy="2484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07704" y="368908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CPLear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19342" y="367692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(PDG)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316416" y="367692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(PDG)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Where is the CP-violation we need?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is the </a:t>
            </a:r>
            <a:r>
              <a:rPr lang="en-US" dirty="0" err="1" smtClean="0">
                <a:solidFill>
                  <a:srgbClr val="0070C0"/>
                </a:solidFill>
              </a:rPr>
              <a:t>flavour</a:t>
            </a:r>
            <a:r>
              <a:rPr lang="en-US" dirty="0" smtClean="0">
                <a:solidFill>
                  <a:srgbClr val="0070C0"/>
                </a:solidFill>
              </a:rPr>
              <a:t> structure of new-physics?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But first we ask ourselves:</a:t>
            </a:r>
          </a:p>
          <a:p>
            <a:pPr marL="857250" lvl="1" indent="-457200"/>
            <a:r>
              <a:rPr lang="en-US" dirty="0" smtClean="0"/>
              <a:t>How can we best look for this new physics, and where?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60802" name="Picture 2" descr="200217633-001, Bill Sykes Images /Photonica"/>
          <p:cNvPicPr>
            <a:picLocks noChangeAspect="1" noChangeArrowheads="1"/>
          </p:cNvPicPr>
          <p:nvPr/>
        </p:nvPicPr>
        <p:blipFill>
          <a:blip r:embed="rId2" cstate="print"/>
          <a:srcRect t="34779"/>
          <a:stretch>
            <a:fillRect/>
          </a:stretch>
        </p:blipFill>
        <p:spPr bwMode="auto">
          <a:xfrm>
            <a:off x="2555776" y="3789040"/>
            <a:ext cx="3933825" cy="2565674"/>
          </a:xfrm>
          <a:prstGeom prst="rect">
            <a:avLst/>
          </a:prstGeom>
          <a:noFill/>
        </p:spPr>
      </p:pic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062" y="1"/>
            <a:ext cx="2740914" cy="79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Find a place where new physics is unlikely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Precisely measure well-predicted observables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Find a place where new physics could enter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Precisely measure related observables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10492" y="4005064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Unlikely: tree-level decays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005064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Likely: loops and penguins</a:t>
            </a:r>
            <a:endParaRPr lang="en-US" dirty="0"/>
          </a:p>
        </p:txBody>
      </p:sp>
      <p:pic>
        <p:nvPicPr>
          <p:cNvPr id="459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934" y="4556720"/>
            <a:ext cx="25479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804554" y="4905374"/>
            <a:ext cx="4071937" cy="1214438"/>
            <a:chOff x="4857752" y="3071810"/>
            <a:chExt cx="4071966" cy="121444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57752" y="3071810"/>
              <a:ext cx="4071966" cy="121444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4935555" y="3319033"/>
              <a:ext cx="3916391" cy="720000"/>
              <a:chOff x="4880218" y="4686990"/>
              <a:chExt cx="3916391" cy="720000"/>
            </a:xfrm>
          </p:grpSpPr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5593904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9" name="Straight Arrow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0" name="Straight Arrow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>
                <a:off x="5593904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7" name="Straight Arrow Connector 3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8" name="Straight Arrow Connector 4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6808350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5" name="Straight Arrow Connector 3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6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6808350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3" name="Straight Arrow Connector 35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4" name="Straight Arrow Connector 36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aphicFrame>
            <p:nvGraphicFramePr>
              <p:cNvPr id="17" name="Object 7"/>
              <p:cNvGraphicFramePr>
                <a:graphicFrameLocks noChangeAspect="1"/>
              </p:cNvGraphicFramePr>
              <p:nvPr/>
            </p:nvGraphicFramePr>
            <p:xfrm>
              <a:off x="4880218" y="4777660"/>
              <a:ext cx="406403" cy="508004"/>
            </p:xfrm>
            <a:graphic>
              <a:graphicData uri="http://schemas.openxmlformats.org/presentationml/2006/ole">
                <p:oleObj spid="_x0000_s459786" name="Equation" r:id="rId4" imgW="203024" imgH="253780" progId="Equation.3">
                  <p:embed/>
                </p:oleObj>
              </a:graphicData>
            </a:graphic>
          </p:graphicFrame>
          <p:sp>
            <p:nvSpPr>
              <p:cNvPr id="18" name="Left Brace 29"/>
              <p:cNvSpPr>
                <a:spLocks/>
              </p:cNvSpPr>
              <p:nvPr/>
            </p:nvSpPr>
            <p:spPr bwMode="auto">
              <a:xfrm>
                <a:off x="5262433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eft Brace 30"/>
              <p:cNvSpPr>
                <a:spLocks/>
              </p:cNvSpPr>
              <p:nvPr/>
            </p:nvSpPr>
            <p:spPr bwMode="auto">
              <a:xfrm flipH="1">
                <a:off x="8165672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0" name="Object 11"/>
              <p:cNvGraphicFramePr>
                <a:graphicFrameLocks noChangeAspect="1"/>
              </p:cNvGraphicFramePr>
              <p:nvPr/>
            </p:nvGraphicFramePr>
            <p:xfrm>
              <a:off x="8390206" y="4750672"/>
              <a:ext cx="406403" cy="539754"/>
            </p:xfrm>
            <a:graphic>
              <a:graphicData uri="http://schemas.openxmlformats.org/presentationml/2006/ole">
                <p:oleObj spid="_x0000_s459787" name="Equation" r:id="rId5" imgW="203024" imgH="266469" progId="Equation.3">
                  <p:embed/>
                </p:oleObj>
              </a:graphicData>
            </a:graphic>
          </p:graphicFrame>
          <p:sp>
            <p:nvSpPr>
              <p:cNvPr id="21" name="Oval 46"/>
              <p:cNvSpPr>
                <a:spLocks noChangeArrowheads="1"/>
              </p:cNvSpPr>
              <p:nvPr/>
            </p:nvSpPr>
            <p:spPr bwMode="auto">
              <a:xfrm>
                <a:off x="6500826" y="4686990"/>
                <a:ext cx="720000" cy="720000"/>
              </a:xfrm>
              <a:prstGeom prst="ellipse">
                <a:avLst/>
              </a:prstGeom>
              <a:solidFill>
                <a:srgbClr val="66FF66"/>
              </a:solidFill>
              <a:ln w="9525" algn="ctr">
                <a:solidFill>
                  <a:schemeClr val="tx2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47"/>
              <p:cNvSpPr txBox="1">
                <a:spLocks noChangeArrowheads="1"/>
              </p:cNvSpPr>
              <p:nvPr/>
            </p:nvSpPr>
            <p:spPr bwMode="auto">
              <a:xfrm>
                <a:off x="6702440" y="4878398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?</a:t>
                </a:r>
              </a:p>
            </p:txBody>
          </p:sp>
        </p:grpSp>
      </p:grp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6516" y="4797152"/>
            <a:ext cx="44719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7908431" y="4961521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4339" y="48253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764233" y="6081392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60322" y="59535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924564" y="5601580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860032" y="5593559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20472" y="54695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8024" y="54616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Find a place where new physics is unlikely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Precisely measure well-predicted observables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Find a place where new physics could enter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Precisely measure related observables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10492" y="4005064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Unlikely: tree-level decays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4005064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Likely: loops and penguins</a:t>
            </a:r>
            <a:endParaRPr lang="en-US" dirty="0"/>
          </a:p>
        </p:txBody>
      </p:sp>
      <p:pic>
        <p:nvPicPr>
          <p:cNvPr id="459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934" y="4556720"/>
            <a:ext cx="25479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4804554" y="4905374"/>
            <a:ext cx="4071937" cy="1214438"/>
            <a:chOff x="4857752" y="3071810"/>
            <a:chExt cx="4071966" cy="121444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57752" y="3071810"/>
              <a:ext cx="4071966" cy="121444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4935555" y="3319033"/>
              <a:ext cx="3916391" cy="720000"/>
              <a:chOff x="4880218" y="4686990"/>
              <a:chExt cx="3916391" cy="720000"/>
            </a:xfrm>
          </p:grpSpPr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5593904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9" name="Straight Arrow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0" name="Straight Arrow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5593904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7" name="Straight Arrow Connector 3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8" name="Straight Arrow Connector 4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6808350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5" name="Straight Arrow Connector 3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6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6808350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3" name="Straight Arrow Connector 35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4" name="Straight Arrow Connector 36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aphicFrame>
            <p:nvGraphicFramePr>
              <p:cNvPr id="17" name="Object 7"/>
              <p:cNvGraphicFramePr>
                <a:graphicFrameLocks noChangeAspect="1"/>
              </p:cNvGraphicFramePr>
              <p:nvPr/>
            </p:nvGraphicFramePr>
            <p:xfrm>
              <a:off x="4880218" y="4777660"/>
              <a:ext cx="406403" cy="508004"/>
            </p:xfrm>
            <a:graphic>
              <a:graphicData uri="http://schemas.openxmlformats.org/presentationml/2006/ole">
                <p:oleObj spid="_x0000_s461834" name="Equation" r:id="rId4" imgW="203024" imgH="253780" progId="Equation.3">
                  <p:embed/>
                </p:oleObj>
              </a:graphicData>
            </a:graphic>
          </p:graphicFrame>
          <p:sp>
            <p:nvSpPr>
              <p:cNvPr id="18" name="Left Brace 29"/>
              <p:cNvSpPr>
                <a:spLocks/>
              </p:cNvSpPr>
              <p:nvPr/>
            </p:nvSpPr>
            <p:spPr bwMode="auto">
              <a:xfrm>
                <a:off x="5262433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eft Brace 30"/>
              <p:cNvSpPr>
                <a:spLocks/>
              </p:cNvSpPr>
              <p:nvPr/>
            </p:nvSpPr>
            <p:spPr bwMode="auto">
              <a:xfrm flipH="1">
                <a:off x="8165672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0" name="Object 11"/>
              <p:cNvGraphicFramePr>
                <a:graphicFrameLocks noChangeAspect="1"/>
              </p:cNvGraphicFramePr>
              <p:nvPr/>
            </p:nvGraphicFramePr>
            <p:xfrm>
              <a:off x="8390206" y="4750672"/>
              <a:ext cx="406403" cy="539754"/>
            </p:xfrm>
            <a:graphic>
              <a:graphicData uri="http://schemas.openxmlformats.org/presentationml/2006/ole">
                <p:oleObj spid="_x0000_s461835" name="Equation" r:id="rId5" imgW="203024" imgH="266469" progId="Equation.3">
                  <p:embed/>
                </p:oleObj>
              </a:graphicData>
            </a:graphic>
          </p:graphicFrame>
          <p:sp>
            <p:nvSpPr>
              <p:cNvPr id="21" name="Oval 46"/>
              <p:cNvSpPr>
                <a:spLocks noChangeArrowheads="1"/>
              </p:cNvSpPr>
              <p:nvPr/>
            </p:nvSpPr>
            <p:spPr bwMode="auto">
              <a:xfrm>
                <a:off x="6500826" y="4686990"/>
                <a:ext cx="720000" cy="720000"/>
              </a:xfrm>
              <a:prstGeom prst="ellipse">
                <a:avLst/>
              </a:prstGeom>
              <a:solidFill>
                <a:srgbClr val="66FF66"/>
              </a:solidFill>
              <a:ln w="9525" algn="ctr">
                <a:solidFill>
                  <a:schemeClr val="tx2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47"/>
              <p:cNvSpPr txBox="1">
                <a:spLocks noChangeArrowheads="1"/>
              </p:cNvSpPr>
              <p:nvPr/>
            </p:nvSpPr>
            <p:spPr bwMode="auto">
              <a:xfrm>
                <a:off x="6702440" y="4878398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?</a:t>
                </a:r>
              </a:p>
            </p:txBody>
          </p:sp>
        </p:grpSp>
      </p:grp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6516" y="4797152"/>
            <a:ext cx="44719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7908431" y="4961521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4339" y="48253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764233" y="6081392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60322" y="59535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924564" y="5601580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860032" y="5593559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20472" y="54695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8024" y="54616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5964034" y="4621052"/>
            <a:ext cx="1944216" cy="1944216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20308" y="5041447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/>
              <a:t>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CPV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SM has only one source of CPV, from the CKM, a phase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Observe this and any NP phase with interference: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Need observables with two competing amplitudes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SM phase manifests most obviously in the </a:t>
            </a:r>
            <a:r>
              <a:rPr lang="en-US" i="1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00B050"/>
                </a:solidFill>
              </a:rPr>
              <a:t>-quark system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Measure in many different ways to constrain the same phase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7194"/>
          <a:stretch>
            <a:fillRect/>
          </a:stretch>
        </p:blipFill>
        <p:spPr bwMode="auto">
          <a:xfrm>
            <a:off x="2123728" y="1844824"/>
            <a:ext cx="4905375" cy="227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ckmfitter.in2p3.fr/plots_ICHEP10/rhoeta_large_global_Vu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9" t="6365" b="2719"/>
          <a:stretch/>
        </p:blipFill>
        <p:spPr bwMode="auto">
          <a:xfrm>
            <a:off x="35496" y="2204864"/>
            <a:ext cx="4651529" cy="43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0514" name="Picture 2" descr="http://ckmfitter.in2p3.fr/plots_Summer08/rhoetas_large_global.gif"/>
          <p:cNvPicPr>
            <a:picLocks noChangeAspect="1" noChangeArrowheads="1"/>
          </p:cNvPicPr>
          <p:nvPr/>
        </p:nvPicPr>
        <p:blipFill>
          <a:blip r:embed="rId3" cstate="print"/>
          <a:srcRect l="2353" t="5235" r="1579"/>
          <a:stretch>
            <a:fillRect/>
          </a:stretch>
        </p:blipFill>
        <p:spPr bwMode="auto">
          <a:xfrm>
            <a:off x="4572000" y="2148898"/>
            <a:ext cx="4568588" cy="4497133"/>
          </a:xfrm>
          <a:prstGeom prst="rect">
            <a:avLst/>
          </a:prstGeom>
          <a:noFill/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CKM - status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Plot everything together on a single graph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Everything is consistent ... so far ...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8446E1-9A8D-488C-A1EA-E841BF033855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 descr="http://fc00.deviantart.net/fs28/f/2008/059/7/f/Burning_Flames_by_keyurrules.png"/>
          <p:cNvPicPr>
            <a:picLocks noChangeAspect="1" noChangeArrowheads="1"/>
          </p:cNvPicPr>
          <p:nvPr/>
        </p:nvPicPr>
        <p:blipFill>
          <a:blip r:embed="rId3" cstate="print"/>
          <a:srcRect t="2252" r="6238" b="15708"/>
          <a:stretch>
            <a:fillRect/>
          </a:stretch>
        </p:blipFill>
        <p:spPr bwMode="auto">
          <a:xfrm>
            <a:off x="0" y="860775"/>
            <a:ext cx="9144000" cy="6000546"/>
          </a:xfrm>
          <a:prstGeom prst="rect">
            <a:avLst/>
          </a:prstGeom>
          <a:noFill/>
        </p:spPr>
      </p:pic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18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463031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i="1" dirty="0" smtClean="0">
                <a:solidFill>
                  <a:schemeClr val="bg1"/>
                </a:solidFill>
                <a:ea typeface="+mn-ea"/>
              </a:rPr>
              <a:t>Hottest new physics searches</a:t>
            </a:r>
            <a:endParaRPr lang="en-GB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CP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CP-violating observables</a:t>
            </a:r>
          </a:p>
          <a:p>
            <a:r>
              <a:rPr lang="en-US" dirty="0" smtClean="0"/>
              <a:t>Disagreement would point to CPV new physics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hints yet, but the angle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is not well known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7" name="Picture 6" descr="rhoeta_small_CPviolating_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835" y="2244568"/>
            <a:ext cx="6791533" cy="3584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884656"/>
            <a:ext cx="9144000" cy="59733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9489" name="Picture 1"/>
          <p:cNvPicPr>
            <a:picLocks noChangeAspect="1" noChangeArrowheads="1"/>
          </p:cNvPicPr>
          <p:nvPr/>
        </p:nvPicPr>
        <p:blipFill>
          <a:blip r:embed="rId2" cstate="print"/>
          <a:srcRect l="4566" t="9268" r="2680" b="7420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Flavour</a:t>
            </a:r>
            <a:r>
              <a:rPr lang="en-US" dirty="0" smtClean="0"/>
              <a:t> physics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Rob Lambert, CERN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Moriond QCD, 22nd March 2011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16" y="5497487"/>
            <a:ext cx="926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THEORY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16" y="1268760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EXPERIMENT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365653" flipH="1">
            <a:off x="151811" y="4215713"/>
            <a:ext cx="1490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Prout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: Proton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365653" flipH="1">
            <a:off x="1297117" y="4487890"/>
            <a:ext cx="2146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Rutherford: Neutron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365653" flipH="1">
            <a:off x="3034307" y="4281329"/>
            <a:ext cx="1648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Cabbibo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: angle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3365653" flipH="1">
            <a:off x="3974377" y="4504361"/>
            <a:ext cx="2186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Brout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Englert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-Higgs-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365653" flipH="1">
            <a:off x="3204731" y="4555044"/>
            <a:ext cx="2284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Gell-Mann: 8-fold way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365653" flipH="1">
            <a:off x="5478892" y="4496592"/>
            <a:ext cx="2167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CKM: 3</a:t>
            </a:r>
            <a:r>
              <a:rPr lang="en-US" b="1" baseline="30000" dirty="0" smtClean="0">
                <a:solidFill>
                  <a:schemeClr val="bg1"/>
                </a:solidFill>
                <a:latin typeface="Arial Black" pitchFamily="34" charset="0"/>
              </a:rPr>
              <a:t>rd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Generation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365653" flipH="1">
            <a:off x="5024035" y="4144562"/>
            <a:ext cx="1319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GIM: charm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7916847">
            <a:off x="596151" y="2298700"/>
            <a:ext cx="2006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Rutherford: Proton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916847">
            <a:off x="1724226" y="2297292"/>
            <a:ext cx="2064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Chadwick: Neutron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7916847">
            <a:off x="2359368" y="2275508"/>
            <a:ext cx="2114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Gell-Mann: Strange 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7916847">
            <a:off x="4251034" y="2405028"/>
            <a:ext cx="1763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SLAC: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Up+Down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7916847">
            <a:off x="6125744" y="2531060"/>
            <a:ext cx="1477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SLAC: Charm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7916847">
            <a:off x="6692419" y="2515243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E288: Bottom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7916847">
            <a:off x="7858087" y="2484002"/>
            <a:ext cx="1584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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+ CDF: Top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3365653" flipH="1">
            <a:off x="3690508" y="4586024"/>
            <a:ext cx="2398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Guralnik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-Hagen-Kibble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3365653" flipH="1">
            <a:off x="3596262" y="4350884"/>
            <a:ext cx="181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Anderson: EWSB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916847">
            <a:off x="3514403" y="2255835"/>
            <a:ext cx="210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AGS : CPV in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Kaons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7916847">
            <a:off x="7243116" y="2418285"/>
            <a:ext cx="1734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Argus: B-mixing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</a:t>
            </a:r>
            <a:r>
              <a:rPr lang="en-US" dirty="0" err="1" smtClean="0"/>
              <a:t>flavour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K*</a:t>
            </a:r>
            <a:r>
              <a:rPr lang="en-US" dirty="0" smtClean="0">
                <a:latin typeface="Symbol" pitchFamily="18" charset="2"/>
              </a:rPr>
              <a:t>mm</a:t>
            </a:r>
            <a:r>
              <a:rPr lang="en-US" dirty="0" smtClean="0"/>
              <a:t> has both loops and penguins!</a:t>
            </a:r>
          </a:p>
          <a:p>
            <a:r>
              <a:rPr lang="en-US" dirty="0" smtClean="0"/>
              <a:t>Amongst many observables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fb</a:t>
            </a:r>
            <a:r>
              <a:rPr lang="en-US" dirty="0" smtClean="0"/>
              <a:t> is sensitive to SUSY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 cstate="print"/>
          <a:srcRect t="6328" r="4165"/>
          <a:stretch>
            <a:fillRect/>
          </a:stretch>
        </p:blipFill>
        <p:spPr bwMode="auto">
          <a:xfrm>
            <a:off x="251520" y="4005064"/>
            <a:ext cx="3765417" cy="242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 cstate="print"/>
          <a:srcRect b="9202"/>
          <a:stretch>
            <a:fillRect/>
          </a:stretch>
        </p:blipFill>
        <p:spPr bwMode="auto">
          <a:xfrm>
            <a:off x="1331640" y="2412867"/>
            <a:ext cx="65151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5536" y="276118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314375" name="AutoShape 7" descr="https://twiki.cern.ch/twiki/pub/LHCbPhysics/BdToKstarMuMu/afb_cdf_babar_belle_bands-20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7" name="AutoShape 9" descr="https://twiki.cern.ch/twiki/pub/LHCbPhysics/BdToKstarMuMu/afb_cdf_babar_belle_bands-20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9" name="AutoShape 11" descr="https://twiki.cern.ch/twiki/pub/LHCbPhysics/BdToKstarMuMu/afb_cdf_babar_belle_bands-20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fb_cdf_babar_belle_bands-20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7941" y="4005064"/>
            <a:ext cx="3674459" cy="23920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72400" y="450912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CDF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2400" y="492142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2400" y="5353471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BELLE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2400" y="5713511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BABAR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</a:t>
            </a:r>
            <a:r>
              <a:rPr lang="en-US" dirty="0" err="1" smtClean="0"/>
              <a:t>flavour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rare decays, where SM BR predictions are very good</a:t>
            </a:r>
          </a:p>
          <a:p>
            <a:r>
              <a:rPr lang="en-US" dirty="0" smtClean="0"/>
              <a:t>In the case of B</a:t>
            </a:r>
            <a:r>
              <a:rPr lang="en-US" baseline="-25000" dirty="0" smtClean="0"/>
              <a:t>s/</a:t>
            </a:r>
            <a:r>
              <a:rPr lang="en-US" baseline="-25000" dirty="0" err="1" smtClean="0"/>
              <a:t>d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>
                <a:latin typeface="Symbol" pitchFamily="18" charset="2"/>
              </a:rPr>
              <a:t>mm</a:t>
            </a:r>
            <a:r>
              <a:rPr lang="en-US" dirty="0" smtClean="0"/>
              <a:t>, the rate is very sensitive to SUSY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315393" name="Picture 1"/>
          <p:cNvPicPr>
            <a:picLocks noChangeAspect="1" noChangeArrowheads="1"/>
          </p:cNvPicPr>
          <p:nvPr/>
        </p:nvPicPr>
        <p:blipFill>
          <a:blip r:embed="rId2" cstate="print"/>
          <a:srcRect l="51659"/>
          <a:stretch>
            <a:fillRect/>
          </a:stretch>
        </p:blipFill>
        <p:spPr bwMode="auto">
          <a:xfrm>
            <a:off x="5292080" y="2299692"/>
            <a:ext cx="276267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529" y="5301208"/>
            <a:ext cx="319325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907" y="5375220"/>
            <a:ext cx="229743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0967" y="5625534"/>
            <a:ext cx="2321433" cy="2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35241" y="5457579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 Prelim:</a:t>
            </a:r>
            <a:endParaRPr lang="en-US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 r="48487"/>
          <a:stretch>
            <a:fillRect/>
          </a:stretch>
        </p:blipFill>
        <p:spPr bwMode="auto">
          <a:xfrm>
            <a:off x="1043608" y="2299692"/>
            <a:ext cx="294394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5536" y="350100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600154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17441" name="Picture 1"/>
          <p:cNvPicPr>
            <a:picLocks noChangeAspect="1" noChangeArrowheads="1"/>
          </p:cNvPicPr>
          <p:nvPr/>
        </p:nvPicPr>
        <p:blipFill>
          <a:blip r:embed="rId6" cstate="print"/>
          <a:srcRect t="-798" r="28619"/>
          <a:stretch>
            <a:fillRect/>
          </a:stretch>
        </p:blipFill>
        <p:spPr bwMode="auto">
          <a:xfrm>
            <a:off x="5739989" y="5949280"/>
            <a:ext cx="2613891" cy="55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CP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CP-asymmetry in decays (Direct CP-violation)</a:t>
            </a:r>
          </a:p>
          <a:p>
            <a:r>
              <a:rPr lang="en-US" dirty="0" smtClean="0"/>
              <a:t>Interesting hint: the </a:t>
            </a:r>
            <a:r>
              <a:rPr lang="en-US" dirty="0" err="1" smtClean="0"/>
              <a:t>B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dirty="0" smtClean="0"/>
              <a:t> “puzzle”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Precision two-body </a:t>
            </a:r>
            <a:r>
              <a:rPr lang="en-US" i="1" dirty="0" smtClean="0"/>
              <a:t>B</a:t>
            </a:r>
            <a:r>
              <a:rPr lang="en-US" dirty="0" smtClean="0"/>
              <a:t>-decays will be very interesting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8" name="Picture 7" descr="HFAG_ACP_NoCleo_reduced.png"/>
          <p:cNvPicPr>
            <a:picLocks noChangeAspect="1"/>
          </p:cNvPicPr>
          <p:nvPr/>
        </p:nvPicPr>
        <p:blipFill>
          <a:blip r:embed="rId2" cstate="print"/>
          <a:srcRect l="4560" t="16314" r="4125" b="14804"/>
          <a:stretch>
            <a:fillRect/>
          </a:stretch>
        </p:blipFill>
        <p:spPr>
          <a:xfrm>
            <a:off x="1469846" y="2708920"/>
            <a:ext cx="6054482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9905" y="23167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/>
              <a:t>A</a:t>
            </a:r>
            <a:r>
              <a:rPr lang="en-US" sz="1800" b="1" i="1" baseline="-25000" dirty="0" smtClean="0"/>
              <a:t>CP</a:t>
            </a:r>
            <a:endParaRPr lang="en-US" sz="1800" b="1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537321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CP asymmetry</a:t>
            </a:r>
            <a:endParaRPr lang="en-US" sz="1800" b="1" baseline="-25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907704" y="3197115"/>
            <a:ext cx="1440160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9560" y="326894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HFAG</a:t>
            </a:r>
            <a:br>
              <a:rPr lang="en-US" b="1" dirty="0" smtClean="0"/>
            </a:br>
            <a:r>
              <a:rPr lang="en-US" b="1" dirty="0" smtClean="0"/>
              <a:t>August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Mixing can be modified in both magnitude </a:t>
            </a:r>
            <a:r>
              <a:rPr lang="en-US" i="1" dirty="0" smtClean="0"/>
              <a:t>and</a:t>
            </a:r>
            <a:r>
              <a:rPr lang="en-US" dirty="0" smtClean="0">
                <a:solidFill>
                  <a:srgbClr val="7030A0"/>
                </a:solidFill>
              </a:rPr>
              <a:t> phase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Define a complex number parameter </a:t>
            </a:r>
            <a:r>
              <a:rPr lang="en-US" b="1" dirty="0" err="1" smtClean="0">
                <a:latin typeface="Symbol" pitchFamily="18" charset="2"/>
              </a:rPr>
              <a:t>D</a:t>
            </a:r>
            <a:r>
              <a:rPr lang="en-US" b="1" baseline="-25000" dirty="0" err="1" smtClean="0"/>
              <a:t>q</a:t>
            </a:r>
            <a:r>
              <a:rPr lang="en-US" dirty="0" smtClean="0">
                <a:solidFill>
                  <a:srgbClr val="0070C0"/>
                </a:solidFill>
              </a:rPr>
              <a:t> for the new physics</a:t>
            </a:r>
          </a:p>
          <a:p>
            <a:r>
              <a:rPr lang="en-US" dirty="0" smtClean="0"/>
              <a:t>Just like we did with the CKM</a:t>
            </a:r>
          </a:p>
          <a:p>
            <a:pPr lvl="1"/>
            <a:r>
              <a:rPr lang="en-US" dirty="0" smtClean="0"/>
              <a:t>Collect all the measurements together</a:t>
            </a:r>
          </a:p>
          <a:p>
            <a:pPr lvl="1"/>
            <a:r>
              <a:rPr lang="en-US" dirty="0" smtClean="0"/>
              <a:t>Plot all at once in 2D (complex plane)</a:t>
            </a:r>
          </a:p>
        </p:txBody>
      </p:sp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Looking for both</a:t>
            </a:r>
          </a:p>
        </p:txBody>
      </p:sp>
      <p:sp>
        <p:nvSpPr>
          <p:cNvPr id="20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/>
          </a:p>
        </p:txBody>
      </p:sp>
      <p:sp>
        <p:nvSpPr>
          <p:cNvPr id="2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500298" y="1340768"/>
            <a:ext cx="4071937" cy="1214438"/>
            <a:chOff x="4857752" y="3071810"/>
            <a:chExt cx="4071966" cy="1214446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857752" y="3071810"/>
              <a:ext cx="4071966" cy="121444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4922855" y="3319033"/>
              <a:ext cx="3911627" cy="720000"/>
              <a:chOff x="4867518" y="4686990"/>
              <a:chExt cx="3911627" cy="720000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5593904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077" name="Straight Arrow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078" name="Straight Arrow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5593904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075" name="Straight Arrow Connector 3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076" name="Straight Arrow Connector 4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6808350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073" name="Straight Arrow Connector 3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074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6808350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071" name="Straight Arrow Connector 35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072" name="Straight Arrow Connector 36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aphicFrame>
            <p:nvGraphicFramePr>
              <p:cNvPr id="2052" name="Object 7"/>
              <p:cNvGraphicFramePr>
                <a:graphicFrameLocks noChangeAspect="1"/>
              </p:cNvGraphicFramePr>
              <p:nvPr/>
            </p:nvGraphicFramePr>
            <p:xfrm>
              <a:off x="4867518" y="4777660"/>
              <a:ext cx="393703" cy="495303"/>
            </p:xfrm>
            <a:graphic>
              <a:graphicData uri="http://schemas.openxmlformats.org/presentationml/2006/ole">
                <p:oleObj spid="_x0000_s300042" name="Equation" r:id="rId4" imgW="203024" imgH="253780" progId="Equation.3">
                  <p:embed/>
                </p:oleObj>
              </a:graphicData>
            </a:graphic>
          </p:graphicFrame>
          <p:sp>
            <p:nvSpPr>
              <p:cNvPr id="2067" name="Left Brace 29"/>
              <p:cNvSpPr>
                <a:spLocks/>
              </p:cNvSpPr>
              <p:nvPr/>
            </p:nvSpPr>
            <p:spPr bwMode="auto">
              <a:xfrm>
                <a:off x="5262433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eft Brace 30"/>
              <p:cNvSpPr>
                <a:spLocks/>
              </p:cNvSpPr>
              <p:nvPr/>
            </p:nvSpPr>
            <p:spPr bwMode="auto">
              <a:xfrm flipH="1">
                <a:off x="8165672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053" name="Object 11"/>
              <p:cNvGraphicFramePr>
                <a:graphicFrameLocks noChangeAspect="1"/>
              </p:cNvGraphicFramePr>
              <p:nvPr/>
            </p:nvGraphicFramePr>
            <p:xfrm>
              <a:off x="8385442" y="4739559"/>
              <a:ext cx="393703" cy="533404"/>
            </p:xfrm>
            <a:graphic>
              <a:graphicData uri="http://schemas.openxmlformats.org/presentationml/2006/ole">
                <p:oleObj spid="_x0000_s300043" name="Equation" r:id="rId5" imgW="203024" imgH="266469" progId="Equation.3">
                  <p:embed/>
                </p:oleObj>
              </a:graphicData>
            </a:graphic>
          </p:graphicFrame>
          <p:sp>
            <p:nvSpPr>
              <p:cNvPr id="2069" name="Oval 46"/>
              <p:cNvSpPr>
                <a:spLocks noChangeArrowheads="1"/>
              </p:cNvSpPr>
              <p:nvPr/>
            </p:nvSpPr>
            <p:spPr bwMode="auto">
              <a:xfrm>
                <a:off x="6500826" y="4686990"/>
                <a:ext cx="720000" cy="720000"/>
              </a:xfrm>
              <a:prstGeom prst="ellipse">
                <a:avLst/>
              </a:prstGeom>
              <a:solidFill>
                <a:srgbClr val="66FF66"/>
              </a:solidFill>
              <a:ln w="9525" algn="ctr">
                <a:solidFill>
                  <a:schemeClr val="tx2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TextBox 47"/>
              <p:cNvSpPr txBox="1">
                <a:spLocks noChangeArrowheads="1"/>
              </p:cNvSpPr>
              <p:nvPr/>
            </p:nvSpPr>
            <p:spPr bwMode="auto">
              <a:xfrm>
                <a:off x="6702440" y="4878398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?</a:t>
                </a:r>
              </a:p>
            </p:txBody>
          </p:sp>
        </p:grpSp>
      </p:grpSp>
      <p:sp>
        <p:nvSpPr>
          <p:cNvPr id="2060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E7B41-B719-438D-8364-3F9541FE691A}" type="slidenum">
              <a:rPr lang="en-GB" smtClean="0"/>
              <a:pPr/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0733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 is </a:t>
            </a:r>
            <a:r>
              <a:rPr lang="en-US" b="1" u="sng" dirty="0" err="1" smtClean="0">
                <a:solidFill>
                  <a:srgbClr val="C00000"/>
                </a:solidFill>
              </a:rPr>
              <a:t>disfavoured</a:t>
            </a:r>
            <a:r>
              <a:rPr lang="en-US" dirty="0" smtClean="0"/>
              <a:t> by 3.6</a:t>
            </a:r>
            <a:r>
              <a:rPr lang="en-US" dirty="0" smtClean="0">
                <a:latin typeface="Symbol" pitchFamily="18" charset="2"/>
              </a:rPr>
              <a:t>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Owing a lot to the recent D</a:t>
            </a:r>
            <a:r>
              <a:rPr lang="en-GB" b="1" dirty="0" smtClean="0">
                <a:sym typeface="Symbol"/>
              </a:rPr>
              <a:t>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NP in mixing?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2" cstate="print"/>
          <a:srcRect t="2437"/>
          <a:stretch>
            <a:fillRect/>
          </a:stretch>
        </p:blipFill>
        <p:spPr bwMode="auto">
          <a:xfrm>
            <a:off x="11434" y="1700808"/>
            <a:ext cx="9105805" cy="416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25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470720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Flavour-specific asymmetry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3913311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a smoking gun for new physics??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FA13D-55CA-4268-9FCF-CFE6428F6B18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0" t="28327" r="15853"/>
          <a:stretch/>
        </p:blipFill>
        <p:spPr bwMode="auto">
          <a:xfrm>
            <a:off x="599801" y="3925520"/>
            <a:ext cx="7944399" cy="173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7" t="25129" r="6383"/>
          <a:stretch/>
        </p:blipFill>
        <p:spPr bwMode="auto">
          <a:xfrm>
            <a:off x="114248" y="1052736"/>
            <a:ext cx="8915504" cy="2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7798" y="34290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…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Very difficult measurement</a:t>
            </a: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Observe</a:t>
            </a:r>
          </a:p>
          <a:p>
            <a:pPr marL="457200" indent="-457200"/>
            <a:r>
              <a:rPr lang="en-US" dirty="0" err="1" smtClean="0">
                <a:solidFill>
                  <a:srgbClr val="C00000"/>
                </a:solidFill>
              </a:rPr>
              <a:t>Flavour</a:t>
            </a:r>
            <a:r>
              <a:rPr lang="en-US" dirty="0" smtClean="0">
                <a:solidFill>
                  <a:srgbClr val="C00000"/>
                </a:solidFill>
              </a:rPr>
              <a:t>-specific asymmetry from B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-mixing in the SM: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In the standard model </a:t>
            </a:r>
            <a:r>
              <a:rPr lang="en-US" b="1" dirty="0" err="1" smtClean="0">
                <a:solidFill>
                  <a:srgbClr val="7030A0"/>
                </a:solidFill>
              </a:rPr>
              <a:t>a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fs</a:t>
            </a:r>
            <a:r>
              <a:rPr lang="en-US" b="1" dirty="0" smtClean="0">
                <a:solidFill>
                  <a:srgbClr val="7030A0"/>
                </a:solidFill>
              </a:rPr>
              <a:t> is almost negligible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2987675" y="1849586"/>
          <a:ext cx="1000125" cy="365125"/>
        </p:xfrm>
        <a:graphic>
          <a:graphicData uri="http://schemas.openxmlformats.org/presentationml/2006/ole">
            <p:oleObj spid="_x0000_s155750" name="Equation" r:id="rId4" imgW="622030" imgH="228501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283968" y="1889016"/>
            <a:ext cx="282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≠</a:t>
            </a:r>
            <a:endParaRPr lang="en-US" dirty="0"/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5056188" y="1844824"/>
          <a:ext cx="998537" cy="365125"/>
        </p:xfrm>
        <a:graphic>
          <a:graphicData uri="http://schemas.openxmlformats.org/presentationml/2006/ole">
            <p:oleObj spid="_x0000_s155751" name="Equation" r:id="rId5" imgW="622030" imgH="228501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5680804"/>
              </p:ext>
            </p:extLst>
          </p:nvPr>
        </p:nvGraphicFramePr>
        <p:xfrm>
          <a:off x="3049588" y="5572856"/>
          <a:ext cx="2982912" cy="457200"/>
        </p:xfrm>
        <a:graphic>
          <a:graphicData uri="http://schemas.openxmlformats.org/presentationml/2006/ole">
            <p:oleObj spid="_x0000_s155752" name="Equation" r:id="rId6" imgW="149860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393336"/>
              </p:ext>
            </p:extLst>
          </p:nvPr>
        </p:nvGraphicFramePr>
        <p:xfrm>
          <a:off x="863600" y="5373216"/>
          <a:ext cx="1749425" cy="863600"/>
        </p:xfrm>
        <a:graphic>
          <a:graphicData uri="http://schemas.openxmlformats.org/presentationml/2006/ole">
            <p:oleObj spid="_x0000_s155753" name="Equation" r:id="rId7" imgW="876300" imgH="4318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6177759"/>
              </p:ext>
            </p:extLst>
          </p:nvPr>
        </p:nvGraphicFramePr>
        <p:xfrm>
          <a:off x="6299200" y="5433156"/>
          <a:ext cx="2324100" cy="711200"/>
        </p:xfrm>
        <a:graphic>
          <a:graphicData uri="http://schemas.openxmlformats.org/presentationml/2006/ole">
            <p:oleObj spid="_x0000_s155754" name="Equation" r:id="rId8" imgW="1167893" imgH="355446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6486452" y="5525607"/>
            <a:ext cx="575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ym typeface="Symbol"/>
              </a:rPr>
              <a:t>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 rot="1469314">
            <a:off x="1949889" y="2521079"/>
            <a:ext cx="4736800" cy="2605490"/>
            <a:chOff x="1905670" y="2876302"/>
            <a:chExt cx="4736800" cy="2605490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V="1">
              <a:off x="3966245" y="3550172"/>
              <a:ext cx="1561461" cy="59873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 rot="20130686">
              <a:off x="4109120" y="3717106"/>
              <a:ext cx="2825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V="1">
              <a:off x="4155196" y="3739912"/>
              <a:ext cx="87354" cy="39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 rot="20130686">
              <a:off x="4987200" y="3371085"/>
              <a:ext cx="2825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5486824" y="3489668"/>
              <a:ext cx="144462" cy="1444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V="1">
              <a:off x="5549770" y="3085006"/>
              <a:ext cx="0" cy="5032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5539027" y="3162811"/>
              <a:ext cx="732783" cy="4018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5539028" y="3564655"/>
              <a:ext cx="1103442" cy="35682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 rot="20130686">
              <a:off x="6045302" y="3524311"/>
              <a:ext cx="27305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 rot="20130686">
              <a:off x="6192360" y="2964858"/>
              <a:ext cx="35083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Symbol" pitchFamily="18" charset="2"/>
                </a:rPr>
                <a:t>m</a:t>
              </a:r>
              <a:r>
                <a:rPr lang="en-GB" baseline="30000" dirty="0">
                  <a:latin typeface="Symbol" pitchFamily="18" charset="2"/>
                </a:rPr>
                <a:t>-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 rot="20296730">
              <a:off x="5551002" y="2876302"/>
              <a:ext cx="27622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Symbol" pitchFamily="18" charset="2"/>
                </a:rPr>
                <a:t>n</a:t>
              </a: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V="1">
              <a:off x="5633875" y="2970769"/>
              <a:ext cx="65530" cy="29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4670610" y="3782315"/>
              <a:ext cx="144463" cy="144463"/>
            </a:xfrm>
            <a:prstGeom prst="ellipse">
              <a:avLst/>
            </a:prstGeom>
            <a:solidFill>
              <a:srgbClr val="FF00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3821782" y="4075881"/>
              <a:ext cx="144463" cy="1444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 flipH="1">
              <a:off x="1905670" y="4210829"/>
              <a:ext cx="1916113" cy="1270963"/>
              <a:chOff x="827087" y="4833958"/>
              <a:chExt cx="1916113" cy="1270963"/>
            </a:xfrm>
          </p:grpSpPr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>
                <a:off x="827087" y="4833958"/>
                <a:ext cx="945142" cy="46774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1731336" y="5302708"/>
                <a:ext cx="0" cy="503238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760909" y="5316180"/>
                <a:ext cx="677343" cy="423817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>
                <a:off x="1718302" y="5281176"/>
                <a:ext cx="1008063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 rot="1469314">
                <a:off x="2329604" y="4940329"/>
                <a:ext cx="273050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c</a:t>
                </a:r>
              </a:p>
            </p:txBody>
          </p: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 rot="1311926">
                <a:off x="1116013" y="5194320"/>
                <a:ext cx="282575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b</a:t>
                </a:r>
              </a:p>
            </p:txBody>
          </p:sp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 rot="1469314">
                <a:off x="2392363" y="5684857"/>
                <a:ext cx="350837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Symbol" pitchFamily="18" charset="2"/>
                  </a:rPr>
                  <a:t>m</a:t>
                </a:r>
                <a:r>
                  <a:rPr lang="en-GB" baseline="30000" dirty="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43" name="Text Box 17"/>
              <p:cNvSpPr txBox="1">
                <a:spLocks noChangeArrowheads="1"/>
              </p:cNvSpPr>
              <p:nvPr/>
            </p:nvSpPr>
            <p:spPr bwMode="auto">
              <a:xfrm rot="1469314">
                <a:off x="1609890" y="5800121"/>
                <a:ext cx="276225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Symbol" pitchFamily="18" charset="2"/>
                  </a:rPr>
                  <a:t>n</a:t>
                </a:r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>
                <a:off x="1741215" y="5890939"/>
                <a:ext cx="65531" cy="29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auto">
              <a:xfrm>
                <a:off x="1677205" y="5212044"/>
                <a:ext cx="144463" cy="144462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 flipV="1">
              <a:off x="5480176" y="3475071"/>
              <a:ext cx="144463" cy="1444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5-Point Star 46"/>
            <p:cNvSpPr/>
            <p:nvPr/>
          </p:nvSpPr>
          <p:spPr bwMode="auto">
            <a:xfrm>
              <a:off x="3685594" y="3957877"/>
              <a:ext cx="428628" cy="357190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414381" y="3481844"/>
            <a:ext cx="1406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 asymmetry </a:t>
            </a:r>
            <a:br>
              <a:rPr lang="en-US" dirty="0" smtClean="0"/>
            </a:br>
            <a:r>
              <a:rPr lang="en-US" dirty="0" smtClean="0"/>
              <a:t>in mixing,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fs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1"/>
          <a:stretch/>
        </p:blipFill>
        <p:spPr bwMode="auto">
          <a:xfrm>
            <a:off x="1372613" y="908720"/>
            <a:ext cx="6151715" cy="561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Topic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68F1-1A78-412D-88E8-2167B96CBEB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1331532" y="1012987"/>
            <a:ext cx="214314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16" y="6546514"/>
            <a:ext cx="214314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2852936"/>
            <a:ext cx="1587294" cy="73866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Situation could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really be cleared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up by </a:t>
            </a:r>
            <a:r>
              <a:rPr lang="en-US" b="1" dirty="0" err="1" smtClean="0">
                <a:solidFill>
                  <a:srgbClr val="FF0066"/>
                </a:solidFill>
              </a:rPr>
              <a:t>LHCb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 is reconstructing both                            and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 is catching up with D</a:t>
            </a:r>
            <a:r>
              <a:rPr lang="en-GB" b="1" dirty="0" smtClean="0">
                <a:sym typeface="Symbol"/>
              </a:rPr>
              <a:t></a:t>
            </a:r>
            <a:r>
              <a:rPr lang="en-GB" dirty="0" smtClean="0"/>
              <a:t> very quickly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68F1-1A78-412D-88E8-2167B96CBEB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1935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5348"/>
            <a:ext cx="4736306" cy="38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8387" y="5974723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~100k D</a:t>
            </a:r>
            <a:r>
              <a:rPr lang="en-GB" b="1" baseline="-25000" dirty="0" smtClean="0"/>
              <a:t>s</a:t>
            </a:r>
            <a:r>
              <a:rPr lang="en-GB" b="1" dirty="0" smtClean="0"/>
              <a:t> in 5 fb</a:t>
            </a:r>
            <a:r>
              <a:rPr lang="en-GB" b="1" baseline="30000" dirty="0" smtClean="0"/>
              <a:t>-1</a:t>
            </a:r>
            <a:endParaRPr lang="en-GB" b="1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696"/>
          <a:stretch/>
        </p:blipFill>
        <p:spPr>
          <a:xfrm>
            <a:off x="5076056" y="2348880"/>
            <a:ext cx="3932213" cy="3814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0430" y="5974723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~100k D</a:t>
            </a:r>
            <a:r>
              <a:rPr lang="en-GB" b="1" baseline="-25000" dirty="0" smtClean="0"/>
              <a:t>s</a:t>
            </a:r>
            <a:r>
              <a:rPr lang="en-GB" b="1" dirty="0" smtClean="0"/>
              <a:t> in 0.2 fb</a:t>
            </a:r>
            <a:r>
              <a:rPr lang="en-GB" b="1" baseline="30000" dirty="0" smtClean="0"/>
              <a:t>-1</a:t>
            </a:r>
            <a:endParaRPr lang="en-GB" b="1" baseline="30000" dirty="0"/>
          </a:p>
        </p:txBody>
      </p:sp>
      <p:graphicFrame>
        <p:nvGraphicFramePr>
          <p:cNvPr id="3368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888747"/>
              </p:ext>
            </p:extLst>
          </p:nvPr>
        </p:nvGraphicFramePr>
        <p:xfrm>
          <a:off x="4499992" y="1204913"/>
          <a:ext cx="1819275" cy="495300"/>
        </p:xfrm>
        <a:graphic>
          <a:graphicData uri="http://schemas.openxmlformats.org/presentationml/2006/ole">
            <p:oleObj spid="_x0000_s336905" name="Equation" r:id="rId5" imgW="914400" imgH="254000" progId="Equation.3">
              <p:embed/>
            </p:oleObj>
          </a:graphicData>
        </a:graphic>
      </p:graphicFrame>
      <p:graphicFrame>
        <p:nvGraphicFramePr>
          <p:cNvPr id="336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9447282"/>
              </p:ext>
            </p:extLst>
          </p:nvPr>
        </p:nvGraphicFramePr>
        <p:xfrm>
          <a:off x="7183363" y="1204913"/>
          <a:ext cx="1817687" cy="495300"/>
        </p:xfrm>
        <a:graphic>
          <a:graphicData uri="http://schemas.openxmlformats.org/presentationml/2006/ole">
            <p:oleObj spid="_x0000_s336906" name="Equation" r:id="rId6" imgW="914400" imgH="254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129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Welcome to our universe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Introduction to flavour physics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Hottest new physics searches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C00000"/>
                </a:solidFill>
              </a:rPr>
              <a:t>Flavour-specific asymmetry</a:t>
            </a:r>
          </a:p>
          <a:p>
            <a:pPr marL="857250" lvl="1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/>
            <a:r>
              <a:rPr lang="en-GB" dirty="0" smtClean="0"/>
              <a:t>Recent papers:</a:t>
            </a:r>
          </a:p>
          <a:p>
            <a:pPr marL="857250" lvl="1" indent="-457200"/>
            <a:r>
              <a:rPr lang="en-GB" dirty="0" smtClean="0">
                <a:sym typeface="Symbol"/>
              </a:rPr>
              <a:t>D</a:t>
            </a:r>
            <a:r>
              <a:rPr lang="en-GB" b="1" dirty="0" smtClean="0">
                <a:sym typeface="Symbol"/>
              </a:rPr>
              <a:t></a:t>
            </a:r>
            <a:r>
              <a:rPr lang="en-GB" dirty="0" smtClean="0"/>
              <a:t> measurement of </a:t>
            </a:r>
            <a:r>
              <a:rPr lang="en-GB" i="1" dirty="0" err="1" smtClean="0"/>
              <a:t>A</a:t>
            </a:r>
            <a:r>
              <a:rPr lang="en-GB" i="1" baseline="30000" dirty="0" err="1" smtClean="0"/>
              <a:t>b</a:t>
            </a:r>
            <a:r>
              <a:rPr lang="en-GB" dirty="0" smtClean="0"/>
              <a:t>, 3.2</a:t>
            </a:r>
            <a:r>
              <a:rPr lang="en-GB" dirty="0" smtClean="0">
                <a:latin typeface="Symbol" pitchFamily="18" charset="2"/>
              </a:rPr>
              <a:t>s</a:t>
            </a:r>
            <a:r>
              <a:rPr lang="en-GB" dirty="0" smtClean="0"/>
              <a:t> deviation from the SM (May 2010)</a:t>
            </a:r>
            <a:br>
              <a:rPr lang="en-GB" dirty="0" smtClean="0"/>
            </a:br>
            <a:r>
              <a:rPr lang="en-US" sz="1000" dirty="0" smtClean="0"/>
              <a:t>Evidence for an anomalous like-sign </a:t>
            </a:r>
            <a:r>
              <a:rPr lang="en-US" sz="1000" dirty="0" err="1" smtClean="0"/>
              <a:t>dimuon</a:t>
            </a:r>
            <a:r>
              <a:rPr lang="en-US" sz="1000" dirty="0" smtClean="0"/>
              <a:t> charge asymmetry</a:t>
            </a:r>
            <a:br>
              <a:rPr lang="en-US" sz="1000" dirty="0" smtClean="0"/>
            </a:br>
            <a:r>
              <a:rPr lang="en-US" sz="1000" dirty="0" smtClean="0"/>
              <a:t> </a:t>
            </a:r>
            <a:r>
              <a:rPr lang="en-US" sz="1000" dirty="0" smtClean="0">
                <a:hlinkClick r:id="rId2"/>
              </a:rPr>
              <a:t>PRL. 105, 081801 (2010)</a:t>
            </a:r>
            <a:endParaRPr lang="en-GB" sz="1000" dirty="0" smtClean="0"/>
          </a:p>
          <a:p>
            <a:pPr marL="857250" lvl="1" indent="-457200"/>
            <a:r>
              <a:rPr lang="en-GB" dirty="0" err="1" smtClean="0"/>
              <a:t>Nierste</a:t>
            </a:r>
            <a:r>
              <a:rPr lang="en-GB" dirty="0" smtClean="0"/>
              <a:t> and Lenz B-mixing update (Feb 2011)</a:t>
            </a:r>
            <a:br>
              <a:rPr lang="en-GB" dirty="0" smtClean="0"/>
            </a:br>
            <a:r>
              <a:rPr lang="en-GB" sz="1000" dirty="0" smtClean="0"/>
              <a:t>Numerical updates of lifetimes and mixing parameters of B mesons</a:t>
            </a:r>
            <a:br>
              <a:rPr lang="en-GB" sz="1000" dirty="0" smtClean="0"/>
            </a:br>
            <a:r>
              <a:rPr lang="en-GB" sz="1000" dirty="0" smtClean="0">
                <a:hlinkClick r:id="rId3"/>
              </a:rPr>
              <a:t>hep-ph arxiv:1102.4274</a:t>
            </a:r>
            <a:endParaRPr lang="en-GB" sz="1000" dirty="0" smtClean="0"/>
          </a:p>
          <a:p>
            <a:pPr marL="857250" lvl="1" indent="-457200"/>
            <a:r>
              <a:rPr lang="en-US" sz="1800" dirty="0" smtClean="0"/>
              <a:t>WMAP 7-year sky maps (Feb 2011)</a:t>
            </a:r>
            <a:br>
              <a:rPr lang="en-US" sz="1800" dirty="0" smtClean="0"/>
            </a:br>
            <a:r>
              <a:rPr lang="en-US" sz="1000" dirty="0" smtClean="0"/>
              <a:t>Seven-Year Wilkinson Microwave Anisotropy Probe (WMAP) Observations: Sky Maps, Systematic Errors, and Basic Results</a:t>
            </a:r>
            <a:r>
              <a:rPr lang="en-US" sz="1000" dirty="0" smtClean="0">
                <a:hlinkClick r:id="rId4"/>
              </a:rPr>
              <a:t/>
            </a:r>
            <a:br>
              <a:rPr lang="en-US" sz="1000" dirty="0" smtClean="0">
                <a:hlinkClick r:id="rId4"/>
              </a:rPr>
            </a:br>
            <a:r>
              <a:rPr lang="en-GB" sz="1000" dirty="0" smtClean="0">
                <a:hlinkClick r:id="rId4"/>
              </a:rPr>
              <a:t> </a:t>
            </a:r>
            <a:r>
              <a:rPr lang="en-GB" sz="1000" dirty="0" err="1" smtClean="0">
                <a:hlinkClick r:id="rId4"/>
              </a:rPr>
              <a:t>Jarosik</a:t>
            </a:r>
            <a:r>
              <a:rPr lang="en-GB" sz="1000" dirty="0" smtClean="0">
                <a:hlinkClick r:id="rId4"/>
              </a:rPr>
              <a:t>, N., et.al., 2011, </a:t>
            </a:r>
            <a:r>
              <a:rPr lang="en-GB" sz="1000" dirty="0" err="1" smtClean="0">
                <a:hlinkClick r:id="rId4"/>
              </a:rPr>
              <a:t>ApJS</a:t>
            </a:r>
            <a:r>
              <a:rPr lang="en-GB" sz="1000" dirty="0" smtClean="0">
                <a:hlinkClick r:id="rId4"/>
              </a:rPr>
              <a:t>, 192, 14</a:t>
            </a:r>
            <a:endParaRPr lang="en-GB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73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2635417" y="5013176"/>
            <a:ext cx="4320480" cy="864096"/>
          </a:xfrm>
          <a:prstGeom prst="roundRect">
            <a:avLst/>
          </a:prstGeom>
          <a:solidFill>
            <a:srgbClr val="D5FFFF">
              <a:alpha val="49804"/>
            </a:srgb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LHC is a pp-collider, not a </a:t>
            </a:r>
            <a:r>
              <a:rPr lang="en-US" dirty="0" err="1" smtClean="0"/>
              <a:t>pp</a:t>
            </a:r>
            <a:r>
              <a:rPr lang="en-US" dirty="0" smtClean="0"/>
              <a:t>-collider 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is in the forward region</a:t>
            </a:r>
          </a:p>
          <a:p>
            <a:pPr lvl="1" eaLnBrk="1" hangingPunct="1"/>
            <a:r>
              <a:rPr lang="en-GB" dirty="0" smtClean="0"/>
              <a:t>Can’t measure the same thing as D</a:t>
            </a:r>
            <a:r>
              <a:rPr lang="en-GB" b="1" dirty="0" smtClean="0">
                <a:sym typeface="Symbol"/>
              </a:rPr>
              <a:t></a:t>
            </a:r>
            <a:endParaRPr lang="en-GB" dirty="0" smtClean="0"/>
          </a:p>
          <a:p>
            <a:pPr lvl="1" eaLnBrk="1" hangingPunct="1"/>
            <a:r>
              <a:rPr lang="en-GB" dirty="0" smtClean="0"/>
              <a:t>Need a clever new method</a:t>
            </a:r>
          </a:p>
          <a:p>
            <a:pPr lvl="1" eaLnBrk="1" hangingPunct="1"/>
            <a:endParaRPr lang="en-GB" sz="1600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GB" sz="1600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GB" sz="1600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GB" sz="1600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Subtract two asymmetries to eliminate </a:t>
            </a:r>
            <a:r>
              <a:rPr lang="en-US" dirty="0" err="1" smtClean="0"/>
              <a:t>systematics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7975630"/>
              </p:ext>
            </p:extLst>
          </p:nvPr>
        </p:nvGraphicFramePr>
        <p:xfrm>
          <a:off x="2732409" y="4996953"/>
          <a:ext cx="4135438" cy="863600"/>
        </p:xfrm>
        <a:graphic>
          <a:graphicData uri="http://schemas.openxmlformats.org/presentationml/2006/ole">
            <p:oleObj spid="_x0000_s449546" name="Equation" r:id="rId3" imgW="2082800" imgH="43180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3745514"/>
              </p:ext>
            </p:extLst>
          </p:nvPr>
        </p:nvGraphicFramePr>
        <p:xfrm>
          <a:off x="2580035" y="3116857"/>
          <a:ext cx="4440237" cy="1016000"/>
        </p:xfrm>
        <a:graphic>
          <a:graphicData uri="http://schemas.openxmlformats.org/presentationml/2006/ole">
            <p:oleObj spid="_x0000_s449547" name="Equation" r:id="rId4" imgW="2235200" imgH="5080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71056" y="3340769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</a:t>
            </a:r>
            <a:r>
              <a:rPr lang="en-GB" b="1" dirty="0" smtClean="0">
                <a:sym typeface="Symbol"/>
              </a:rPr>
              <a:t></a:t>
            </a:r>
          </a:p>
          <a:p>
            <a:r>
              <a:rPr lang="en-GB" b="1" dirty="0" smtClean="0">
                <a:sym typeface="Symbol"/>
              </a:rPr>
              <a:t>(inclusive)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358320" y="1340768"/>
            <a:ext cx="7200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71056" y="519381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endParaRPr lang="en-GB" b="1" dirty="0" smtClean="0">
              <a:sym typeface="Symbol"/>
            </a:endParaRPr>
          </a:p>
          <a:p>
            <a:r>
              <a:rPr lang="en-GB" b="1" dirty="0" smtClean="0">
                <a:sym typeface="Symbol"/>
              </a:rPr>
              <a:t>(subtraction)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1fb</a:t>
            </a:r>
            <a:r>
              <a:rPr lang="en-GB" baseline="30000" dirty="0" smtClean="0"/>
              <a:t>-1</a:t>
            </a:r>
            <a:r>
              <a:rPr lang="en-GB" dirty="0" smtClean="0"/>
              <a:t> of </a:t>
            </a:r>
            <a:r>
              <a:rPr lang="en-GB" dirty="0" err="1" smtClean="0"/>
              <a:t>LHCb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68F1-1A78-412D-88E8-2167B96CBEB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43500"/>
          </a:xfrm>
        </p:spPr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measurement cuts at right-angles to D</a:t>
            </a:r>
            <a:r>
              <a:rPr lang="en-GB" b="1" dirty="0">
                <a:sym typeface="Symbol"/>
              </a:rPr>
              <a:t></a:t>
            </a:r>
            <a:endParaRPr lang="en-GB" b="1" dirty="0"/>
          </a:p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38"/>
          <a:stretch/>
        </p:blipFill>
        <p:spPr>
          <a:xfrm>
            <a:off x="1893616" y="1750237"/>
            <a:ext cx="5390024" cy="4730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2271" y="3212976"/>
            <a:ext cx="2084225" cy="73866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Only one example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of the great physics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on the way from </a:t>
            </a:r>
            <a:r>
              <a:rPr lang="en-US" b="1" dirty="0" err="1" smtClean="0">
                <a:solidFill>
                  <a:srgbClr val="FF0066"/>
                </a:solidFill>
              </a:rPr>
              <a:t>LHCb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43500"/>
          </a:xfrm>
        </p:spPr>
        <p:txBody>
          <a:bodyPr/>
          <a:lstStyle/>
          <a:p>
            <a:pPr>
              <a:buFont typeface="Arial" pitchFamily="34" charset="0"/>
              <a:buChar char="?"/>
            </a:pPr>
            <a:r>
              <a:rPr lang="en-GB" dirty="0" smtClean="0">
                <a:solidFill>
                  <a:srgbClr val="7030A0"/>
                </a:solidFill>
              </a:rPr>
              <a:t>Need new physics to explain the observed universe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LHC is a discovery machine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Precision measurements complement direct searches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>
                <a:solidFill>
                  <a:srgbClr val="7030A0"/>
                </a:solidFill>
              </a:rPr>
              <a:t>LHCb</a:t>
            </a:r>
            <a:r>
              <a:rPr lang="en-GB" dirty="0" smtClean="0">
                <a:solidFill>
                  <a:srgbClr val="7030A0"/>
                </a:solidFill>
              </a:rPr>
              <a:t> is </a:t>
            </a:r>
            <a:r>
              <a:rPr lang="en-GB" u="sng" dirty="0" smtClean="0">
                <a:solidFill>
                  <a:srgbClr val="7030A0"/>
                </a:solidFill>
              </a:rPr>
              <a:t>the</a:t>
            </a:r>
            <a:r>
              <a:rPr lang="en-GB" dirty="0" smtClean="0">
                <a:solidFill>
                  <a:srgbClr val="7030A0"/>
                </a:solidFill>
              </a:rPr>
              <a:t> flavour experiment at the LHC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B050"/>
                </a:solidFill>
              </a:rPr>
              <a:t>B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</a:t>
            </a:r>
            <a:r>
              <a:rPr lang="en-US" dirty="0" err="1" smtClean="0">
                <a:solidFill>
                  <a:srgbClr val="00B050"/>
                </a:solidFill>
              </a:rPr>
              <a:t>K</a:t>
            </a:r>
            <a:r>
              <a:rPr lang="en-US" dirty="0" err="1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CKM-angle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</a:rPr>
              <a:t>g,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baseline="-25000" dirty="0" smtClean="0">
                <a:solidFill>
                  <a:srgbClr val="00B050"/>
                </a:solidFill>
              </a:rPr>
              <a:t>s/</a:t>
            </a:r>
            <a:r>
              <a:rPr lang="en-US" baseline="-25000" dirty="0" err="1" smtClean="0">
                <a:solidFill>
                  <a:srgbClr val="00B050"/>
                </a:solidFill>
              </a:rPr>
              <a:t>d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</a:t>
            </a:r>
            <a:r>
              <a:rPr lang="en-US" dirty="0" err="1" smtClean="0">
                <a:solidFill>
                  <a:srgbClr val="00B050"/>
                </a:solidFill>
                <a:latin typeface="Symbol" pitchFamily="18" charset="2"/>
              </a:rPr>
              <a:t>mm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B</a:t>
            </a:r>
            <a:r>
              <a:rPr lang="en-US" baseline="-25000" dirty="0" err="1" smtClean="0">
                <a:solidFill>
                  <a:srgbClr val="00B050"/>
                </a:solidFill>
              </a:rPr>
              <a:t>d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K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*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</a:rPr>
              <a:t>mm, </a:t>
            </a:r>
            <a:r>
              <a:rPr lang="en-US" dirty="0" err="1" smtClean="0">
                <a:solidFill>
                  <a:srgbClr val="00B050"/>
                </a:solidFill>
              </a:rPr>
              <a:t>B</a:t>
            </a:r>
            <a:r>
              <a:rPr lang="en-US" baseline="-25000" dirty="0" err="1" smtClean="0">
                <a:solidFill>
                  <a:srgbClr val="00B050"/>
                </a:solidFill>
              </a:rPr>
              <a:t>s</a:t>
            </a:r>
            <a:r>
              <a:rPr lang="en-US" dirty="0" err="1" smtClean="0">
                <a:solidFill>
                  <a:srgbClr val="00B050"/>
                </a:solidFill>
                <a:sym typeface="Symbol"/>
              </a:rPr>
              <a:t>J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B050"/>
                </a:solidFill>
                <a:latin typeface="Symbol" pitchFamily="18" charset="2"/>
              </a:rPr>
              <a:t>yF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</a:rPr>
              <a:t> ...</a:t>
            </a:r>
            <a:endParaRPr lang="en-GB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?"/>
            </a:pPr>
            <a:r>
              <a:rPr lang="en-GB" dirty="0" smtClean="0">
                <a:solidFill>
                  <a:srgbClr val="7030A0"/>
                </a:solidFill>
              </a:rPr>
              <a:t>We’ve seen a hint of new physics already from D</a:t>
            </a:r>
            <a:r>
              <a:rPr lang="en-GB" b="1" dirty="0" smtClean="0">
                <a:solidFill>
                  <a:srgbClr val="7030A0"/>
                </a:solidFill>
                <a:sym typeface="Symbol"/>
              </a:rPr>
              <a:t></a:t>
            </a:r>
            <a:endParaRPr lang="en-GB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GB" dirty="0" err="1" smtClean="0">
                <a:solidFill>
                  <a:srgbClr val="00B050"/>
                </a:solidFill>
              </a:rPr>
              <a:t>LHCb</a:t>
            </a:r>
            <a:r>
              <a:rPr lang="en-GB" dirty="0" smtClean="0">
                <a:solidFill>
                  <a:srgbClr val="00B050"/>
                </a:solidFill>
              </a:rPr>
              <a:t> will make an early complementary measurement</a:t>
            </a:r>
          </a:p>
          <a:p>
            <a:r>
              <a:rPr lang="en-GB" dirty="0" smtClean="0"/>
              <a:t>This is only the start of the LHC era, so ....</a:t>
            </a:r>
          </a:p>
          <a:p>
            <a:pPr lvl="1"/>
            <a:r>
              <a:rPr lang="en-GB" dirty="0" smtClean="0"/>
              <a:t>Stay tuned for the latest experimental results!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68F1-1A78-412D-88E8-2167B96CBEB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End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Backups are often required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F44FC3-EB0D-4D1D-A5CD-D250F822C6FA}" type="slidenum">
              <a:rPr lang="en-GB" smtClean="0"/>
              <a:pPr/>
              <a:t>33</a:t>
            </a:fld>
            <a:endParaRPr lang="en-GB" smtClean="0"/>
          </a:p>
        </p:txBody>
      </p:sp>
      <p:pic>
        <p:nvPicPr>
          <p:cNvPr id="25607" name="Picture 6" descr="Backup_Backup_Backup_-_And_Test_Rest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638" y="2071688"/>
            <a:ext cx="40227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Ulrich </a:t>
            </a:r>
            <a:r>
              <a:rPr lang="en-US" dirty="0" err="1" smtClean="0"/>
              <a:t>Kerzel</a:t>
            </a:r>
            <a:r>
              <a:rPr lang="en-US" dirty="0" smtClean="0"/>
              <a:t> for discussions on two-body </a:t>
            </a:r>
            <a:r>
              <a:rPr lang="en-US" i="1" dirty="0" smtClean="0"/>
              <a:t>B</a:t>
            </a:r>
            <a:r>
              <a:rPr lang="en-US" dirty="0" smtClean="0"/>
              <a:t>-decays</a:t>
            </a:r>
          </a:p>
          <a:p>
            <a:r>
              <a:rPr lang="en-US" dirty="0" smtClean="0"/>
              <a:t>Guy Wilkinson and Thomas </a:t>
            </a:r>
            <a:r>
              <a:rPr lang="en-US" dirty="0" err="1" smtClean="0"/>
              <a:t>Ruf</a:t>
            </a:r>
            <a:r>
              <a:rPr lang="en-US" dirty="0" smtClean="0"/>
              <a:t> for their great advice</a:t>
            </a:r>
          </a:p>
          <a:p>
            <a:r>
              <a:rPr lang="en-US" dirty="0" smtClean="0"/>
              <a:t>Johannes Albrecht for discussions on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>
                <a:latin typeface="Symbol" pitchFamily="18" charset="2"/>
              </a:rPr>
              <a:t>mm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The CKM-fitter members of </a:t>
            </a:r>
            <a:r>
              <a:rPr lang="en-US" dirty="0" err="1" smtClean="0"/>
              <a:t>LHCb</a:t>
            </a:r>
            <a:r>
              <a:rPr lang="en-US" dirty="0" smtClean="0"/>
              <a:t> for updating the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s</a:t>
            </a:r>
            <a:r>
              <a:rPr lang="en-US" dirty="0" smtClean="0"/>
              <a:t> plot, pointing out to me a long-standing physics goof in our TDR and other publications, and for putting up with my crazy questions about their fitting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>
                <a:latin typeface="Symbol" pitchFamily="18" charset="2"/>
              </a:rPr>
              <a:t>mm</a:t>
            </a:r>
            <a:r>
              <a:rPr lang="en-US" dirty="0" smtClean="0"/>
              <a:t> first result: </a:t>
            </a:r>
            <a:r>
              <a:rPr lang="en-US" dirty="0" smtClean="0">
                <a:hlinkClick r:id="rId2"/>
              </a:rPr>
              <a:t>http://arxiv.org/abs/1103.2465</a:t>
            </a:r>
            <a:endParaRPr lang="en-US" dirty="0" smtClean="0"/>
          </a:p>
          <a:p>
            <a:pPr lvl="1"/>
            <a:r>
              <a:rPr lang="en-US" dirty="0" smtClean="0"/>
              <a:t>Detector paper: J. of Instrumentation (No. 3 pp. S08005P)</a:t>
            </a:r>
          </a:p>
          <a:p>
            <a:pPr lvl="1"/>
            <a:r>
              <a:rPr lang="en-US" dirty="0" smtClean="0"/>
              <a:t>“Roadmap” of physics analyses: arXiv:0912.4179</a:t>
            </a:r>
          </a:p>
          <a:p>
            <a:pPr lvl="2"/>
            <a:r>
              <a:rPr lang="en-US" sz="1800" dirty="0" smtClean="0"/>
              <a:t>Chapter 2:	</a:t>
            </a:r>
            <a:r>
              <a:rPr lang="en-US" dirty="0" smtClean="0">
                <a:latin typeface="Symbol" pitchFamily="18" charset="2"/>
              </a:rPr>
              <a:t>g	</a:t>
            </a:r>
            <a:endParaRPr lang="en-US" dirty="0" smtClean="0"/>
          </a:p>
          <a:p>
            <a:pPr lvl="2"/>
            <a:r>
              <a:rPr lang="en-US" sz="1800" dirty="0" smtClean="0"/>
              <a:t>Chapter 3:	</a:t>
            </a:r>
            <a:r>
              <a:rPr lang="en-US" dirty="0" smtClean="0"/>
              <a:t>B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itchFamily="18" charset="2"/>
              </a:rPr>
              <a:t>p</a:t>
            </a:r>
            <a:endParaRPr lang="en-US" dirty="0" smtClean="0"/>
          </a:p>
          <a:p>
            <a:pPr lvl="2"/>
            <a:r>
              <a:rPr lang="en-US" sz="1800" dirty="0" smtClean="0"/>
              <a:t>Chapter 5:	</a:t>
            </a:r>
            <a:r>
              <a:rPr lang="en-US" dirty="0" smtClean="0"/>
              <a:t>B</a:t>
            </a:r>
            <a:r>
              <a:rPr lang="en-US" baseline="-25000" dirty="0" smtClean="0"/>
              <a:t>s/d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itchFamily="18" charset="2"/>
              </a:rPr>
              <a:t>mm</a:t>
            </a:r>
            <a:endParaRPr lang="en-US" dirty="0" smtClean="0"/>
          </a:p>
          <a:p>
            <a:pPr lvl="2"/>
            <a:r>
              <a:rPr lang="en-US" sz="1800" dirty="0" smtClean="0"/>
              <a:t>Chapter 6:	</a:t>
            </a:r>
            <a:r>
              <a:rPr lang="en-US" dirty="0" smtClean="0"/>
              <a:t>K* </a:t>
            </a:r>
            <a:r>
              <a:rPr lang="en-US" dirty="0" smtClean="0">
                <a:latin typeface="Symbol" pitchFamily="18" charset="2"/>
              </a:rPr>
              <a:t>mm</a:t>
            </a: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A</a:t>
            </a:r>
            <a:r>
              <a:rPr lang="en-US" baseline="-25000" dirty="0" err="1" smtClean="0"/>
              <a:t>fs</a:t>
            </a:r>
            <a:r>
              <a:rPr lang="en-US" dirty="0" smtClean="0"/>
              <a:t> studies: </a:t>
            </a:r>
          </a:p>
          <a:p>
            <a:pPr lvl="2"/>
            <a:r>
              <a:rPr lang="en-US" dirty="0" smtClean="0"/>
              <a:t>R.W. Lambert, CERN-THESIS-2009-001</a:t>
            </a:r>
          </a:p>
          <a:p>
            <a:pPr lvl="2"/>
            <a:r>
              <a:rPr lang="en-US" dirty="0" smtClean="0"/>
              <a:t>N. Brook </a:t>
            </a:r>
            <a:r>
              <a:rPr lang="en-US" i="1" dirty="0" smtClean="0"/>
              <a:t>et al.</a:t>
            </a:r>
            <a:r>
              <a:rPr lang="en-US" dirty="0" smtClean="0"/>
              <a:t>, CERN-LHCb-2007-054</a:t>
            </a:r>
          </a:p>
          <a:p>
            <a:r>
              <a:rPr lang="en-US" dirty="0" err="1" smtClean="0"/>
              <a:t>CPLear</a:t>
            </a:r>
            <a:r>
              <a:rPr lang="en-US" dirty="0" smtClean="0"/>
              <a:t>: </a:t>
            </a:r>
            <a:r>
              <a:rPr lang="en-US" dirty="0" err="1" smtClean="0"/>
              <a:t>Kaon</a:t>
            </a:r>
            <a:r>
              <a:rPr lang="en-US" dirty="0" smtClean="0"/>
              <a:t> mixing: </a:t>
            </a:r>
            <a:r>
              <a:rPr lang="en-US" sz="2000" dirty="0" smtClean="0">
                <a:hlinkClick r:id="rId3"/>
              </a:rPr>
              <a:t>Physics Reports, Volume 374, Issue 3, Pages 165-270 (January 2003)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Experimental averages:</a:t>
            </a:r>
          </a:p>
          <a:p>
            <a:pPr lvl="1"/>
            <a:r>
              <a:rPr lang="en-US" dirty="0" smtClean="0"/>
              <a:t>CKM fitter group : </a:t>
            </a:r>
            <a:r>
              <a:rPr lang="en-US" dirty="0" smtClean="0">
                <a:hlinkClick r:id="rId4"/>
              </a:rPr>
              <a:t>http://ckmfitter.in2p3.fr/</a:t>
            </a:r>
            <a:endParaRPr lang="en-US" dirty="0" smtClean="0"/>
          </a:p>
          <a:p>
            <a:pPr lvl="1"/>
            <a:r>
              <a:rPr lang="en-US" dirty="0" smtClean="0"/>
              <a:t>HFAG (B</a:t>
            </a:r>
            <a:r>
              <a:rPr lang="en-US" dirty="0" smtClean="0">
                <a:sym typeface="Symbol"/>
              </a:rPr>
              <a:t> 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dirty="0" smtClean="0"/>
              <a:t>): </a:t>
            </a:r>
            <a:r>
              <a:rPr lang="en-US" sz="1800" dirty="0" smtClean="0">
                <a:hlinkClick r:id="rId5"/>
              </a:rPr>
              <a:t>http://www.slac.stanford.edu/xorg/hfag/rare/ichep10/acp/index.html</a:t>
            </a:r>
            <a:endParaRPr lang="en-US" sz="1800" dirty="0" smtClean="0"/>
          </a:p>
          <a:p>
            <a:r>
              <a:rPr lang="en-US" dirty="0" smtClean="0"/>
              <a:t>More on </a:t>
            </a:r>
            <a:r>
              <a:rPr lang="en-US" dirty="0" err="1" smtClean="0"/>
              <a:t>B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 pitchFamily="18" charset="2"/>
              </a:rPr>
              <a:t>p</a:t>
            </a:r>
            <a:endParaRPr lang="en-US" dirty="0" smtClean="0">
              <a:latin typeface="Symbol" pitchFamily="18" charset="2"/>
            </a:endParaRPr>
          </a:p>
          <a:p>
            <a:pPr lvl="1"/>
            <a:r>
              <a:rPr lang="en-US" dirty="0" smtClean="0"/>
              <a:t>Theory Status: S. </a:t>
            </a:r>
            <a:r>
              <a:rPr lang="en-US" dirty="0" err="1" smtClean="0"/>
              <a:t>Mishima</a:t>
            </a:r>
            <a:r>
              <a:rPr lang="en-US" dirty="0" smtClean="0"/>
              <a:t> from CKM 2010, arXiv:1101.1501</a:t>
            </a:r>
          </a:p>
          <a:p>
            <a:pPr lvl="1"/>
            <a:r>
              <a:rPr lang="en-US" dirty="0" smtClean="0"/>
              <a:t>New Physics  : S. </a:t>
            </a:r>
            <a:r>
              <a:rPr lang="en-US" dirty="0" err="1" smtClean="0"/>
              <a:t>Baek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dirty="0" err="1" smtClean="0"/>
              <a:t>arXiv:hep</a:t>
            </a:r>
            <a:r>
              <a:rPr lang="en-US" dirty="0" smtClean="0"/>
              <a:t>-ph/0412086</a:t>
            </a:r>
          </a:p>
          <a:p>
            <a:r>
              <a:rPr lang="en-US" dirty="0" smtClean="0"/>
              <a:t>CDF B</a:t>
            </a:r>
            <a:r>
              <a:rPr lang="en-US" baseline="-25000" dirty="0" smtClean="0"/>
              <a:t>s/d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itchFamily="18" charset="2"/>
              </a:rPr>
              <a:t>mm </a:t>
            </a:r>
            <a:r>
              <a:rPr lang="en-US" dirty="0" smtClean="0"/>
              <a:t>: CDF Public Note 9892 (preliminary)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36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Further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7F3DA8-03D5-45F1-866F-6583BED989DB}" type="slidenum">
              <a:rPr lang="en-GB" smtClean="0"/>
              <a:pPr/>
              <a:t>37</a:t>
            </a:fld>
            <a:endParaRPr lang="en-GB" smtClean="0"/>
          </a:p>
        </p:txBody>
      </p:sp>
      <p:pic>
        <p:nvPicPr>
          <p:cNvPr id="25607" name="Picture 2" descr="http://www.intelligentuniverse.org/Timeline%20of%20the%20Universe%20(web%20version)_edited-2.jpg"/>
          <p:cNvPicPr>
            <a:picLocks noChangeAspect="1" noChangeArrowheads="1"/>
          </p:cNvPicPr>
          <p:nvPr/>
        </p:nvPicPr>
        <p:blipFill>
          <a:blip r:embed="rId3" cstate="print"/>
          <a:srcRect l="12540" t="13787" r="9683" b="15367"/>
          <a:stretch>
            <a:fillRect/>
          </a:stretch>
        </p:blipFill>
        <p:spPr bwMode="auto">
          <a:xfrm>
            <a:off x="0" y="863750"/>
            <a:ext cx="9144000" cy="59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14671" y="6217567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(13.75 ± 0.13)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Gyr</a:t>
            </a:r>
            <a:endParaRPr lang="en-US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8153146"/>
              </p:ext>
            </p:extLst>
          </p:nvPr>
        </p:nvGraphicFramePr>
        <p:xfrm>
          <a:off x="583824" y="4271016"/>
          <a:ext cx="3124080" cy="939600"/>
        </p:xfrm>
        <a:graphic>
          <a:graphicData uri="http://schemas.openxmlformats.org/presentationml/2006/ole">
            <p:oleObj spid="_x0000_s401418" name="Equation" r:id="rId3" imgW="1562100" imgH="4699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8859004"/>
              </p:ext>
            </p:extLst>
          </p:nvPr>
        </p:nvGraphicFramePr>
        <p:xfrm>
          <a:off x="5894536" y="4270643"/>
          <a:ext cx="1701800" cy="939800"/>
        </p:xfrm>
        <a:graphic>
          <a:graphicData uri="http://schemas.openxmlformats.org/presentationml/2006/ole">
            <p:oleObj spid="_x0000_s401419" name="Equation" r:id="rId4" imgW="850531" imgH="469696" progId="Equation.3">
              <p:embed/>
            </p:oleObj>
          </a:graphicData>
        </a:graphic>
      </p:graphicFrame>
      <p:pic>
        <p:nvPicPr>
          <p:cNvPr id="15" name="Picture 2" descr="http://zebu.uoregon.edu/~imamura/209/apr14/virtu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2508314" cy="164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9877" y="3645024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REALITY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3645024"/>
            <a:ext cx="378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SM (maximal CPV)</a:t>
            </a:r>
            <a:endParaRPr lang="en-GB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6436187" y="2052717"/>
            <a:ext cx="2664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±  CP-violation, CPV</a:t>
            </a:r>
          </a:p>
          <a:p>
            <a:pPr algn="ctr"/>
            <a:r>
              <a:rPr lang="en-US" dirty="0" smtClean="0"/>
              <a:t>observable difference between matter and antimatter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31840" y="205271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Matter</a:t>
            </a:r>
            <a:r>
              <a:rPr lang="en-US" sz="1800" b="1" dirty="0" smtClean="0"/>
              <a:t> + </a:t>
            </a:r>
            <a:r>
              <a:rPr lang="en-US" sz="1800" b="1" dirty="0" smtClean="0">
                <a:solidFill>
                  <a:srgbClr val="FF0000"/>
                </a:solidFill>
              </a:rPr>
              <a:t>Antimatter</a:t>
            </a:r>
            <a:r>
              <a:rPr lang="en-US" sz="1800" b="1" dirty="0" smtClean="0"/>
              <a:t> = photons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5517232"/>
            <a:ext cx="322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Mass of entire solar system: 2x10</a:t>
            </a:r>
            <a:r>
              <a:rPr lang="en-GB" baseline="30000" dirty="0" smtClean="0"/>
              <a:t>30</a:t>
            </a:r>
            <a:r>
              <a:rPr lang="en-GB" dirty="0" smtClean="0"/>
              <a:t> kg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415500" y="5517232"/>
            <a:ext cx="3332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Mass of largest asteroid, Ceres: 10</a:t>
            </a:r>
            <a:r>
              <a:rPr lang="en-GB" baseline="30000" dirty="0" smtClean="0"/>
              <a:t>21</a:t>
            </a:r>
            <a:r>
              <a:rPr lang="en-GB" dirty="0" smtClean="0"/>
              <a:t> kg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923928" y="5671120"/>
            <a:ext cx="12961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654261" y="6001543"/>
            <a:ext cx="3861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~ Kazakhstan: </a:t>
            </a:r>
            <a:r>
              <a:rPr lang="en-GB" dirty="0" err="1" smtClean="0"/>
              <a:t>Population~one</a:t>
            </a:r>
            <a:r>
              <a:rPr lang="en-GB" dirty="0" smtClean="0"/>
              <a:t> small dog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CKM and CPV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CPV in the SM is ensconced in a single unitary matrix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phase is most readily observed in the </a:t>
            </a:r>
            <a:r>
              <a:rPr lang="en-GB" i="1" dirty="0" smtClean="0"/>
              <a:t>b</a:t>
            </a:r>
            <a:r>
              <a:rPr lang="en-GB" dirty="0" smtClean="0"/>
              <a:t>-quark system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1192F-2182-4556-B1A9-1611095BCE21}" type="slidenum">
              <a:rPr lang="en-GB" smtClean="0"/>
              <a:pPr/>
              <a:t>39</a:t>
            </a:fld>
            <a:endParaRPr lang="en-GB" smtClean="0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 cstate="print"/>
          <a:srcRect l="13477" t="16875" r="44922" b="13750"/>
          <a:stretch>
            <a:fillRect/>
          </a:stretch>
        </p:blipFill>
        <p:spPr bwMode="auto">
          <a:xfrm>
            <a:off x="285750" y="1769268"/>
            <a:ext cx="3803650" cy="3963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700808"/>
            <a:ext cx="4905375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214813" y="2066950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75000"/>
              </a:spcBef>
              <a:buFont typeface="Wingdings" pitchFamily="2" charset="2"/>
              <a:buChar char="Ø"/>
              <a:defRPr/>
            </a:pPr>
            <a:endParaRPr lang="en-GB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75000"/>
              </a:spcBef>
              <a:buFont typeface="Wingdings" pitchFamily="2" charset="2"/>
              <a:buChar char="Ø"/>
              <a:defRPr/>
            </a:pPr>
            <a:endParaRPr lang="en-GB" sz="20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75000"/>
              </a:spcBef>
              <a:buFont typeface="Wingdings" pitchFamily="2" charset="2"/>
              <a:buChar char="Ø"/>
              <a:defRPr/>
            </a:pPr>
            <a:endParaRPr lang="en-GB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75000"/>
              </a:spcBef>
              <a:buFont typeface="Wingdings" pitchFamily="2" charset="2"/>
              <a:buChar char="Ø"/>
              <a:defRPr/>
            </a:pPr>
            <a:endParaRPr lang="en-GB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75000"/>
              </a:spcBef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2000" kern="0" dirty="0">
                <a:solidFill>
                  <a:srgbClr val="000000"/>
                </a:solidFill>
                <a:latin typeface="Arial"/>
                <a:cs typeface="Arial"/>
              </a:rPr>
              <a:t>CKM 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  <a:cs typeface="Arial"/>
              </a:rPr>
              <a:t>matrix</a:t>
            </a:r>
          </a:p>
          <a:p>
            <a:pPr marL="342900" indent="-342900" eaLnBrk="0" hangingPunct="0">
              <a:spcBef>
                <a:spcPct val="75000"/>
              </a:spcBef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  <a:cs typeface="Arial"/>
              </a:rPr>
              <a:t>Three real parameters</a:t>
            </a:r>
          </a:p>
          <a:p>
            <a:pPr marL="342900" indent="-342900" eaLnBrk="0" hangingPunct="0">
              <a:spcBef>
                <a:spcPct val="75000"/>
              </a:spcBef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  <a:cs typeface="Arial"/>
              </a:rPr>
              <a:t>One complex phase violates CP</a:t>
            </a:r>
            <a:endParaRPr lang="en-GB" sz="2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65218" name="Picture 2" descr="http://lambda.gsfc.nasa.gov/product/map/current/map_images/w_7yr_gal_moll_2048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1488152"/>
            <a:ext cx="8778240" cy="43891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14671" y="6217567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(13.75 ± 0.13)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Gyr</a:t>
            </a:r>
            <a:endParaRPr lang="en-US" dirty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Unitarity</a:t>
            </a:r>
            <a:r>
              <a:rPr lang="en-US" dirty="0" smtClean="0"/>
              <a:t>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of rows and columns are constrained by </a:t>
            </a:r>
            <a:r>
              <a:rPr lang="en-US" dirty="0" err="1" smtClean="0"/>
              <a:t>unitarity</a:t>
            </a:r>
            <a:endParaRPr lang="en-US" dirty="0" smtClean="0"/>
          </a:p>
          <a:p>
            <a:r>
              <a:rPr lang="en-US" dirty="0" smtClean="0"/>
              <a:t>Of the nine relationships, six form a </a:t>
            </a:r>
            <a:r>
              <a:rPr lang="en-US" dirty="0" err="1" smtClean="0"/>
              <a:t>unitarity</a:t>
            </a:r>
            <a:r>
              <a:rPr lang="en-US" dirty="0" smtClean="0"/>
              <a:t> triangle</a:t>
            </a:r>
          </a:p>
          <a:p>
            <a:r>
              <a:rPr lang="en-US" dirty="0" smtClean="0"/>
              <a:t>The most well-known triangle is: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 cstate="print"/>
          <a:srcRect l="396" r="49288"/>
          <a:stretch>
            <a:fillRect/>
          </a:stretch>
        </p:blipFill>
        <p:spPr bwMode="auto">
          <a:xfrm>
            <a:off x="2376264" y="3087588"/>
            <a:ext cx="464400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ckmfitter.in2p3.fr/plots_ICHEP10/rhoeta_large_global_Vu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9" t="6365" b="2719"/>
          <a:stretch/>
        </p:blipFill>
        <p:spPr bwMode="auto">
          <a:xfrm>
            <a:off x="35496" y="2204864"/>
            <a:ext cx="4651529" cy="43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0514" name="Picture 2" descr="http://ckmfitter.in2p3.fr/plots_Summer08/rhoetas_large_global.gif"/>
          <p:cNvPicPr>
            <a:picLocks noChangeAspect="1" noChangeArrowheads="1"/>
          </p:cNvPicPr>
          <p:nvPr/>
        </p:nvPicPr>
        <p:blipFill>
          <a:blip r:embed="rId3" cstate="print"/>
          <a:srcRect l="2353" t="5235" r="1579"/>
          <a:stretch>
            <a:fillRect/>
          </a:stretch>
        </p:blipFill>
        <p:spPr bwMode="auto">
          <a:xfrm>
            <a:off x="4572000" y="2148898"/>
            <a:ext cx="4568588" cy="4497133"/>
          </a:xfrm>
          <a:prstGeom prst="rect">
            <a:avLst/>
          </a:prstGeom>
          <a:noFill/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CKM - status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Couplings, rates and mixings constrain magnitudes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Asymmetries and mixings constrain phases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8446E1-9A8D-488C-A1EA-E841BF033855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42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Mixing observables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basic </a:t>
            </a:r>
            <a:r>
              <a:rPr lang="en-US" dirty="0" err="1" smtClean="0"/>
              <a:t>hamiltonian</a:t>
            </a:r>
            <a:r>
              <a:rPr lang="en-US" dirty="0" smtClean="0"/>
              <a:t> of anything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Because: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graphicFrame>
        <p:nvGraphicFramePr>
          <p:cNvPr id="274433" name="Object 1"/>
          <p:cNvGraphicFramePr>
            <a:graphicFrameLocks noChangeAspect="1"/>
          </p:cNvGraphicFramePr>
          <p:nvPr/>
        </p:nvGraphicFramePr>
        <p:xfrm>
          <a:off x="2463800" y="1866528"/>
          <a:ext cx="4089400" cy="914400"/>
        </p:xfrm>
        <a:graphic>
          <a:graphicData uri="http://schemas.openxmlformats.org/presentationml/2006/ole">
            <p:oleObj spid="_x0000_s381962" name="Equation" r:id="rId3" imgW="2044700" imgH="457200" progId="Equation.3">
              <p:embed/>
            </p:oleObj>
          </a:graphicData>
        </a:graphic>
      </p:graphicFrame>
      <p:graphicFrame>
        <p:nvGraphicFramePr>
          <p:cNvPr id="274434" name="Object 2"/>
          <p:cNvGraphicFramePr>
            <a:graphicFrameLocks noChangeAspect="1"/>
          </p:cNvGraphicFramePr>
          <p:nvPr/>
        </p:nvGraphicFramePr>
        <p:xfrm>
          <a:off x="3076575" y="3725863"/>
          <a:ext cx="2870200" cy="508000"/>
        </p:xfrm>
        <a:graphic>
          <a:graphicData uri="http://schemas.openxmlformats.org/presentationml/2006/ole">
            <p:oleObj spid="_x0000_s381963" name="Equation" r:id="rId4" imgW="1435100" imgH="2540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rot="5400000" flipH="1" flipV="1">
            <a:off x="4608004" y="4113076"/>
            <a:ext cx="864096" cy="648072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491880" y="4869160"/>
            <a:ext cx="1958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Wave-like propagation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86916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rot="16200000" flipV="1">
            <a:off x="5429281" y="4227903"/>
            <a:ext cx="864096" cy="418417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weird, it’s confusing… it must be quantum mechanics</a:t>
            </a:r>
          </a:p>
          <a:p>
            <a:r>
              <a:rPr lang="en-US" dirty="0" smtClean="0"/>
              <a:t>In the </a:t>
            </a:r>
            <a:r>
              <a:rPr lang="en-US" i="1" dirty="0" smtClean="0"/>
              <a:t>b</a:t>
            </a:r>
            <a:r>
              <a:rPr lang="en-US" dirty="0" smtClean="0"/>
              <a:t>-system, for example, we have two coupled states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Simplest one-line </a:t>
            </a:r>
            <a:r>
              <a:rPr lang="en-US" dirty="0" err="1" smtClean="0"/>
              <a:t>hamiltonian</a:t>
            </a:r>
            <a:r>
              <a:rPr lang="en-US" dirty="0" smtClean="0"/>
              <a:t> is now a matrix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Off-diagonal elements provide mixing and interference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500298" y="2492895"/>
            <a:ext cx="4071937" cy="1214438"/>
            <a:chOff x="4857752" y="3071810"/>
            <a:chExt cx="4071966" cy="1214446"/>
          </a:xfrm>
        </p:grpSpPr>
        <p:sp>
          <p:nvSpPr>
            <p:cNvPr id="8" name="Rectangle 7"/>
            <p:cNvSpPr/>
            <p:nvPr/>
          </p:nvSpPr>
          <p:spPr bwMode="auto">
            <a:xfrm>
              <a:off x="4857752" y="3071810"/>
              <a:ext cx="4071966" cy="121444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935555" y="3319033"/>
              <a:ext cx="3916391" cy="720000"/>
              <a:chOff x="4880218" y="4686990"/>
              <a:chExt cx="3916391" cy="720000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5593904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6" name="Straight Arrow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7" name="Straight Arrow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5593904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4" name="Straight Arrow Connector 3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5" name="Straight Arrow Connector 4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6808350" y="4775098"/>
                <a:ext cx="1214446" cy="1588"/>
                <a:chOff x="357158" y="4429132"/>
                <a:chExt cx="1214446" cy="1588"/>
              </a:xfrm>
            </p:grpSpPr>
            <p:cxnSp>
              <p:nvCxnSpPr>
                <p:cNvPr id="22" name="Straight Arrow Connector 3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57224" y="4429132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3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57158" y="4429132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6808350" y="5348984"/>
                <a:ext cx="1214446" cy="1588"/>
                <a:chOff x="357158" y="4643446"/>
                <a:chExt cx="1214446" cy="1588"/>
              </a:xfrm>
            </p:grpSpPr>
            <p:cxnSp>
              <p:nvCxnSpPr>
                <p:cNvPr id="20" name="Straight Arrow Connector 35"/>
                <p:cNvCxnSpPr>
                  <a:cxnSpLocks noChangeShapeType="1"/>
                </p:cNvCxnSpPr>
                <p:nvPr/>
              </p:nvCxnSpPr>
              <p:spPr bwMode="auto">
                <a:xfrm>
                  <a:off x="357158" y="4643446"/>
                  <a:ext cx="714380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1" name="Straight Arrow Connector 36"/>
                <p:cNvCxnSpPr>
                  <a:cxnSpLocks noChangeShapeType="1"/>
                </p:cNvCxnSpPr>
                <p:nvPr/>
              </p:nvCxnSpPr>
              <p:spPr bwMode="auto">
                <a:xfrm>
                  <a:off x="1000100" y="4643446"/>
                  <a:ext cx="571504" cy="1588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4880218" y="4777660"/>
              <a:ext cx="406403" cy="508004"/>
            </p:xfrm>
            <a:graphic>
              <a:graphicData uri="http://schemas.openxmlformats.org/presentationml/2006/ole">
                <p:oleObj spid="_x0000_s398350" name="Equation" r:id="rId3" imgW="203024" imgH="253780" progId="Equation.3">
                  <p:embed/>
                </p:oleObj>
              </a:graphicData>
            </a:graphic>
          </p:graphicFrame>
          <p:sp>
            <p:nvSpPr>
              <p:cNvPr id="15" name="Left Brace 29"/>
              <p:cNvSpPr>
                <a:spLocks/>
              </p:cNvSpPr>
              <p:nvPr/>
            </p:nvSpPr>
            <p:spPr bwMode="auto">
              <a:xfrm>
                <a:off x="5262433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eft Brace 30"/>
              <p:cNvSpPr>
                <a:spLocks/>
              </p:cNvSpPr>
              <p:nvPr/>
            </p:nvSpPr>
            <p:spPr bwMode="auto">
              <a:xfrm flipH="1">
                <a:off x="8165672" y="4778274"/>
                <a:ext cx="188595" cy="571504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1905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7" name="Object 11"/>
              <p:cNvGraphicFramePr>
                <a:graphicFrameLocks noChangeAspect="1"/>
              </p:cNvGraphicFramePr>
              <p:nvPr/>
            </p:nvGraphicFramePr>
            <p:xfrm>
              <a:off x="8390206" y="4750672"/>
              <a:ext cx="406403" cy="539754"/>
            </p:xfrm>
            <a:graphic>
              <a:graphicData uri="http://schemas.openxmlformats.org/presentationml/2006/ole">
                <p:oleObj spid="_x0000_s398351" name="Equation" r:id="rId4" imgW="203024" imgH="266469" progId="Equation.3">
                  <p:embed/>
                </p:oleObj>
              </a:graphicData>
            </a:graphic>
          </p:graphicFrame>
          <p:sp>
            <p:nvSpPr>
              <p:cNvPr id="18" name="Oval 46"/>
              <p:cNvSpPr>
                <a:spLocks noChangeArrowheads="1"/>
              </p:cNvSpPr>
              <p:nvPr/>
            </p:nvSpPr>
            <p:spPr bwMode="auto">
              <a:xfrm>
                <a:off x="6500826" y="4686990"/>
                <a:ext cx="720000" cy="720000"/>
              </a:xfrm>
              <a:prstGeom prst="ellipse">
                <a:avLst/>
              </a:prstGeom>
              <a:solidFill>
                <a:srgbClr val="66FF66"/>
              </a:solidFill>
              <a:ln w="9525" algn="ctr">
                <a:solidFill>
                  <a:schemeClr val="tx2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47"/>
              <p:cNvSpPr txBox="1">
                <a:spLocks noChangeArrowheads="1"/>
              </p:cNvSpPr>
              <p:nvPr/>
            </p:nvSpPr>
            <p:spPr bwMode="auto">
              <a:xfrm>
                <a:off x="6702440" y="4878398"/>
                <a:ext cx="34176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?</a:t>
                </a:r>
              </a:p>
            </p:txBody>
          </p:sp>
        </p:grp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260" y="2384673"/>
            <a:ext cx="44719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5604175" y="2549042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083" y="241286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459977" y="3668913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6066" y="35411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20308" y="3189101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555776" y="3181080"/>
            <a:ext cx="72008" cy="7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216" y="30570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8" y="30492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2171700" y="4687664"/>
          <a:ext cx="4673600" cy="1117600"/>
        </p:xfrm>
        <a:graphic>
          <a:graphicData uri="http://schemas.openxmlformats.org/presentationml/2006/ole">
            <p:oleObj spid="_x0000_s398352" name="Equation" r:id="rId6" imgW="2336800" imgH="558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Mass-decay</a:t>
            </a:r>
            <a:endParaRPr lang="en-US" baseline="-25000" dirty="0" smtClean="0"/>
          </a:p>
        </p:txBody>
      </p:sp>
      <p:sp>
        <p:nvSpPr>
          <p:cNvPr id="5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it’s not a diagonal matrix… OK</a:t>
            </a:r>
          </a:p>
          <a:p>
            <a:r>
              <a:rPr lang="en-US" dirty="0" smtClean="0"/>
              <a:t>let’s </a:t>
            </a:r>
            <a:r>
              <a:rPr lang="en-US" dirty="0" err="1" smtClean="0"/>
              <a:t>diagonalize</a:t>
            </a:r>
            <a:r>
              <a:rPr lang="en-US" dirty="0" smtClean="0"/>
              <a:t> it to find: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Not the </a:t>
            </a:r>
            <a:r>
              <a:rPr lang="en-US" dirty="0" err="1" smtClean="0"/>
              <a:t>flavour</a:t>
            </a:r>
            <a:r>
              <a:rPr lang="en-US" dirty="0" smtClean="0"/>
              <a:t> states, a time-dependent mixture of them!</a:t>
            </a:r>
          </a:p>
          <a:p>
            <a:endParaRPr lang="en-US" dirty="0" smtClean="0"/>
          </a:p>
        </p:txBody>
      </p:sp>
      <p:sp>
        <p:nvSpPr>
          <p:cNvPr id="51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51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5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F82C20-1EC6-4AD1-B2AA-4D4BD32ABCAA}" type="slidenum">
              <a:rPr lang="en-GB" smtClean="0"/>
              <a:pPr/>
              <a:t>45</a:t>
            </a:fld>
            <a:endParaRPr lang="en-GB" smtClean="0"/>
          </a:p>
        </p:txBody>
      </p:sp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971600" y="2420888"/>
          <a:ext cx="3225800" cy="508000"/>
        </p:xfrm>
        <a:graphic>
          <a:graphicData uri="http://schemas.openxmlformats.org/presentationml/2006/ole">
            <p:oleObj spid="_x0000_s384018" name="Equation" r:id="rId3" imgW="1612900" imgH="254000" progId="Equation.3">
              <p:embed/>
            </p:oleObj>
          </a:graphicData>
        </a:graphic>
      </p:graphicFrame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1009700" y="3065413"/>
          <a:ext cx="3098800" cy="508000"/>
        </p:xfrm>
        <a:graphic>
          <a:graphicData uri="http://schemas.openxmlformats.org/presentationml/2006/ole">
            <p:oleObj spid="_x0000_s384019" name="Equation" r:id="rId4" imgW="1548728" imgH="253890" progId="Equation.3">
              <p:embed/>
            </p:oleObj>
          </a:graphicData>
        </a:graphic>
      </p:graphicFrame>
      <p:pic>
        <p:nvPicPr>
          <p:cNvPr id="2918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870" y="4221088"/>
            <a:ext cx="2457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85808" y="2780928"/>
            <a:ext cx="3326552" cy="307777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These are the mass-decay-</a:t>
            </a:r>
            <a:r>
              <a:rPr lang="en-US" dirty="0" err="1" smtClean="0">
                <a:solidFill>
                  <a:srgbClr val="FF0066"/>
                </a:solidFill>
              </a:rPr>
              <a:t>eigenstates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2918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221088"/>
            <a:ext cx="246126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677771" y="4458571"/>
          <a:ext cx="406397" cy="482597"/>
        </p:xfrm>
        <a:graphic>
          <a:graphicData uri="http://schemas.openxmlformats.org/presentationml/2006/ole">
            <p:oleObj spid="_x0000_s384020" name="Equation" r:id="rId7" imgW="203112" imgH="241195" progId="Equation.3">
              <p:embed/>
            </p:oleObj>
          </a:graphicData>
        </a:graphic>
      </p:graphicFrame>
      <p:graphicFrame>
        <p:nvGraphicFramePr>
          <p:cNvPr id="291852" name="Object 12"/>
          <p:cNvGraphicFramePr>
            <a:graphicFrameLocks noChangeAspect="1"/>
          </p:cNvGraphicFramePr>
          <p:nvPr/>
        </p:nvGraphicFramePr>
        <p:xfrm>
          <a:off x="2123728" y="4509120"/>
          <a:ext cx="406400" cy="482600"/>
        </p:xfrm>
        <a:graphic>
          <a:graphicData uri="http://schemas.openxmlformats.org/presentationml/2006/ole">
            <p:oleObj spid="_x0000_s384021" name="Equation" r:id="rId8" imgW="203112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</a:t>
            </a:r>
            <a:endParaRPr lang="en-US" baseline="-25000" dirty="0" smtClean="0"/>
          </a:p>
        </p:txBody>
      </p:sp>
      <p:sp>
        <p:nvSpPr>
          <p:cNvPr id="5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simple observables: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Average width</a:t>
            </a:r>
            <a:endParaRPr lang="en-US" dirty="0">
              <a:solidFill>
                <a:srgbClr val="7030A0"/>
              </a:solidFill>
            </a:endParaRP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Average mass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Width Difference</a:t>
            </a:r>
            <a:endParaRPr lang="en-US" dirty="0">
              <a:solidFill>
                <a:srgbClr val="00B050"/>
              </a:solidFill>
            </a:endParaRP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Mass Difference</a:t>
            </a:r>
          </a:p>
          <a:p>
            <a:r>
              <a:rPr lang="en-US" dirty="0" smtClean="0"/>
              <a:t>And we also have </a:t>
            </a:r>
            <a:r>
              <a:rPr lang="en-US" b="1" dirty="0" smtClean="0"/>
              <a:t>a phase</a:t>
            </a:r>
            <a:r>
              <a:rPr lang="en-US" dirty="0" smtClean="0"/>
              <a:t>, which violates CP: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All very predictable observables in the SM</a:t>
            </a:r>
          </a:p>
        </p:txBody>
      </p:sp>
      <p:sp>
        <p:nvSpPr>
          <p:cNvPr id="51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51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5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F82C20-1EC6-4AD1-B2AA-4D4BD32ABCAA}" type="slidenum">
              <a:rPr lang="en-GB" smtClean="0"/>
              <a:pPr/>
              <a:t>46</a:t>
            </a:fld>
            <a:endParaRPr lang="en-GB" smtClean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4818714"/>
              </p:ext>
            </p:extLst>
          </p:nvPr>
        </p:nvGraphicFramePr>
        <p:xfrm>
          <a:off x="3681759" y="2447950"/>
          <a:ext cx="3338513" cy="722313"/>
        </p:xfrm>
        <a:graphic>
          <a:graphicData uri="http://schemas.openxmlformats.org/presentationml/2006/ole">
            <p:oleObj spid="_x0000_s399386" name="Equation" r:id="rId3" imgW="2235200" imgH="482600" progId="Equation.3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5374333"/>
              </p:ext>
            </p:extLst>
          </p:nvPr>
        </p:nvGraphicFramePr>
        <p:xfrm>
          <a:off x="3739479" y="1628800"/>
          <a:ext cx="1004888" cy="342900"/>
        </p:xfrm>
        <a:graphic>
          <a:graphicData uri="http://schemas.openxmlformats.org/presentationml/2006/ole">
            <p:oleObj spid="_x0000_s399387" name="Equation" r:id="rId4" imgW="685800" imgH="22860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437831"/>
              </p:ext>
            </p:extLst>
          </p:nvPr>
        </p:nvGraphicFramePr>
        <p:xfrm>
          <a:off x="3651597" y="3111525"/>
          <a:ext cx="2495550" cy="419100"/>
        </p:xfrm>
        <a:graphic>
          <a:graphicData uri="http://schemas.openxmlformats.org/presentationml/2006/ole">
            <p:oleObj spid="_x0000_s399388" name="Equation" r:id="rId5" imgW="1663700" imgH="2794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182805"/>
              </p:ext>
            </p:extLst>
          </p:nvPr>
        </p:nvGraphicFramePr>
        <p:xfrm>
          <a:off x="3664247" y="2140036"/>
          <a:ext cx="1290638" cy="342900"/>
        </p:xfrm>
        <a:graphic>
          <a:graphicData uri="http://schemas.openxmlformats.org/presentationml/2006/ole">
            <p:oleObj spid="_x0000_s399389" name="Equation" r:id="rId6" imgW="876300" imgH="228600" progId="Equation.3">
              <p:embed/>
            </p:oleObj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5606628" y="4624040"/>
          <a:ext cx="1917700" cy="965200"/>
        </p:xfrm>
        <a:graphic>
          <a:graphicData uri="http://schemas.openxmlformats.org/presentationml/2006/ole">
            <p:oleObj spid="_x0000_s399390" name="Equation" r:id="rId7" imgW="965200" imgH="482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47978" y="4941168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and/or</a:t>
            </a:r>
            <a:endParaRPr lang="en-US" dirty="0"/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1258888" y="4624388"/>
          <a:ext cx="2119312" cy="965200"/>
        </p:xfrm>
        <a:graphic>
          <a:graphicData uri="http://schemas.openxmlformats.org/presentationml/2006/ole">
            <p:oleObj spid="_x0000_s399391" name="Equation" r:id="rId8" imgW="10668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47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Flavour-specific asymmetry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3573016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a smoking gun for new physics??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pp-interactions within a symmetric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Correct all experimental biases (magnets, </a:t>
            </a:r>
            <a:r>
              <a:rPr lang="en-US" dirty="0" err="1" smtClean="0">
                <a:solidFill>
                  <a:srgbClr val="7030A0"/>
                </a:solidFill>
              </a:rPr>
              <a:t>mis</a:t>
            </a:r>
            <a:r>
              <a:rPr lang="en-US" dirty="0" smtClean="0">
                <a:solidFill>
                  <a:srgbClr val="7030A0"/>
                </a:solidFill>
              </a:rPr>
              <a:t>-id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Observe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In the SM, the </a:t>
            </a:r>
            <a:r>
              <a:rPr lang="en-US" dirty="0" err="1" smtClean="0">
                <a:solidFill>
                  <a:srgbClr val="00B050"/>
                </a:solidFill>
              </a:rPr>
              <a:t>favoured</a:t>
            </a:r>
            <a:r>
              <a:rPr lang="en-US" dirty="0" smtClean="0">
                <a:solidFill>
                  <a:srgbClr val="00B050"/>
                </a:solidFill>
              </a:rPr>
              <a:t> way to make charge asymmetry is if: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Which comes from B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-mixing: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In the standard model it is almost negligible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2987675" y="2425700"/>
          <a:ext cx="1000125" cy="365125"/>
        </p:xfrm>
        <a:graphic>
          <a:graphicData uri="http://schemas.openxmlformats.org/presentationml/2006/ole">
            <p:oleObj spid="_x0000_s450598" name="Equation" r:id="rId4" imgW="622030" imgH="228501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283968" y="2465130"/>
            <a:ext cx="282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≠</a:t>
            </a:r>
            <a:endParaRPr lang="en-US" dirty="0"/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5056188" y="2420938"/>
          <a:ext cx="998537" cy="365125"/>
        </p:xfrm>
        <a:graphic>
          <a:graphicData uri="http://schemas.openxmlformats.org/presentationml/2006/ole">
            <p:oleObj spid="_x0000_s450599" name="Equation" r:id="rId5" imgW="622030" imgH="228501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1187624" y="1340768"/>
            <a:ext cx="7200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4468446"/>
              </p:ext>
            </p:extLst>
          </p:nvPr>
        </p:nvGraphicFramePr>
        <p:xfrm>
          <a:off x="2743200" y="3474756"/>
          <a:ext cx="1489075" cy="365125"/>
        </p:xfrm>
        <a:graphic>
          <a:graphicData uri="http://schemas.openxmlformats.org/presentationml/2006/ole">
            <p:oleObj spid="_x0000_s450600" name="Equation" r:id="rId6" imgW="927100" imgH="2286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4283968" y="3514186"/>
            <a:ext cx="282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≠</a:t>
            </a:r>
            <a:endParaRPr lang="en-US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3057330"/>
              </p:ext>
            </p:extLst>
          </p:nvPr>
        </p:nvGraphicFramePr>
        <p:xfrm>
          <a:off x="4811117" y="3469944"/>
          <a:ext cx="1489075" cy="365125"/>
        </p:xfrm>
        <a:graphic>
          <a:graphicData uri="http://schemas.openxmlformats.org/presentationml/2006/ole">
            <p:oleObj spid="_x0000_s450601" name="Equation" r:id="rId7" imgW="927100" imgH="228600" progId="Equation.3">
              <p:embed/>
            </p:oleObj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9591198"/>
              </p:ext>
            </p:extLst>
          </p:nvPr>
        </p:nvGraphicFramePr>
        <p:xfrm>
          <a:off x="947738" y="4501270"/>
          <a:ext cx="3141662" cy="365125"/>
        </p:xfrm>
        <a:graphic>
          <a:graphicData uri="http://schemas.openxmlformats.org/presentationml/2006/ole">
            <p:oleObj spid="_x0000_s450602" name="Equation" r:id="rId8" imgW="1955800" imgH="22860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4283968" y="4541121"/>
            <a:ext cx="282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≠</a:t>
            </a:r>
            <a:endParaRPr lang="en-US" dirty="0"/>
          </a:p>
        </p:txBody>
      </p:sp>
      <p:graphicFrame>
        <p:nvGraphicFramePr>
          <p:cNvPr id="155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5328610"/>
              </p:ext>
            </p:extLst>
          </p:nvPr>
        </p:nvGraphicFramePr>
        <p:xfrm>
          <a:off x="4859338" y="4506032"/>
          <a:ext cx="3098800" cy="365125"/>
        </p:xfrm>
        <a:graphic>
          <a:graphicData uri="http://schemas.openxmlformats.org/presentationml/2006/ole">
            <p:oleObj spid="_x0000_s450603" name="Equation" r:id="rId9" imgW="193040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5680804"/>
              </p:ext>
            </p:extLst>
          </p:nvPr>
        </p:nvGraphicFramePr>
        <p:xfrm>
          <a:off x="3049588" y="5740400"/>
          <a:ext cx="2982912" cy="457200"/>
        </p:xfrm>
        <a:graphic>
          <a:graphicData uri="http://schemas.openxmlformats.org/presentationml/2006/ole">
            <p:oleObj spid="_x0000_s450604" name="Equation" r:id="rId10" imgW="149860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393336"/>
              </p:ext>
            </p:extLst>
          </p:nvPr>
        </p:nvGraphicFramePr>
        <p:xfrm>
          <a:off x="863600" y="5540760"/>
          <a:ext cx="1749425" cy="863600"/>
        </p:xfrm>
        <a:graphic>
          <a:graphicData uri="http://schemas.openxmlformats.org/presentationml/2006/ole">
            <p:oleObj spid="_x0000_s450605" name="Equation" r:id="rId11" imgW="876300" imgH="4318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6177759"/>
              </p:ext>
            </p:extLst>
          </p:nvPr>
        </p:nvGraphicFramePr>
        <p:xfrm>
          <a:off x="6299200" y="5600700"/>
          <a:ext cx="2324100" cy="711200"/>
        </p:xfrm>
        <a:graphic>
          <a:graphicData uri="http://schemas.openxmlformats.org/presentationml/2006/ole">
            <p:oleObj spid="_x0000_s450606" name="Equation" r:id="rId12" imgW="1167893" imgH="355446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6486452" y="5693151"/>
            <a:ext cx="575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ym typeface="Symbol"/>
              </a:rPr>
              <a:t>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Discovery Potential</a:t>
            </a:r>
          </a:p>
        </p:txBody>
      </p:sp>
      <p:sp>
        <p:nvSpPr>
          <p:cNvPr id="20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r>
              <a:rPr lang="en-GB" dirty="0" smtClean="0"/>
              <a:t> is very sensitive to new physics (NP) even if: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7030A0"/>
                </a:solidFill>
              </a:rPr>
              <a:t>Tree-level processes are SM-dominated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70C0"/>
                </a:solidFill>
              </a:rPr>
              <a:t>SM flavour structure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B050"/>
                </a:solidFill>
              </a:rPr>
              <a:t>Unitary CKM</a:t>
            </a:r>
          </a:p>
          <a:p>
            <a:pPr eaLnBrk="1" hangingPunct="1">
              <a:defRPr/>
            </a:pPr>
            <a:r>
              <a:rPr lang="en-GB" dirty="0" smtClean="0"/>
              <a:t>With very weird scenarios (like </a:t>
            </a:r>
            <a:r>
              <a:rPr lang="en-GB" i="1" dirty="0" err="1" smtClean="0"/>
              <a:t>leptoquarks</a:t>
            </a:r>
            <a:r>
              <a:rPr lang="en-GB" dirty="0" smtClean="0"/>
              <a:t>)</a:t>
            </a:r>
          </a:p>
          <a:p>
            <a:pPr lvl="1" eaLnBrk="1" hangingPunct="1">
              <a:defRPr/>
            </a:pPr>
            <a:r>
              <a:rPr lang="en-GB" dirty="0" smtClean="0"/>
              <a:t>Probe NP mixing, interference and/or decays</a:t>
            </a:r>
          </a:p>
          <a:p>
            <a:pPr eaLnBrk="1" hangingPunct="1">
              <a:defRPr/>
            </a:pPr>
            <a:r>
              <a:rPr lang="en-GB" dirty="0" smtClean="0"/>
              <a:t>Usual formula is modified:</a:t>
            </a:r>
            <a:endParaRPr lang="en-GB" dirty="0" smtClean="0">
              <a:sym typeface="Symbol"/>
            </a:endParaRPr>
          </a:p>
          <a:p>
            <a:pPr eaLnBrk="1" hangingPunct="1">
              <a:defRPr/>
            </a:pPr>
            <a:endParaRPr lang="en-GB" dirty="0" smtClean="0">
              <a:sym typeface="Symbol"/>
            </a:endParaRPr>
          </a:p>
          <a:p>
            <a:pPr lvl="1" eaLnBrk="1" hangingPunct="1">
              <a:defRPr/>
            </a:pPr>
            <a:endParaRPr lang="en-GB" dirty="0" smtClean="0">
              <a:sym typeface="Symbol"/>
            </a:endParaRPr>
          </a:p>
          <a:p>
            <a:pPr eaLnBrk="1" hangingPunct="1">
              <a:defRPr/>
            </a:pPr>
            <a:endParaRPr lang="en-GB" dirty="0" smtClean="0">
              <a:sym typeface="Symbol"/>
            </a:endParaRP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/>
          </a:p>
        </p:txBody>
      </p:sp>
      <p:sp>
        <p:nvSpPr>
          <p:cNvPr id="2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2060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E7B41-B719-438D-8364-3F9541FE691A}" type="slidenum">
              <a:rPr lang="en-GB" smtClean="0"/>
              <a:pPr/>
              <a:t>49</a:t>
            </a:fld>
            <a:endParaRPr lang="en-GB" smtClean="0"/>
          </a:p>
        </p:txBody>
      </p:sp>
      <p:graphicFrame>
        <p:nvGraphicFramePr>
          <p:cNvPr id="201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367941"/>
              </p:ext>
            </p:extLst>
          </p:nvPr>
        </p:nvGraphicFramePr>
        <p:xfrm>
          <a:off x="1624485" y="4769643"/>
          <a:ext cx="2209800" cy="963613"/>
        </p:xfrm>
        <a:graphic>
          <a:graphicData uri="http://schemas.openxmlformats.org/presentationml/2006/ole">
            <p:oleObj spid="_x0000_s402438" name="Equation" r:id="rId4" imgW="11049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33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265218" name="Picture 2" descr="http://lambda.gsfc.nasa.gov/product/map/current/map_images/w_7yr_gal_moll_2048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1488152"/>
            <a:ext cx="8778240" cy="4389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4149080"/>
            <a:ext cx="3534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73% Dark Energy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9652" y="276118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22% Cold Dark Matter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481263"/>
            <a:ext cx="104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5% Atoms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Discovery Potential</a:t>
            </a:r>
          </a:p>
        </p:txBody>
      </p:sp>
      <p:sp>
        <p:nvSpPr>
          <p:cNvPr id="20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r>
              <a:rPr lang="en-GB" dirty="0" smtClean="0"/>
              <a:t> is very sensitive to new physics (NP) even if: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7030A0"/>
                </a:solidFill>
              </a:rPr>
              <a:t>Tree-level processes are SM-dominated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70C0"/>
                </a:solidFill>
              </a:rPr>
              <a:t>SM flavour structure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B050"/>
                </a:solidFill>
              </a:rPr>
              <a:t>Unitary CKM</a:t>
            </a:r>
          </a:p>
          <a:p>
            <a:pPr eaLnBrk="1" hangingPunct="1">
              <a:defRPr/>
            </a:pPr>
            <a:r>
              <a:rPr lang="en-GB" dirty="0" smtClean="0"/>
              <a:t>With very weird scenarios (like </a:t>
            </a:r>
            <a:r>
              <a:rPr lang="en-GB" i="1" dirty="0" err="1" smtClean="0"/>
              <a:t>leptoquarks</a:t>
            </a:r>
            <a:r>
              <a:rPr lang="en-GB" dirty="0" smtClean="0"/>
              <a:t>)</a:t>
            </a:r>
          </a:p>
          <a:p>
            <a:pPr lvl="1" eaLnBrk="1" hangingPunct="1">
              <a:defRPr/>
            </a:pPr>
            <a:r>
              <a:rPr lang="en-GB" dirty="0" smtClean="0"/>
              <a:t>Probe NP mixing, interference and/or decays</a:t>
            </a:r>
          </a:p>
          <a:p>
            <a:pPr eaLnBrk="1" hangingPunct="1">
              <a:defRPr/>
            </a:pPr>
            <a:r>
              <a:rPr lang="en-GB" dirty="0" smtClean="0"/>
              <a:t>If we allow a single NP phase in the mixing </a:t>
            </a:r>
            <a:r>
              <a:rPr lang="en-GB" dirty="0" smtClean="0">
                <a:sym typeface="Symbol"/>
              </a:rPr>
              <a:t></a:t>
            </a:r>
          </a:p>
          <a:p>
            <a:pPr eaLnBrk="1" hangingPunct="1">
              <a:defRPr/>
            </a:pPr>
            <a:endParaRPr lang="en-GB" dirty="0" smtClean="0">
              <a:sym typeface="Symbol"/>
            </a:endParaRP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/>
          </a:p>
        </p:txBody>
      </p:sp>
      <p:sp>
        <p:nvSpPr>
          <p:cNvPr id="2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2060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E7B41-B719-438D-8364-3F9541FE691A}" type="slidenum">
              <a:rPr lang="en-GB" smtClean="0"/>
              <a:pPr/>
              <a:t>50</a:t>
            </a:fld>
            <a:endParaRPr lang="en-GB" smtClean="0"/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680520"/>
              </p:ext>
            </p:extLst>
          </p:nvPr>
        </p:nvGraphicFramePr>
        <p:xfrm>
          <a:off x="1654259" y="4769643"/>
          <a:ext cx="5130800" cy="963613"/>
        </p:xfrm>
        <a:graphic>
          <a:graphicData uri="http://schemas.openxmlformats.org/presentationml/2006/ole">
            <p:oleObj spid="_x0000_s403462" name="Equation" r:id="rId4" imgW="25654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33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Discovery Potential</a:t>
            </a:r>
          </a:p>
        </p:txBody>
      </p:sp>
      <p:sp>
        <p:nvSpPr>
          <p:cNvPr id="20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r>
              <a:rPr lang="en-GB" dirty="0" smtClean="0"/>
              <a:t> is very sensitive to new physics (NP) even if: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7030A0"/>
                </a:solidFill>
              </a:rPr>
              <a:t>Tree-level processes are SM-dominated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70C0"/>
                </a:solidFill>
              </a:rPr>
              <a:t>SM flavour structure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B050"/>
                </a:solidFill>
              </a:rPr>
              <a:t>Unitary CKM</a:t>
            </a:r>
          </a:p>
          <a:p>
            <a:pPr eaLnBrk="1" hangingPunct="1">
              <a:defRPr/>
            </a:pPr>
            <a:r>
              <a:rPr lang="en-GB" dirty="0" smtClean="0"/>
              <a:t>With very weird scenarios (like </a:t>
            </a:r>
            <a:r>
              <a:rPr lang="en-GB" i="1" dirty="0" err="1" smtClean="0"/>
              <a:t>leptoquarks</a:t>
            </a:r>
            <a:r>
              <a:rPr lang="en-GB" dirty="0" smtClean="0"/>
              <a:t>)</a:t>
            </a:r>
          </a:p>
          <a:p>
            <a:pPr lvl="1" eaLnBrk="1" hangingPunct="1">
              <a:defRPr/>
            </a:pPr>
            <a:r>
              <a:rPr lang="en-GB" dirty="0" smtClean="0"/>
              <a:t>Probe NP mixing, interference and/or decays</a:t>
            </a:r>
          </a:p>
          <a:p>
            <a:pPr eaLnBrk="1" hangingPunct="1">
              <a:defRPr/>
            </a:pPr>
            <a:r>
              <a:rPr lang="en-GB" dirty="0" smtClean="0"/>
              <a:t>If we allow a single NP phase in the mixing </a:t>
            </a:r>
            <a:r>
              <a:rPr lang="en-GB" dirty="0" smtClean="0">
                <a:sym typeface="Symbol"/>
              </a:rPr>
              <a:t></a:t>
            </a:r>
          </a:p>
          <a:p>
            <a:pPr lvl="1" eaLnBrk="1" hangingPunct="1">
              <a:defRPr/>
            </a:pPr>
            <a:r>
              <a:rPr lang="en-GB" dirty="0" smtClean="0">
                <a:sym typeface="Symbol"/>
              </a:rPr>
              <a:t>(first part is just the SM value)</a:t>
            </a:r>
          </a:p>
          <a:p>
            <a:pPr lvl="1" eaLnBrk="1" hangingPunct="1">
              <a:defRPr/>
            </a:pPr>
            <a:endParaRPr lang="en-GB" dirty="0" smtClean="0">
              <a:sym typeface="Symbol"/>
            </a:endParaRPr>
          </a:p>
          <a:p>
            <a:pPr eaLnBrk="1" hangingPunct="1">
              <a:defRPr/>
            </a:pPr>
            <a:endParaRPr lang="en-GB" dirty="0" smtClean="0">
              <a:sym typeface="Symbol"/>
            </a:endParaRP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/>
          </a:p>
        </p:txBody>
      </p:sp>
      <p:sp>
        <p:nvSpPr>
          <p:cNvPr id="2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2060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E7B41-B719-438D-8364-3F9541FE691A}" type="slidenum">
              <a:rPr lang="en-GB" smtClean="0"/>
              <a:pPr/>
              <a:t>51</a:t>
            </a:fld>
            <a:endParaRPr lang="en-GB" smtClean="0"/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680520"/>
              </p:ext>
            </p:extLst>
          </p:nvPr>
        </p:nvGraphicFramePr>
        <p:xfrm>
          <a:off x="1654259" y="4773039"/>
          <a:ext cx="5130800" cy="963613"/>
        </p:xfrm>
        <a:graphic>
          <a:graphicData uri="http://schemas.openxmlformats.org/presentationml/2006/ole">
            <p:oleObj spid="_x0000_s404490" name="Equation" r:id="rId4" imgW="2565400" imgH="482600" progId="Equation.3">
              <p:embed/>
            </p:oleObj>
          </a:graphicData>
        </a:graphic>
      </p:graphicFrame>
      <p:sp>
        <p:nvSpPr>
          <p:cNvPr id="34" name="Rounded Rectangle 33"/>
          <p:cNvSpPr/>
          <p:nvPr/>
        </p:nvSpPr>
        <p:spPr bwMode="auto">
          <a:xfrm>
            <a:off x="2436881" y="4773048"/>
            <a:ext cx="1357322" cy="100013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9700045"/>
              </p:ext>
            </p:extLst>
          </p:nvPr>
        </p:nvGraphicFramePr>
        <p:xfrm>
          <a:off x="2936947" y="4987362"/>
          <a:ext cx="533400" cy="506413"/>
        </p:xfrm>
        <a:graphic>
          <a:graphicData uri="http://schemas.openxmlformats.org/presentationml/2006/ole">
            <p:oleObj spid="_x0000_s404491" name="Equation" r:id="rId5" imgW="266469" imgH="2537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33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Discovery Potential</a:t>
            </a:r>
          </a:p>
        </p:txBody>
      </p:sp>
      <p:sp>
        <p:nvSpPr>
          <p:cNvPr id="20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r>
              <a:rPr lang="en-GB" dirty="0" smtClean="0"/>
              <a:t> is very sensitive to new physics (NP) even if: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7030A0"/>
                </a:solidFill>
              </a:rPr>
              <a:t>Tree-level processes are SM-dominated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70C0"/>
                </a:solidFill>
              </a:rPr>
              <a:t>SM flavour structure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GB" dirty="0" smtClean="0">
                <a:solidFill>
                  <a:srgbClr val="00B050"/>
                </a:solidFill>
              </a:rPr>
              <a:t>Unitary CKM</a:t>
            </a:r>
          </a:p>
          <a:p>
            <a:pPr eaLnBrk="1" hangingPunct="1">
              <a:defRPr/>
            </a:pPr>
            <a:r>
              <a:rPr lang="en-GB" dirty="0" smtClean="0"/>
              <a:t>With very weird scenarios (like </a:t>
            </a:r>
            <a:r>
              <a:rPr lang="en-GB" i="1" dirty="0" err="1" smtClean="0"/>
              <a:t>leptoquarks</a:t>
            </a:r>
            <a:r>
              <a:rPr lang="en-GB" dirty="0" smtClean="0"/>
              <a:t>)</a:t>
            </a:r>
          </a:p>
          <a:p>
            <a:pPr lvl="1" eaLnBrk="1" hangingPunct="1">
              <a:defRPr/>
            </a:pPr>
            <a:r>
              <a:rPr lang="en-GB" dirty="0" smtClean="0"/>
              <a:t>Probe NP mixing, interference and/or decays</a:t>
            </a:r>
          </a:p>
          <a:p>
            <a:pPr eaLnBrk="1" hangingPunct="1">
              <a:defRPr/>
            </a:pPr>
            <a:r>
              <a:rPr lang="en-GB" dirty="0" smtClean="0"/>
              <a:t>If we allow a single NP phase in the mixing </a:t>
            </a:r>
            <a:r>
              <a:rPr lang="en-GB" dirty="0" smtClean="0">
                <a:sym typeface="Symbol"/>
              </a:rPr>
              <a:t></a:t>
            </a:r>
          </a:p>
          <a:p>
            <a:pPr lvl="1" eaLnBrk="1" hangingPunct="1">
              <a:defRPr/>
            </a:pPr>
            <a:r>
              <a:rPr lang="en-GB" dirty="0" smtClean="0">
                <a:sym typeface="Symbol"/>
              </a:rPr>
              <a:t>(first part is just the SM value)</a:t>
            </a:r>
          </a:p>
          <a:p>
            <a:pPr lvl="1" eaLnBrk="1" hangingPunct="1">
              <a:defRPr/>
            </a:pPr>
            <a:endParaRPr lang="en-GB" dirty="0" smtClean="0">
              <a:sym typeface="Symbol"/>
            </a:endParaRP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Up to </a:t>
            </a:r>
            <a:r>
              <a:rPr lang="en-GB" b="1" dirty="0" smtClean="0">
                <a:solidFill>
                  <a:srgbClr val="FF0066"/>
                </a:solidFill>
              </a:rPr>
              <a:t>200-times</a:t>
            </a:r>
            <a:r>
              <a:rPr lang="en-GB" dirty="0" smtClean="0"/>
              <a:t> the SM!!! [[[ ... still... &lt; D</a:t>
            </a:r>
            <a:r>
              <a:rPr lang="en-GB" b="1" dirty="0" smtClean="0">
                <a:sym typeface="Symbol"/>
              </a:rPr>
              <a:t></a:t>
            </a:r>
            <a:r>
              <a:rPr lang="en-GB" dirty="0" smtClean="0"/>
              <a:t> measurement ]]]</a:t>
            </a:r>
          </a:p>
        </p:txBody>
      </p:sp>
      <p:sp>
        <p:nvSpPr>
          <p:cNvPr id="20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/>
          </a:p>
        </p:txBody>
      </p:sp>
      <p:sp>
        <p:nvSpPr>
          <p:cNvPr id="2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2060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E7B41-B719-438D-8364-3F9541FE691A}" type="slidenum">
              <a:rPr lang="en-GB" smtClean="0"/>
              <a:pPr/>
              <a:t>52</a:t>
            </a:fld>
            <a:endParaRPr lang="en-GB" smtClean="0"/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680520"/>
              </p:ext>
            </p:extLst>
          </p:nvPr>
        </p:nvGraphicFramePr>
        <p:xfrm>
          <a:off x="1654259" y="4771353"/>
          <a:ext cx="5130800" cy="963613"/>
        </p:xfrm>
        <a:graphic>
          <a:graphicData uri="http://schemas.openxmlformats.org/presentationml/2006/ole">
            <p:oleObj spid="_x0000_s405518" name="Equation" r:id="rId4" imgW="2565400" imgH="48260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2428860" y="4773048"/>
            <a:ext cx="1357322" cy="100013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7273390"/>
              </p:ext>
            </p:extLst>
          </p:nvPr>
        </p:nvGraphicFramePr>
        <p:xfrm>
          <a:off x="2633663" y="5012752"/>
          <a:ext cx="1168400" cy="404812"/>
        </p:xfrm>
        <a:graphic>
          <a:graphicData uri="http://schemas.openxmlformats.org/presentationml/2006/ole">
            <p:oleObj spid="_x0000_s405519" name="Equation" r:id="rId5" imgW="583947" imgH="203112" progId="Equation.3">
              <p:embed/>
            </p:oleObj>
          </a:graphicData>
        </a:graphic>
      </p:graphicFrame>
      <p:sp>
        <p:nvSpPr>
          <p:cNvPr id="13" name="Rounded Rectangle 12"/>
          <p:cNvSpPr/>
          <p:nvPr/>
        </p:nvSpPr>
        <p:spPr bwMode="auto">
          <a:xfrm>
            <a:off x="4714876" y="4747290"/>
            <a:ext cx="1357322" cy="100013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4822848"/>
              </p:ext>
            </p:extLst>
          </p:nvPr>
        </p:nvGraphicFramePr>
        <p:xfrm>
          <a:off x="4819650" y="5011164"/>
          <a:ext cx="1193800" cy="404813"/>
        </p:xfrm>
        <a:graphic>
          <a:graphicData uri="http://schemas.openxmlformats.org/presentationml/2006/ole">
            <p:oleObj spid="_x0000_s405520" name="Equation" r:id="rId6" imgW="596641" imgH="20311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33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53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Flavour-specific asymmetry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3573016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</a:t>
            </a:r>
            <a:r>
              <a:rPr lang="en-GB" dirty="0" err="1" smtClean="0"/>
              <a:t>LHCb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2139770" y="4485238"/>
            <a:ext cx="4320480" cy="864096"/>
          </a:xfrm>
          <a:prstGeom prst="roundRect">
            <a:avLst/>
          </a:prstGeom>
          <a:solidFill>
            <a:srgbClr val="D5FFFF">
              <a:alpha val="49804"/>
            </a:srgb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LHC we have extra complications in the measurement</a:t>
            </a:r>
          </a:p>
          <a:p>
            <a:pPr eaLnBrk="1" hangingPunct="1"/>
            <a:r>
              <a:rPr lang="en-GB" u="sng" dirty="0" smtClean="0"/>
              <a:t>Polluting asymmetries</a:t>
            </a:r>
            <a:r>
              <a:rPr lang="en-GB" dirty="0" smtClean="0"/>
              <a:t>, which are all much larger than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endParaRPr lang="en-GB" baseline="-25000" dirty="0" smtClean="0"/>
          </a:p>
          <a:p>
            <a:pPr lvl="1" eaLnBrk="1" hangingPunct="1"/>
            <a:r>
              <a:rPr lang="en-GB" sz="1800" dirty="0" smtClean="0">
                <a:solidFill>
                  <a:schemeClr val="hlink"/>
                </a:solidFill>
              </a:rPr>
              <a:t>Production asymmetry</a:t>
            </a:r>
            <a:r>
              <a:rPr lang="en-GB" sz="1800" dirty="0" smtClean="0"/>
              <a:t>  </a:t>
            </a:r>
            <a:r>
              <a:rPr lang="en-GB" sz="1800" b="1" dirty="0" err="1" smtClean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GB" sz="1800" b="1" baseline="-25000" dirty="0" err="1" smtClean="0">
                <a:solidFill>
                  <a:schemeClr val="hlink"/>
                </a:solidFill>
              </a:rPr>
              <a:t>p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chemeClr val="hlink"/>
                </a:solidFill>
              </a:rPr>
              <a:t>~(10</a:t>
            </a:r>
            <a:r>
              <a:rPr lang="en-GB" sz="1800" baseline="30000" dirty="0" smtClean="0">
                <a:solidFill>
                  <a:schemeClr val="hlink"/>
                </a:solidFill>
              </a:rPr>
              <a:t>-2</a:t>
            </a:r>
            <a:r>
              <a:rPr lang="en-GB" sz="1800" dirty="0" smtClean="0">
                <a:solidFill>
                  <a:schemeClr val="hlink"/>
                </a:solidFill>
              </a:rPr>
              <a:t>) </a:t>
            </a:r>
          </a:p>
          <a:p>
            <a:pPr lvl="1" eaLnBrk="1" hangingPunct="1"/>
            <a:r>
              <a:rPr lang="en-GB" sz="1800" dirty="0" smtClean="0">
                <a:solidFill>
                  <a:srgbClr val="FF0066"/>
                </a:solidFill>
              </a:rPr>
              <a:t>Detector asymmetry</a:t>
            </a: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GB" sz="1800" b="1" baseline="-25000" dirty="0" smtClean="0">
                <a:solidFill>
                  <a:srgbClr val="FF0066"/>
                </a:solidFill>
              </a:rPr>
              <a:t>c 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rgbClr val="FF0066"/>
                </a:solidFill>
              </a:rPr>
              <a:t>~(10</a:t>
            </a:r>
            <a:r>
              <a:rPr lang="en-GB" sz="1800" baseline="30000" dirty="0" smtClean="0">
                <a:solidFill>
                  <a:srgbClr val="FF0066"/>
                </a:solidFill>
              </a:rPr>
              <a:t>-2</a:t>
            </a:r>
            <a:r>
              <a:rPr lang="en-GB" sz="1800" dirty="0" smtClean="0">
                <a:solidFill>
                  <a:srgbClr val="FF0066"/>
                </a:solidFill>
              </a:rPr>
              <a:t>)</a:t>
            </a:r>
            <a:endParaRPr lang="en-GB" sz="18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GB" sz="1800" dirty="0" smtClean="0">
                <a:solidFill>
                  <a:schemeClr val="accent2"/>
                </a:solidFill>
              </a:rPr>
              <a:t>Background asymmetry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GB" sz="1800" b="1" baseline="-25000" dirty="0" smtClean="0">
                <a:solidFill>
                  <a:schemeClr val="accent2"/>
                </a:solidFill>
              </a:rPr>
              <a:t>b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chemeClr val="accent2"/>
                </a:solidFill>
              </a:rPr>
              <a:t>~(10</a:t>
            </a:r>
            <a:r>
              <a:rPr lang="en-GB" sz="1800" baseline="30000" dirty="0" smtClean="0">
                <a:solidFill>
                  <a:schemeClr val="accent2"/>
                </a:solidFill>
              </a:rPr>
              <a:t>-3</a:t>
            </a:r>
            <a:r>
              <a:rPr lang="en-GB" sz="18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Use a, time-dependent, untagged, simultaneous fit to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/>
              <a:t>+B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Subtract two asymmetries to eliminate detector component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2236762" y="4469015"/>
          <a:ext cx="4135438" cy="863600"/>
        </p:xfrm>
        <a:graphic>
          <a:graphicData uri="http://schemas.openxmlformats.org/presentationml/2006/ole">
            <p:oleObj spid="_x0000_s447494" name="Equation" r:id="rId3" imgW="20828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2139770" y="4485238"/>
            <a:ext cx="4320480" cy="864096"/>
          </a:xfrm>
          <a:prstGeom prst="roundRect">
            <a:avLst/>
          </a:prstGeom>
          <a:solidFill>
            <a:srgbClr val="D5FFFF">
              <a:alpha val="49804"/>
            </a:srgb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LHC we have extra complications in the measurement</a:t>
            </a:r>
          </a:p>
          <a:p>
            <a:pPr eaLnBrk="1" hangingPunct="1"/>
            <a:r>
              <a:rPr lang="en-GB" u="sng" dirty="0" smtClean="0"/>
              <a:t>Polluting asymmetries</a:t>
            </a:r>
            <a:r>
              <a:rPr lang="en-GB" dirty="0" smtClean="0"/>
              <a:t>, which are all much larger than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endParaRPr lang="en-GB" baseline="-25000" dirty="0" smtClean="0"/>
          </a:p>
          <a:p>
            <a:pPr lvl="1" eaLnBrk="1" hangingPunct="1"/>
            <a:r>
              <a:rPr lang="en-GB" sz="1800" dirty="0" smtClean="0">
                <a:solidFill>
                  <a:schemeClr val="hlink"/>
                </a:solidFill>
              </a:rPr>
              <a:t>Production asymmetry</a:t>
            </a:r>
            <a:r>
              <a:rPr lang="en-GB" sz="1800" dirty="0" smtClean="0"/>
              <a:t>  </a:t>
            </a:r>
            <a:r>
              <a:rPr lang="en-GB" sz="1800" b="1" dirty="0" err="1" smtClean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GB" sz="1800" b="1" baseline="-25000" dirty="0" err="1" smtClean="0">
                <a:solidFill>
                  <a:schemeClr val="hlink"/>
                </a:solidFill>
              </a:rPr>
              <a:t>p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chemeClr val="hlink"/>
                </a:solidFill>
              </a:rPr>
              <a:t>~(10</a:t>
            </a:r>
            <a:r>
              <a:rPr lang="en-GB" sz="1800" baseline="30000" dirty="0" smtClean="0">
                <a:solidFill>
                  <a:schemeClr val="hlink"/>
                </a:solidFill>
              </a:rPr>
              <a:t>-2</a:t>
            </a:r>
            <a:r>
              <a:rPr lang="en-GB" sz="1800" dirty="0" smtClean="0">
                <a:solidFill>
                  <a:schemeClr val="hlink"/>
                </a:solidFill>
              </a:rPr>
              <a:t>) </a:t>
            </a:r>
          </a:p>
          <a:p>
            <a:pPr lvl="1" eaLnBrk="1" hangingPunct="1"/>
            <a:r>
              <a:rPr lang="en-GB" sz="1800" dirty="0" smtClean="0">
                <a:solidFill>
                  <a:srgbClr val="FF0066"/>
                </a:solidFill>
              </a:rPr>
              <a:t>Detector asymmetry</a:t>
            </a: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GB" sz="1800" b="1" baseline="-25000" dirty="0" smtClean="0">
                <a:solidFill>
                  <a:srgbClr val="FF0066"/>
                </a:solidFill>
              </a:rPr>
              <a:t>c 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rgbClr val="FF0066"/>
                </a:solidFill>
              </a:rPr>
              <a:t>~(10</a:t>
            </a:r>
            <a:r>
              <a:rPr lang="en-GB" sz="1800" baseline="30000" dirty="0" smtClean="0">
                <a:solidFill>
                  <a:srgbClr val="FF0066"/>
                </a:solidFill>
              </a:rPr>
              <a:t>-2</a:t>
            </a:r>
            <a:r>
              <a:rPr lang="en-GB" sz="1800" dirty="0" smtClean="0">
                <a:solidFill>
                  <a:srgbClr val="FF0066"/>
                </a:solidFill>
              </a:rPr>
              <a:t>)</a:t>
            </a:r>
            <a:endParaRPr lang="en-GB" sz="18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GB" sz="1800" dirty="0" smtClean="0">
                <a:solidFill>
                  <a:schemeClr val="accent2"/>
                </a:solidFill>
              </a:rPr>
              <a:t>Background asymmetry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GB" sz="1800" b="1" baseline="-25000" dirty="0" smtClean="0">
                <a:solidFill>
                  <a:schemeClr val="accent2"/>
                </a:solidFill>
              </a:rPr>
              <a:t>b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chemeClr val="accent2"/>
                </a:solidFill>
              </a:rPr>
              <a:t>~(10</a:t>
            </a:r>
            <a:r>
              <a:rPr lang="en-GB" sz="1800" baseline="30000" dirty="0" smtClean="0">
                <a:solidFill>
                  <a:schemeClr val="accent2"/>
                </a:solidFill>
              </a:rPr>
              <a:t>-3</a:t>
            </a:r>
            <a:r>
              <a:rPr lang="en-GB" sz="18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Use a, time-dependent, untagged, simultaneous fit to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/>
              <a:t>+B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Subtract two asymmetries to eliminate detector component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2236762" y="4469015"/>
          <a:ext cx="4135438" cy="863600"/>
        </p:xfrm>
        <a:graphic>
          <a:graphicData uri="http://schemas.openxmlformats.org/presentationml/2006/ole">
            <p:oleObj spid="_x0000_s448522" name="Equation" r:id="rId3" imgW="2082800" imgH="43180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084388" y="5437336"/>
          <a:ext cx="4440237" cy="1016000"/>
        </p:xfrm>
        <a:graphic>
          <a:graphicData uri="http://schemas.openxmlformats.org/presentationml/2006/ole">
            <p:oleObj spid="_x0000_s448523" name="Equation" r:id="rId4" imgW="2235200" imgH="5080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580166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</a:t>
            </a:r>
            <a:r>
              <a:rPr lang="en-GB" b="1" dirty="0" smtClean="0">
                <a:sym typeface="Symbol"/>
              </a:rPr>
              <a:t></a:t>
            </a:r>
            <a:endParaRPr lang="en-US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6953250" y="2373317"/>
            <a:ext cx="1401763" cy="1079500"/>
          </a:xfrm>
          <a:prstGeom prst="roundRect">
            <a:avLst>
              <a:gd name="adj" fmla="val 16667"/>
            </a:avLst>
          </a:prstGeom>
          <a:solidFill>
            <a:srgbClr val="00B0F0">
              <a:alpha val="30196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2320925" y="2374905"/>
            <a:ext cx="904875" cy="1079500"/>
          </a:xfrm>
          <a:prstGeom prst="roundRect">
            <a:avLst>
              <a:gd name="adj" fmla="val 16667"/>
            </a:avLst>
          </a:prstGeom>
          <a:solidFill>
            <a:srgbClr val="FF99CC">
              <a:alpha val="30196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044950" y="2374905"/>
            <a:ext cx="904875" cy="10795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194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19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3AF105-452B-42AF-8253-ED0BAAAB913A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19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simple formula</a:t>
            </a:r>
          </a:p>
        </p:txBody>
      </p:sp>
      <p:sp>
        <p:nvSpPr>
          <p:cNvPr id="19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>
              <a:solidFill>
                <a:srgbClr val="FF0066"/>
              </a:solidFill>
            </a:endParaRPr>
          </a:p>
          <a:p>
            <a:pPr eaLnBrk="1" hangingPunct="1"/>
            <a:endParaRPr lang="en-GB" dirty="0" smtClean="0">
              <a:solidFill>
                <a:srgbClr val="FF0066"/>
              </a:solidFill>
            </a:endParaRPr>
          </a:p>
          <a:p>
            <a:pPr lvl="1" eaLnBrk="1" hangingPunct="1"/>
            <a:endParaRPr lang="en-GB" sz="1800" dirty="0" smtClean="0">
              <a:solidFill>
                <a:srgbClr val="FF0066"/>
              </a:solidFill>
            </a:endParaRPr>
          </a:p>
          <a:p>
            <a:pPr lvl="1" eaLnBrk="1" hangingPunct="1"/>
            <a:endParaRPr lang="en-GB" sz="1800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sz="18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827088" y="2373317"/>
          <a:ext cx="7548562" cy="1092200"/>
        </p:xfrm>
        <a:graphic>
          <a:graphicData uri="http://schemas.openxmlformats.org/presentationml/2006/ole">
            <p:oleObj spid="_x0000_s294922" name="Equation" r:id="rId3" imgW="3695700" imgH="533400" progId="Equation.3">
              <p:embed/>
            </p:oleObj>
          </a:graphicData>
        </a:graphic>
      </p:graphicFrame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1547813" y="3302005"/>
            <a:ext cx="360362" cy="28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79475" y="3705230"/>
            <a:ext cx="12426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smtClean="0"/>
              <a:t>10</a:t>
            </a:r>
            <a:r>
              <a:rPr lang="en-GB" sz="1600" b="1" baseline="30000" dirty="0" smtClean="0"/>
              <a:t>-3</a:t>
            </a:r>
            <a:r>
              <a:rPr lang="en-GB" sz="1600" b="1" dirty="0" smtClean="0"/>
              <a:t> -&gt; 10 </a:t>
            </a:r>
            <a:r>
              <a:rPr lang="en-GB" sz="1600" b="1" baseline="30000" dirty="0" smtClean="0"/>
              <a:t>-5</a:t>
            </a:r>
            <a:endParaRPr lang="en-GB" sz="1600" b="1" baseline="30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2301886" y="2214554"/>
            <a:ext cx="928694" cy="1285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021326" y="2214554"/>
            <a:ext cx="928694" cy="1285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929454" y="2214554"/>
            <a:ext cx="1643074" cy="1285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45413" name="Object 2"/>
          <p:cNvGraphicFramePr>
            <a:graphicFrameLocks noChangeAspect="1"/>
          </p:cNvGraphicFramePr>
          <p:nvPr/>
        </p:nvGraphicFramePr>
        <p:xfrm>
          <a:off x="3263900" y="1174750"/>
          <a:ext cx="2619375" cy="909638"/>
        </p:xfrm>
        <a:graphic>
          <a:graphicData uri="http://schemas.openxmlformats.org/presentationml/2006/ole">
            <p:oleObj spid="_x0000_s294923" name="Equation" r:id="rId4" imgW="12827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6953250" y="2373317"/>
            <a:ext cx="1401763" cy="1079500"/>
          </a:xfrm>
          <a:prstGeom prst="roundRect">
            <a:avLst>
              <a:gd name="adj" fmla="val 16667"/>
            </a:avLst>
          </a:prstGeom>
          <a:solidFill>
            <a:srgbClr val="00B0F0">
              <a:alpha val="30196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2320925" y="2374905"/>
            <a:ext cx="904875" cy="1079500"/>
          </a:xfrm>
          <a:prstGeom prst="roundRect">
            <a:avLst>
              <a:gd name="adj" fmla="val 16667"/>
            </a:avLst>
          </a:prstGeom>
          <a:solidFill>
            <a:srgbClr val="FF99CC">
              <a:alpha val="30196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044950" y="2374905"/>
            <a:ext cx="904875" cy="10795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194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19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3AF105-452B-42AF-8253-ED0BAAAB913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19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simple formula</a:t>
            </a:r>
          </a:p>
        </p:txBody>
      </p:sp>
      <p:sp>
        <p:nvSpPr>
          <p:cNvPr id="19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>
              <a:solidFill>
                <a:srgbClr val="FF0066"/>
              </a:solidFill>
            </a:endParaRPr>
          </a:p>
          <a:p>
            <a:pPr eaLnBrk="1" hangingPunct="1"/>
            <a:endParaRPr lang="en-GB" dirty="0" smtClean="0">
              <a:solidFill>
                <a:srgbClr val="FF0066"/>
              </a:solidFill>
            </a:endParaRPr>
          </a:p>
          <a:p>
            <a:pPr lvl="1" eaLnBrk="1" hangingPunct="1"/>
            <a:endParaRPr lang="en-GB" sz="1800" dirty="0" smtClean="0">
              <a:solidFill>
                <a:srgbClr val="FF0066"/>
              </a:solidFill>
            </a:endParaRPr>
          </a:p>
          <a:p>
            <a:pPr lvl="1" eaLnBrk="1" hangingPunct="1"/>
            <a:endParaRPr lang="en-GB" sz="1800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Polluting asymmetries are much larger than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endParaRPr lang="en-GB" baseline="-25000" dirty="0" smtClean="0"/>
          </a:p>
          <a:p>
            <a:pPr lvl="1" eaLnBrk="1" hangingPunct="1"/>
            <a:r>
              <a:rPr lang="en-GB" sz="1800" dirty="0" smtClean="0">
                <a:solidFill>
                  <a:srgbClr val="FF0066"/>
                </a:solidFill>
              </a:rPr>
              <a:t>Detector asymmetry</a:t>
            </a: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GB" sz="1800" b="1" baseline="-25000" dirty="0" smtClean="0">
                <a:solidFill>
                  <a:srgbClr val="FF0066"/>
                </a:solidFill>
              </a:rPr>
              <a:t>c 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rgbClr val="FF0066"/>
                </a:solidFill>
              </a:rPr>
              <a:t>~(10</a:t>
            </a:r>
            <a:r>
              <a:rPr lang="en-GB" sz="1800" baseline="30000" dirty="0" smtClean="0">
                <a:solidFill>
                  <a:srgbClr val="FF0066"/>
                </a:solidFill>
              </a:rPr>
              <a:t>-2</a:t>
            </a:r>
            <a:r>
              <a:rPr lang="en-GB" sz="1800" dirty="0" smtClean="0">
                <a:solidFill>
                  <a:srgbClr val="FF0066"/>
                </a:solidFill>
              </a:rPr>
              <a:t>)</a:t>
            </a:r>
          </a:p>
          <a:p>
            <a:pPr lvl="1" eaLnBrk="1" hangingPunct="1"/>
            <a:r>
              <a:rPr lang="en-GB" sz="1800" dirty="0" smtClean="0">
                <a:solidFill>
                  <a:schemeClr val="hlink"/>
                </a:solidFill>
              </a:rPr>
              <a:t>Production asymmetry</a:t>
            </a:r>
            <a:r>
              <a:rPr lang="en-GB" sz="1800" dirty="0" smtClean="0"/>
              <a:t>  </a:t>
            </a:r>
            <a:r>
              <a:rPr lang="en-GB" sz="1800" b="1" dirty="0" err="1" smtClean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GB" sz="1800" b="1" baseline="-25000" dirty="0" err="1" smtClean="0">
                <a:solidFill>
                  <a:schemeClr val="hlink"/>
                </a:solidFill>
              </a:rPr>
              <a:t>p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chemeClr val="hlink"/>
                </a:solidFill>
              </a:rPr>
              <a:t>~(10</a:t>
            </a:r>
            <a:r>
              <a:rPr lang="en-GB" sz="1800" baseline="30000" dirty="0" smtClean="0">
                <a:solidFill>
                  <a:schemeClr val="hlink"/>
                </a:solidFill>
              </a:rPr>
              <a:t>-2</a:t>
            </a:r>
            <a:r>
              <a:rPr lang="en-GB" sz="1800" dirty="0" smtClean="0">
                <a:solidFill>
                  <a:schemeClr val="hlink"/>
                </a:solidFill>
              </a:rPr>
              <a:t>)</a:t>
            </a:r>
          </a:p>
          <a:p>
            <a:pPr lvl="1" eaLnBrk="1" hangingPunct="1"/>
            <a:r>
              <a:rPr lang="en-GB" sz="1800" dirty="0" smtClean="0">
                <a:solidFill>
                  <a:schemeClr val="accent2"/>
                </a:solidFill>
              </a:rPr>
              <a:t>Background asymmetry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GB" sz="1800" b="1" baseline="-25000" dirty="0" smtClean="0">
                <a:solidFill>
                  <a:schemeClr val="accent2"/>
                </a:solidFill>
              </a:rPr>
              <a:t>b</a:t>
            </a:r>
            <a:r>
              <a:rPr lang="en-GB" sz="1800" b="1" dirty="0" smtClean="0">
                <a:solidFill>
                  <a:srgbClr val="FF0066"/>
                </a:solidFill>
              </a:rPr>
              <a:t>	</a:t>
            </a:r>
            <a:r>
              <a:rPr lang="en-GB" sz="1800" dirty="0" smtClean="0">
                <a:solidFill>
                  <a:schemeClr val="accent2"/>
                </a:solidFill>
              </a:rPr>
              <a:t>~(10</a:t>
            </a:r>
            <a:r>
              <a:rPr lang="en-GB" sz="1800" baseline="30000" dirty="0" smtClean="0">
                <a:solidFill>
                  <a:schemeClr val="accent2"/>
                </a:solidFill>
              </a:rPr>
              <a:t>-3</a:t>
            </a:r>
            <a:r>
              <a:rPr lang="en-GB" sz="1800" dirty="0" smtClean="0">
                <a:solidFill>
                  <a:schemeClr val="accent2"/>
                </a:solidFill>
              </a:rPr>
              <a:t>)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827088" y="2373317"/>
          <a:ext cx="7548562" cy="1092200"/>
        </p:xfrm>
        <a:graphic>
          <a:graphicData uri="http://schemas.openxmlformats.org/presentationml/2006/ole">
            <p:oleObj spid="_x0000_s295950" name="Equation" r:id="rId3" imgW="3695700" imgH="533400" progId="Equation.3">
              <p:embed/>
            </p:oleObj>
          </a:graphicData>
        </a:graphic>
      </p:graphicFrame>
      <p:sp>
        <p:nvSpPr>
          <p:cNvPr id="19468" name="AutoShape 3"/>
          <p:cNvSpPr>
            <a:spLocks noChangeArrowheads="1"/>
          </p:cNvSpPr>
          <p:nvPr/>
        </p:nvSpPr>
        <p:spPr bwMode="auto">
          <a:xfrm>
            <a:off x="6912006" y="5705496"/>
            <a:ext cx="2160588" cy="723900"/>
          </a:xfrm>
          <a:prstGeom prst="roundRect">
            <a:avLst>
              <a:gd name="adj" fmla="val 16667"/>
            </a:avLst>
          </a:prstGeom>
          <a:solidFill>
            <a:srgbClr val="00B0F0">
              <a:alpha val="30196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6"/>
          <p:cNvSpPr>
            <a:spLocks noChangeArrowheads="1"/>
          </p:cNvSpPr>
          <p:nvPr/>
        </p:nvSpPr>
        <p:spPr bwMode="auto">
          <a:xfrm>
            <a:off x="6912006" y="4119584"/>
            <a:ext cx="2160588" cy="719137"/>
          </a:xfrm>
          <a:prstGeom prst="roundRect">
            <a:avLst>
              <a:gd name="adj" fmla="val 16667"/>
            </a:avLst>
          </a:prstGeom>
          <a:solidFill>
            <a:srgbClr val="FF99CC">
              <a:alpha val="30196"/>
            </a:srgb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7"/>
          <p:cNvSpPr>
            <a:spLocks noChangeArrowheads="1"/>
          </p:cNvSpPr>
          <p:nvPr/>
        </p:nvSpPr>
        <p:spPr bwMode="auto">
          <a:xfrm>
            <a:off x="6912006" y="4903809"/>
            <a:ext cx="2160588" cy="7239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204106" y="4091009"/>
          <a:ext cx="1563688" cy="2324100"/>
        </p:xfrm>
        <a:graphic>
          <a:graphicData uri="http://schemas.openxmlformats.org/presentationml/2006/ole">
            <p:oleObj spid="_x0000_s295951" name="Equation" r:id="rId4" imgW="914400" imgH="1358900" progId="Equation.3">
              <p:embed/>
            </p:oleObj>
          </a:graphicData>
        </a:graphic>
      </p:graphicFrame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1547813" y="3302005"/>
            <a:ext cx="360362" cy="2873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 flipV="1">
            <a:off x="2849563" y="3446467"/>
            <a:ext cx="122237" cy="287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044825" y="3733805"/>
            <a:ext cx="5905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66"/>
                </a:solidFill>
              </a:rPr>
              <a:t>10 </a:t>
            </a:r>
            <a:r>
              <a:rPr lang="en-GB" sz="1600" b="1" baseline="30000">
                <a:solidFill>
                  <a:srgbClr val="FF0066"/>
                </a:solidFill>
              </a:rPr>
              <a:t>-2</a:t>
            </a:r>
            <a:endParaRPr lang="en-GB" sz="1600" b="1">
              <a:solidFill>
                <a:srgbClr val="FF0066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H="1" flipV="1">
            <a:off x="4649788" y="3446467"/>
            <a:ext cx="122237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845050" y="3733805"/>
            <a:ext cx="590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hlink"/>
                </a:solidFill>
              </a:rPr>
              <a:t>10 </a:t>
            </a:r>
            <a:r>
              <a:rPr lang="en-GB" sz="1600" b="1" baseline="30000">
                <a:solidFill>
                  <a:schemeClr val="hlink"/>
                </a:solidFill>
              </a:rPr>
              <a:t>-2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 flipV="1">
            <a:off x="7531100" y="3446467"/>
            <a:ext cx="122238" cy="2873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726363" y="3733805"/>
            <a:ext cx="5905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</a:rPr>
              <a:t>10 </a:t>
            </a:r>
            <a:r>
              <a:rPr lang="en-GB" sz="1600" b="1" baseline="30000">
                <a:solidFill>
                  <a:schemeClr val="accent2"/>
                </a:solidFill>
              </a:rPr>
              <a:t>-3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79475" y="3705230"/>
            <a:ext cx="12426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smtClean="0"/>
              <a:t>10</a:t>
            </a:r>
            <a:r>
              <a:rPr lang="en-GB" sz="1600" b="1" baseline="30000" dirty="0" smtClean="0"/>
              <a:t>-3</a:t>
            </a:r>
            <a:r>
              <a:rPr lang="en-GB" sz="1600" b="1" dirty="0" smtClean="0"/>
              <a:t> -&gt; 10 </a:t>
            </a:r>
            <a:r>
              <a:rPr lang="en-GB" sz="1600" b="1" baseline="30000" dirty="0" smtClean="0"/>
              <a:t>-5</a:t>
            </a:r>
            <a:endParaRPr lang="en-GB" sz="1600" b="1" baseline="300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286116" y="214290"/>
            <a:ext cx="1571636" cy="500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214678" y="0"/>
            <a:ext cx="1688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</a:rPr>
              <a:t>Very Complicated</a:t>
            </a:r>
            <a:endParaRPr lang="en-GB" b="1" dirty="0">
              <a:solidFill>
                <a:schemeClr val="accent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357554" y="285728"/>
            <a:ext cx="1500198" cy="42862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3263900" y="1174750"/>
          <a:ext cx="2619375" cy="909638"/>
        </p:xfrm>
        <a:graphic>
          <a:graphicData uri="http://schemas.openxmlformats.org/presentationml/2006/ole">
            <p:oleObj spid="_x0000_s295952" name="Equation" r:id="rId5" imgW="12827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measure </a:t>
            </a:r>
            <a:r>
              <a:rPr lang="en-GB" dirty="0"/>
              <a:t>t</a:t>
            </a:r>
            <a:r>
              <a:rPr lang="en-GB" dirty="0" smtClean="0"/>
              <a:t>ime-dependent decay rates: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r>
              <a:rPr lang="en-GB" dirty="0" smtClean="0"/>
              <a:t>A</a:t>
            </a:r>
            <a:r>
              <a:rPr lang="en-GB" baseline="-25000" dirty="0" smtClean="0"/>
              <a:t>c</a:t>
            </a:r>
            <a:r>
              <a:rPr lang="en-GB" dirty="0" smtClean="0"/>
              <a:t>,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p</a:t>
            </a:r>
            <a:r>
              <a:rPr lang="en-GB" dirty="0" smtClean="0"/>
              <a:t> and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fs</a:t>
            </a:r>
            <a:r>
              <a:rPr lang="en-GB" dirty="0" smtClean="0"/>
              <a:t> are correlated and cannot be separately fitted</a:t>
            </a:r>
          </a:p>
          <a:p>
            <a:r>
              <a:rPr lang="en-GB" dirty="0" smtClean="0"/>
              <a:t>First, </a:t>
            </a:r>
            <a:r>
              <a:rPr lang="en-GB" dirty="0" err="1" smtClean="0"/>
              <a:t>reparameterise</a:t>
            </a:r>
            <a:endParaRPr lang="en-GB" dirty="0" smtClean="0"/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BACFA3-F20C-4A6E-9162-83DE698CF72D}" type="slidenum">
              <a:rPr lang="en-GB" smtClean="0"/>
              <a:pPr/>
              <a:t>58</a:t>
            </a:fld>
            <a:endParaRPr lang="en-GB" smtClean="0"/>
          </a:p>
        </p:txBody>
      </p: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000250"/>
            <a:ext cx="9020175" cy="233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6172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Reparameterise</a:t>
            </a:r>
            <a:endParaRPr lang="en-US" dirty="0" smtClean="0"/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to make it easier to see what we’re doing…</a:t>
            </a:r>
            <a:endParaRPr lang="en-US" dirty="0">
              <a:solidFill>
                <a:srgbClr val="00808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GB" dirty="0">
                <a:solidFill>
                  <a:srgbClr val="008080"/>
                </a:solidFill>
              </a:rPr>
              <a:t>production </a:t>
            </a:r>
            <a:r>
              <a:rPr lang="en-GB" dirty="0" smtClean="0">
                <a:solidFill>
                  <a:srgbClr val="008080"/>
                </a:solidFill>
              </a:rPr>
              <a:t>asymmetry</a:t>
            </a:r>
            <a:r>
              <a:rPr lang="en-GB" dirty="0" smtClean="0"/>
              <a:t> </a:t>
            </a:r>
            <a:r>
              <a:rPr lang="en-US" dirty="0" smtClean="0"/>
              <a:t>is an </a:t>
            </a:r>
            <a:r>
              <a:rPr lang="en-US" i="1" dirty="0" smtClean="0"/>
              <a:t>initial state asymmetry</a:t>
            </a:r>
          </a:p>
          <a:p>
            <a:r>
              <a:rPr lang="en-US" dirty="0" smtClean="0"/>
              <a:t>Changes the mixing amplitude, </a:t>
            </a:r>
            <a:r>
              <a:rPr lang="en-US" u="sng" dirty="0" smtClean="0"/>
              <a:t>does not</a:t>
            </a:r>
            <a:r>
              <a:rPr lang="en-US" dirty="0" smtClean="0"/>
              <a:t> change the physics</a:t>
            </a:r>
          </a:p>
          <a:p>
            <a:r>
              <a:rPr lang="en-US" dirty="0" smtClean="0"/>
              <a:t>Fit for x</a:t>
            </a:r>
            <a:r>
              <a:rPr lang="en-US" baseline="-25000" dirty="0" smtClean="0"/>
              <a:t>1</a:t>
            </a:r>
            <a:r>
              <a:rPr lang="en-US" dirty="0" smtClean="0"/>
              <a:t> independently, which now only has </a:t>
            </a:r>
            <a:r>
              <a:rPr lang="en-US" dirty="0" smtClean="0">
                <a:solidFill>
                  <a:srgbClr val="FF0066"/>
                </a:solidFill>
              </a:rPr>
              <a:t>detector </a:t>
            </a:r>
            <a:r>
              <a:rPr lang="en-US" dirty="0" err="1" smtClean="0">
                <a:solidFill>
                  <a:srgbClr val="FF0066"/>
                </a:solidFill>
              </a:rPr>
              <a:t>asym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61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61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61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03F135-44B7-456D-A1F9-442AB1CE122A}" type="slidenum">
              <a:rPr lang="en-GB" smtClean="0"/>
              <a:pPr/>
              <a:t>59</a:t>
            </a:fld>
            <a:endParaRPr lang="en-GB" smtClean="0"/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965329"/>
            <a:ext cx="6842125" cy="1963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93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5" name="Picture 2" descr="http://zebu.uoregon.edu/~imamura/209/apr14/virtu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08314" cy="164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131840" y="205271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Matter</a:t>
            </a:r>
            <a:r>
              <a:rPr lang="en-US" sz="1800" b="1" dirty="0" smtClean="0"/>
              <a:t> + </a:t>
            </a:r>
            <a:r>
              <a:rPr lang="en-US" sz="1800" b="1" dirty="0" smtClean="0">
                <a:solidFill>
                  <a:srgbClr val="FF0000"/>
                </a:solidFill>
              </a:rPr>
              <a:t>Antimatter</a:t>
            </a:r>
            <a:r>
              <a:rPr lang="en-US" sz="1800" b="1" dirty="0" smtClean="0"/>
              <a:t> = photons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subtraction method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B</a:t>
            </a:r>
            <a:r>
              <a:rPr lang="en-US" baseline="-25000" dirty="0" smtClean="0"/>
              <a:t>s</a:t>
            </a:r>
            <a:r>
              <a:rPr lang="en-US" dirty="0" smtClean="0"/>
              <a:t>/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with the same final states (   =</a:t>
            </a:r>
            <a:r>
              <a:rPr lang="en-US" dirty="0" err="1" smtClean="0"/>
              <a:t>KK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dirty="0" smtClean="0">
                <a:latin typeface="Symbol" pitchFamily="18" charset="2"/>
              </a:rPr>
              <a:t> 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>
                <a:solidFill>
                  <a:srgbClr val="008080"/>
                </a:solidFill>
              </a:rPr>
              <a:t>production asymmetry </a:t>
            </a:r>
            <a:r>
              <a:rPr lang="en-US" dirty="0" smtClean="0"/>
              <a:t>is in x</a:t>
            </a:r>
            <a:r>
              <a:rPr lang="en-US" baseline="-25000" dirty="0" smtClean="0"/>
              <a:t>2</a:t>
            </a:r>
            <a:r>
              <a:rPr lang="en-US" dirty="0" smtClean="0"/>
              <a:t>/x</a:t>
            </a:r>
            <a:r>
              <a:rPr lang="en-US" baseline="-25000" dirty="0" smtClean="0"/>
              <a:t>3</a:t>
            </a:r>
            <a:r>
              <a:rPr lang="en-US" dirty="0" smtClean="0"/>
              <a:t>, just throw it away</a:t>
            </a:r>
          </a:p>
          <a:p>
            <a:r>
              <a:rPr lang="en-US" dirty="0" smtClean="0"/>
              <a:t>Measure the </a:t>
            </a:r>
            <a:r>
              <a:rPr lang="en-US" b="1" dirty="0" smtClean="0"/>
              <a:t>difference</a:t>
            </a:r>
            <a:r>
              <a:rPr lang="en-US" dirty="0" smtClean="0"/>
              <a:t> between B</a:t>
            </a:r>
            <a:r>
              <a:rPr lang="en-US" baseline="-25000" dirty="0" smtClean="0"/>
              <a:t>s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61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smtClean="0"/>
          </a:p>
        </p:txBody>
      </p:sp>
      <p:sp>
        <p:nvSpPr>
          <p:cNvPr id="61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smtClean="0"/>
          </a:p>
        </p:txBody>
      </p:sp>
      <p:sp>
        <p:nvSpPr>
          <p:cNvPr id="61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03F135-44B7-456D-A1F9-442AB1CE122A}" type="slidenum">
              <a:rPr lang="en-GB" smtClean="0"/>
              <a:pPr/>
              <a:t>60</a:t>
            </a:fld>
            <a:endParaRPr lang="en-GB" smtClean="0"/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1965329"/>
            <a:ext cx="6842125" cy="1963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5624522" y="1247223"/>
          <a:ext cx="304800" cy="404812"/>
        </p:xfrm>
        <a:graphic>
          <a:graphicData uri="http://schemas.openxmlformats.org/presentationml/2006/ole">
            <p:oleObj spid="_x0000_s284686" name="Equation" r:id="rId4" imgW="152268" imgH="203024" progId="Equation.3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143000" y="5426075"/>
          <a:ext cx="3263900" cy="860425"/>
        </p:xfrm>
        <a:graphic>
          <a:graphicData uri="http://schemas.openxmlformats.org/presentationml/2006/ole">
            <p:oleObj spid="_x0000_s284687" name="Equation" r:id="rId5" imgW="1637589" imgH="431613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956300" y="5643563"/>
          <a:ext cx="2687638" cy="482600"/>
        </p:xfrm>
        <a:graphic>
          <a:graphicData uri="http://schemas.openxmlformats.org/presentationml/2006/ole">
            <p:oleObj spid="_x0000_s284688" name="Equation" r:id="rId6" imgW="1346200" imgH="241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896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MC sensitivities, Real data yields and systematics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0.1 fb</a:t>
            </a:r>
            <a:r>
              <a:rPr lang="en-GB" baseline="30000" dirty="0" smtClean="0"/>
              <a:t>-1</a:t>
            </a:r>
            <a:r>
              <a:rPr lang="en-GB" dirty="0" smtClean="0"/>
              <a:t>   </a:t>
            </a:r>
            <a:r>
              <a:rPr lang="en-GB" dirty="0" smtClean="0">
                <a:latin typeface="Symbol" pitchFamily="18" charset="2"/>
              </a:rPr>
              <a:t>s</a:t>
            </a:r>
            <a:r>
              <a:rPr lang="en-GB" dirty="0" smtClean="0"/>
              <a:t>~5x10</a:t>
            </a:r>
            <a:r>
              <a:rPr lang="en-GB" baseline="30000" dirty="0" smtClean="0"/>
              <a:t>-3</a:t>
            </a:r>
            <a:r>
              <a:rPr lang="en-GB" dirty="0" smtClean="0"/>
              <a:t> ... First result (2011)</a:t>
            </a:r>
            <a:endParaRPr lang="en-GB" baseline="30000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1.0 fb</a:t>
            </a:r>
            <a:r>
              <a:rPr lang="en-GB" baseline="30000" dirty="0" smtClean="0"/>
              <a:t>-1</a:t>
            </a:r>
            <a:r>
              <a:rPr lang="en-GB" dirty="0" smtClean="0"/>
              <a:t>   </a:t>
            </a:r>
            <a:r>
              <a:rPr lang="en-GB" dirty="0" smtClean="0">
                <a:latin typeface="Symbol" pitchFamily="18" charset="2"/>
              </a:rPr>
              <a:t>s</a:t>
            </a:r>
            <a:r>
              <a:rPr lang="en-GB" dirty="0" smtClean="0"/>
              <a:t>~2x10</a:t>
            </a:r>
            <a:r>
              <a:rPr lang="en-GB" baseline="30000" dirty="0" smtClean="0"/>
              <a:t>-3</a:t>
            </a:r>
            <a:r>
              <a:rPr lang="en-GB" dirty="0" smtClean="0"/>
              <a:t> ... 5</a:t>
            </a:r>
            <a:r>
              <a:rPr lang="en-GB" dirty="0" smtClean="0">
                <a:latin typeface="Symbol" pitchFamily="18" charset="2"/>
              </a:rPr>
              <a:t>s</a:t>
            </a:r>
            <a:r>
              <a:rPr lang="en-GB" dirty="0" smtClean="0"/>
              <a:t> observation? (2012/2013)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62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err="1" smtClean="0">
                <a:solidFill>
                  <a:srgbClr val="000000"/>
                </a:solidFill>
                <a:ea typeface="+mn-ea"/>
              </a:rPr>
              <a:t>LHCb</a:t>
            </a:r>
            <a:r>
              <a:rPr lang="en-GB" dirty="0" smtClean="0">
                <a:solidFill>
                  <a:srgbClr val="000000"/>
                </a:solidFill>
                <a:ea typeface="+mn-ea"/>
              </a:rPr>
              <a:t> projections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 F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1161628"/>
            <a:ext cx="58388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2564904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b="1" u="sng" dirty="0" smtClean="0"/>
              <a:t>MC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K*</a:t>
            </a:r>
            <a:r>
              <a:rPr lang="en-US" dirty="0" smtClean="0">
                <a:latin typeface="Symbol" pitchFamily="18" charset="2"/>
              </a:rPr>
              <a:t>mm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61214"/>
            <a:ext cx="3749897" cy="256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4149080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 </a:t>
            </a:r>
          </a:p>
          <a:p>
            <a:r>
              <a:rPr lang="en-US" sz="1000" dirty="0" smtClean="0"/>
              <a:t>657M bb-pairs</a:t>
            </a:r>
            <a:endParaRPr lang="en-US" sz="1000" dirty="0"/>
          </a:p>
        </p:txBody>
      </p:sp>
      <p:pic>
        <p:nvPicPr>
          <p:cNvPr id="9" name="Picture 4" descr="http://www.hep.phy.cam.ac.uk/~skottowe/rdPlot_20090914/plots20100130/p20100130_1xBkg_1fb_7T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92696"/>
            <a:ext cx="4857750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3688" y="3284984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 MC 1fb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mm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will exclude most SUSY models this year!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35658"/>
            <a:ext cx="8489918" cy="319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66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Misc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</a:t>
            </a:r>
            <a:r>
              <a:rPr lang="en-US" dirty="0" err="1" smtClean="0"/>
              <a:t>flavour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loop-level observables</a:t>
            </a:r>
          </a:p>
          <a:p>
            <a:r>
              <a:rPr lang="en-US" dirty="0" smtClean="0"/>
              <a:t>Would need a very accurate determination of </a:t>
            </a:r>
            <a:r>
              <a:rPr lang="en-US" dirty="0" err="1" smtClean="0"/>
              <a:t>dmd</a:t>
            </a:r>
            <a:r>
              <a:rPr lang="en-US" dirty="0" smtClean="0"/>
              <a:t>/</a:t>
            </a:r>
            <a:r>
              <a:rPr lang="en-US" dirty="0" err="1" smtClean="0"/>
              <a:t>dms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  <p:pic>
        <p:nvPicPr>
          <p:cNvPr id="451586" name="Picture 2" descr="http://ckmfitter.in2p3.fr/plots_ICHEP10/rhoeta_small_lo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64825"/>
            <a:ext cx="7205487" cy="358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c.f. J/</a:t>
            </a:r>
            <a:r>
              <a:rPr lang="en-GB" dirty="0" smtClean="0">
                <a:latin typeface="Symbol" pitchFamily="18" charset="2"/>
              </a:rPr>
              <a:t>Y</a:t>
            </a:r>
            <a:r>
              <a:rPr lang="en-GB" dirty="0" smtClean="0"/>
              <a:t> </a:t>
            </a:r>
            <a:r>
              <a:rPr lang="en-GB" dirty="0" smtClean="0">
                <a:latin typeface="Symbol" pitchFamily="18" charset="2"/>
              </a:rPr>
              <a:t>F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68F1-1A78-412D-88E8-2167B96CBEBB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14438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Directly Measure sin </a:t>
            </a:r>
            <a:r>
              <a:rPr kumimoji="0" lang="en-GB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+mn-cs"/>
              </a:rPr>
              <a:t>f</a:t>
            </a:r>
            <a:r>
              <a:rPr kumimoji="0" lang="en-GB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</a:t>
            </a:r>
            <a:endParaRPr kumimoji="0" lang="en-GB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cs typeface="+mn-cs"/>
              </a:rPr>
              <a:t>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(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Symbol" pitchFamily="18" charset="2"/>
                <a:cs typeface="+mn-cs"/>
              </a:rPr>
              <a:t>f</a:t>
            </a:r>
            <a:r>
              <a:rPr kumimoji="0" lang="en-GB" sz="20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) = 0.05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in 1 fb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-1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Effectively Measures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000" kern="0" dirty="0" smtClean="0"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000" kern="0" dirty="0" smtClean="0"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000" kern="0" dirty="0" smtClean="0"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000" kern="0" dirty="0" smtClean="0">
                <a:latin typeface="Symbol" pitchFamily="18" charset="2"/>
                <a:cs typeface="+mn-cs"/>
              </a:rPr>
              <a:t>s</a:t>
            </a:r>
            <a:r>
              <a:rPr lang="en-GB" sz="2000" kern="0" dirty="0" smtClean="0">
                <a:latin typeface="+mn-lt"/>
                <a:cs typeface="+mn-cs"/>
              </a:rPr>
              <a:t>(</a:t>
            </a:r>
            <a:r>
              <a:rPr lang="en-GB" sz="2000" kern="0" dirty="0" smtClean="0">
                <a:latin typeface="+mn-lt"/>
                <a:cs typeface="+mn-cs"/>
                <a:sym typeface="Symbol"/>
              </a:rPr>
              <a:t></a:t>
            </a:r>
            <a:r>
              <a:rPr lang="en-GB" sz="2000" kern="0" dirty="0" smtClean="0">
                <a:latin typeface="+mn-lt"/>
                <a:cs typeface="+mn-cs"/>
              </a:rPr>
              <a:t>) = 0.5</a:t>
            </a:r>
            <a:r>
              <a:rPr lang="en-GB" sz="2000" kern="0" baseline="30000" dirty="0" smtClean="0">
                <a:latin typeface="+mn-lt"/>
                <a:cs typeface="+mn-cs"/>
              </a:rPr>
              <a:t>c</a:t>
            </a:r>
            <a:r>
              <a:rPr lang="en-GB" sz="2000" kern="0" dirty="0" smtClean="0">
                <a:latin typeface="+mn-lt"/>
                <a:cs typeface="+mn-cs"/>
              </a:rPr>
              <a:t> in 1 fb</a:t>
            </a:r>
            <a:r>
              <a:rPr lang="en-GB" sz="2000" kern="0" baseline="30000" dirty="0" smtClean="0">
                <a:latin typeface="+mn-lt"/>
                <a:cs typeface="+mn-cs"/>
              </a:rPr>
              <a:t>-1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200" kern="0" dirty="0" smtClean="0">
                <a:latin typeface="+mn-lt"/>
                <a:cs typeface="+mn-cs"/>
              </a:rPr>
              <a:t>But t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hey constrain NP differently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Effective power enhanced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200" kern="0" dirty="0" smtClean="0">
                <a:latin typeface="+mn-lt"/>
                <a:cs typeface="+mn-cs"/>
              </a:rPr>
              <a:t>NB physical limit of </a:t>
            </a:r>
            <a:r>
              <a:rPr lang="en-GB" sz="2200" kern="0" dirty="0" err="1" smtClean="0">
                <a:latin typeface="+mn-lt"/>
                <a:cs typeface="+mn-cs"/>
              </a:rPr>
              <a:t>a</a:t>
            </a:r>
            <a:r>
              <a:rPr lang="en-GB" sz="2200" kern="0" baseline="-25000" dirty="0" err="1" smtClean="0">
                <a:latin typeface="+mn-lt"/>
                <a:cs typeface="+mn-cs"/>
              </a:rPr>
              <a:t>fs</a:t>
            </a:r>
            <a:r>
              <a:rPr lang="en-GB" sz="2200" kern="0" dirty="0" smtClean="0">
                <a:latin typeface="+mn-lt"/>
                <a:cs typeface="+mn-cs"/>
              </a:rPr>
              <a:t> is at 4x10</a:t>
            </a:r>
            <a:r>
              <a:rPr lang="en-GB" sz="2200" kern="0" baseline="30000" dirty="0" smtClean="0">
                <a:latin typeface="+mn-lt"/>
                <a:cs typeface="+mn-cs"/>
              </a:rPr>
              <a:t>-3</a:t>
            </a:r>
            <a:r>
              <a:rPr lang="en-GB" sz="2200" kern="0" dirty="0" smtClean="0">
                <a:latin typeface="+mn-lt"/>
                <a:cs typeface="+mn-cs"/>
              </a:rPr>
              <a:t> &lt; current D</a:t>
            </a:r>
            <a:r>
              <a:rPr lang="en-GB" sz="2400" b="1" dirty="0" smtClean="0">
                <a:sym typeface="Symbol"/>
              </a:rPr>
              <a:t></a:t>
            </a:r>
            <a:r>
              <a:rPr lang="en-GB" sz="2200" kern="0" dirty="0" smtClean="0">
                <a:latin typeface="+mn-lt"/>
                <a:cs typeface="+mn-cs"/>
              </a:rPr>
              <a:t> result!</a:t>
            </a:r>
            <a:endParaRPr kumimoji="0" lang="en-GB" sz="2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768350" y="1201738"/>
          <a:ext cx="1774825" cy="506412"/>
        </p:xfrm>
        <a:graphic>
          <a:graphicData uri="http://schemas.openxmlformats.org/presentationml/2006/ole">
            <p:oleObj spid="_x0000_s73769" name="Equation" r:id="rId3" imgW="888614" imgH="25389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928688" y="2500306"/>
          <a:ext cx="406400" cy="506412"/>
        </p:xfrm>
        <a:graphic>
          <a:graphicData uri="http://schemas.openxmlformats.org/presentationml/2006/ole">
            <p:oleObj spid="_x0000_s73770" name="Equation" r:id="rId4" imgW="203024" imgH="25378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041397" y="3487743"/>
          <a:ext cx="3101975" cy="727075"/>
        </p:xfrm>
        <a:graphic>
          <a:graphicData uri="http://schemas.openxmlformats.org/presentationml/2006/ole">
            <p:oleObj spid="_x0000_s73771" name="Equation" r:id="rId5" imgW="2057400" imgH="482600" progId="Equation.3">
              <p:embed/>
            </p:oleObj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52457" t="2437"/>
          <a:stretch>
            <a:fillRect/>
          </a:stretch>
        </p:blipFill>
        <p:spPr bwMode="auto">
          <a:xfrm>
            <a:off x="4788024" y="908720"/>
            <a:ext cx="4329215" cy="416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5" name="Picture 2" descr="http://zebu.uoregon.edu/~imamura/209/apr14/virtu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08314" cy="164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436187" y="2052717"/>
            <a:ext cx="2664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±  CP-violation, CPV</a:t>
            </a:r>
          </a:p>
          <a:p>
            <a:pPr algn="ctr"/>
            <a:r>
              <a:rPr lang="en-US" dirty="0" smtClean="0"/>
              <a:t>observable difference between matter and antimatter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31840" y="205271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Matter</a:t>
            </a:r>
            <a:r>
              <a:rPr lang="en-US" sz="1800" b="1" dirty="0" smtClean="0"/>
              <a:t> + </a:t>
            </a:r>
            <a:r>
              <a:rPr lang="en-US" sz="1800" b="1" dirty="0" smtClean="0">
                <a:solidFill>
                  <a:srgbClr val="FF0000"/>
                </a:solidFill>
              </a:rPr>
              <a:t>Antimatter</a:t>
            </a:r>
            <a:r>
              <a:rPr lang="en-US" sz="1800" b="1" dirty="0" smtClean="0"/>
              <a:t> = photons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 Lambert, CERN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Moriond QCD, 22nd March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9C784-BE9F-43E4-88DC-507D4C56E50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8153146"/>
              </p:ext>
            </p:extLst>
          </p:nvPr>
        </p:nvGraphicFramePr>
        <p:xfrm>
          <a:off x="583824" y="4271016"/>
          <a:ext cx="3124080" cy="939600"/>
        </p:xfrm>
        <a:graphic>
          <a:graphicData uri="http://schemas.openxmlformats.org/presentationml/2006/ole">
            <p:oleObj spid="_x0000_s281610" name="Equation" r:id="rId3" imgW="1562100" imgH="4699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16286" y="5319792"/>
            <a:ext cx="1301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You Are Here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2762508" y="4878452"/>
            <a:ext cx="450632" cy="43204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8859004"/>
              </p:ext>
            </p:extLst>
          </p:nvPr>
        </p:nvGraphicFramePr>
        <p:xfrm>
          <a:off x="5894536" y="4270643"/>
          <a:ext cx="1701800" cy="939800"/>
        </p:xfrm>
        <a:graphic>
          <a:graphicData uri="http://schemas.openxmlformats.org/presentationml/2006/ole">
            <p:oleObj spid="_x0000_s281611" name="Equation" r:id="rId4" imgW="850531" imgH="469696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5445224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Where did you go?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Guys…? Guys…??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6192180" y="4977172"/>
            <a:ext cx="936104" cy="7200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2" descr="http://zebu.uoregon.edu/~imamura/209/apr14/virtu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2508314" cy="164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9877" y="3645024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REALITY</a:t>
            </a:r>
            <a:endParaRPr lang="en-GB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3645024"/>
            <a:ext cx="378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SM (maximal CPV)</a:t>
            </a:r>
            <a:endParaRPr lang="en-GB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6436187" y="2052717"/>
            <a:ext cx="2664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±  CP-violation, CPV</a:t>
            </a:r>
          </a:p>
          <a:p>
            <a:pPr algn="ctr"/>
            <a:r>
              <a:rPr lang="en-US" dirty="0" smtClean="0"/>
              <a:t>observable difference between matter and antimatter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131840" y="205271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B050"/>
                </a:solidFill>
              </a:rPr>
              <a:t>Matter</a:t>
            </a:r>
            <a:r>
              <a:rPr lang="en-US" sz="1800" b="1" dirty="0" smtClean="0"/>
              <a:t> + </a:t>
            </a:r>
            <a:r>
              <a:rPr lang="en-US" sz="1800" b="1" dirty="0" smtClean="0">
                <a:solidFill>
                  <a:srgbClr val="FF0000"/>
                </a:solidFill>
              </a:rPr>
              <a:t>Antimatter</a:t>
            </a:r>
            <a:r>
              <a:rPr lang="en-US" sz="1800" b="1" dirty="0" smtClean="0"/>
              <a:t> = photons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Rob Lambert, CERN</a:t>
            </a:r>
            <a:endParaRPr lang="en-GB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Moriond QCD, 22nd March 2011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8D0A4-798C-440D-BA47-803BFB6A96A3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463031"/>
            <a:ext cx="9144000" cy="14700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</a:rPr>
              <a:t>What does that have to do with heavy flavour physics?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70330</TotalTime>
  <Words>2760</Words>
  <Application>Microsoft Office PowerPoint</Application>
  <PresentationFormat>On-screen Show (4:3)</PresentationFormat>
  <Paragraphs>784</Paragraphs>
  <Slides>68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Default Design</vt:lpstr>
      <vt:lpstr>Equation</vt:lpstr>
      <vt:lpstr>Heavy Flavour in a Nutshell</vt:lpstr>
      <vt:lpstr>Flavour physics timeline</vt:lpstr>
      <vt:lpstr>Outline</vt:lpstr>
      <vt:lpstr>Light</vt:lpstr>
      <vt:lpstr>Matter</vt:lpstr>
      <vt:lpstr>Antimatter</vt:lpstr>
      <vt:lpstr>Antimatter</vt:lpstr>
      <vt:lpstr>Antimatter</vt:lpstr>
      <vt:lpstr>What does that have to do with heavy flavour physics?</vt:lpstr>
      <vt:lpstr>A beautiful image</vt:lpstr>
      <vt:lpstr>Complementarity</vt:lpstr>
      <vt:lpstr>Neutral mesons are   </vt:lpstr>
      <vt:lpstr>               Questions</vt:lpstr>
      <vt:lpstr>Looking for NP</vt:lpstr>
      <vt:lpstr>Looking for NP</vt:lpstr>
      <vt:lpstr>Looking for CPV</vt:lpstr>
      <vt:lpstr>CKM - status</vt:lpstr>
      <vt:lpstr>Hottest new physics searches</vt:lpstr>
      <vt:lpstr>Looking for CP (1)</vt:lpstr>
      <vt:lpstr>Looking for flavour (1)</vt:lpstr>
      <vt:lpstr>Looking for flavour (2)</vt:lpstr>
      <vt:lpstr>Looking for CP (2)</vt:lpstr>
      <vt:lpstr>Looking for both</vt:lpstr>
      <vt:lpstr>Status: NP in mixing?</vt:lpstr>
      <vt:lpstr>Flavour-specific asymmetry</vt:lpstr>
      <vt:lpstr>Surprise!</vt:lpstr>
      <vt:lpstr>Translate</vt:lpstr>
      <vt:lpstr>Hot Topic</vt:lpstr>
      <vt:lpstr>Current status</vt:lpstr>
      <vt:lpstr>Experimental Challenge</vt:lpstr>
      <vt:lpstr>After 1fb-1 of LHCb</vt:lpstr>
      <vt:lpstr>Summary</vt:lpstr>
      <vt:lpstr>End</vt:lpstr>
      <vt:lpstr>Acknowledgements</vt:lpstr>
      <vt:lpstr>Further References</vt:lpstr>
      <vt:lpstr>Further introduction</vt:lpstr>
      <vt:lpstr>Gravity</vt:lpstr>
      <vt:lpstr>Antimatter</vt:lpstr>
      <vt:lpstr>CKM and CPV</vt:lpstr>
      <vt:lpstr>Unitarity Triangles</vt:lpstr>
      <vt:lpstr>CKM - status</vt:lpstr>
      <vt:lpstr>Mixing observables</vt:lpstr>
      <vt:lpstr>QM 101</vt:lpstr>
      <vt:lpstr>Mixing</vt:lpstr>
      <vt:lpstr>Mass-decay</vt:lpstr>
      <vt:lpstr>Observables</vt:lpstr>
      <vt:lpstr>Flavour-specific asymmetry</vt:lpstr>
      <vt:lpstr>Translate</vt:lpstr>
      <vt:lpstr>Discovery Potential</vt:lpstr>
      <vt:lpstr>Discovery Potential</vt:lpstr>
      <vt:lpstr>Discovery Potential</vt:lpstr>
      <vt:lpstr>Discovery Potential</vt:lpstr>
      <vt:lpstr>Flavour-specific asymmetry</vt:lpstr>
      <vt:lpstr>Experimental Challenge</vt:lpstr>
      <vt:lpstr>Experimental Challenge</vt:lpstr>
      <vt:lpstr>The simple formula</vt:lpstr>
      <vt:lpstr>The simple formula</vt:lpstr>
      <vt:lpstr>Simplify</vt:lpstr>
      <vt:lpstr>Reparameterise</vt:lpstr>
      <vt:lpstr>The subtraction method</vt:lpstr>
      <vt:lpstr>Projections</vt:lpstr>
      <vt:lpstr>LHCb projections</vt:lpstr>
      <vt:lpstr>J/y F</vt:lpstr>
      <vt:lpstr>K*mm</vt:lpstr>
      <vt:lpstr>mm</vt:lpstr>
      <vt:lpstr>Misc</vt:lpstr>
      <vt:lpstr>Looking for flavour (3)</vt:lpstr>
      <vt:lpstr>c.f. J/Y 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</dc:title>
  <dc:creator>Rob Lambert</dc:creator>
  <cp:lastModifiedBy>asaarela</cp:lastModifiedBy>
  <cp:revision>3046</cp:revision>
  <dcterms:created xsi:type="dcterms:W3CDTF">2006-02-08T18:36:50Z</dcterms:created>
  <dcterms:modified xsi:type="dcterms:W3CDTF">2011-03-24T12:37:10Z</dcterms:modified>
</cp:coreProperties>
</file>