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38700" cy="42767250"/>
  <p:notesSz cx="6731000" cy="9856788"/>
  <p:embeddedFontLst>
    <p:embeddedFont>
      <p:font typeface="Helvetica" pitchFamily="34" charset="0"/>
      <p:regular r:id="rId5"/>
      <p:bold r:id="rId6"/>
      <p:italic r:id="rId7"/>
      <p:boldItalic r:id="rId8"/>
    </p:embeddedFont>
    <p:embeddedFont>
      <p:font typeface="Times" pitchFamily="18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689A"/>
    <a:srgbClr val="EE1FCB"/>
    <a:srgbClr val="6E7F13"/>
    <a:srgbClr val="F3F6F9"/>
    <a:srgbClr val="E6F3F9"/>
    <a:srgbClr val="E6F0F9"/>
    <a:srgbClr val="DCF0F9"/>
    <a:srgbClr val="EAEEF3"/>
    <a:srgbClr val="EBF0F5"/>
    <a:srgbClr val="EAEF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159" autoAdjust="0"/>
  </p:normalViewPr>
  <p:slideViewPr>
    <p:cSldViewPr>
      <p:cViewPr>
        <p:scale>
          <a:sx n="25" d="100"/>
          <a:sy n="25" d="100"/>
        </p:scale>
        <p:origin x="-570" y="-120"/>
      </p:cViewPr>
      <p:guideLst>
        <p:guide orient="horz" pos="13470"/>
        <p:guide pos="95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4663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4663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fld id="{6AD10872-CBAF-0E46-BCA8-5166678804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572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58988" y="739775"/>
            <a:ext cx="261302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4663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4663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fld id="{F4A0DD6D-6211-B149-8CA9-E73274EE0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617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2B546-BB02-C447-BF3B-23115D5B9048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gif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4533900"/>
            <a:ext cx="5181600" cy="38242875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 rot="5400000">
            <a:off x="12832556" y="-12832556"/>
            <a:ext cx="4573588" cy="30238700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 rot="5400000">
            <a:off x="17165638" y="29724350"/>
            <a:ext cx="1077912" cy="25045988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4648775" y="34867850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69" tIns="45682" rIns="91369" bIns="45682">
            <a:prstTxWarp prst="textNoShape">
              <a:avLst/>
            </a:prstTxWarp>
            <a:spAutoFit/>
          </a:bodyPr>
          <a:lstStyle/>
          <a:p>
            <a:pPr defTabSz="912813"/>
            <a:endParaRPr lang="en-GB" sz="2300"/>
          </a:p>
        </p:txBody>
      </p:sp>
      <p:pic>
        <p:nvPicPr>
          <p:cNvPr id="17414" name="Picture 6" descr="DIRAC-logo-motto-trans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644563" cy="4781550"/>
          </a:xfrm>
          <a:prstGeom prst="rect">
            <a:avLst/>
          </a:prstGeom>
          <a:noFill/>
        </p:spPr>
      </p:pic>
      <p:pic>
        <p:nvPicPr>
          <p:cNvPr id="17415" name="Picture 7" descr="dots-transp"/>
          <p:cNvPicPr>
            <a:picLocks noChangeAspect="1" noChangeArrowheads="1"/>
          </p:cNvPicPr>
          <p:nvPr/>
        </p:nvPicPr>
        <p:blipFill>
          <a:blip r:embed="rId4">
            <a:lum bright="80000" contrast="-90000"/>
          </a:blip>
          <a:srcRect r="27165"/>
          <a:stretch>
            <a:fillRect/>
          </a:stretch>
        </p:blipFill>
        <p:spPr bwMode="auto">
          <a:xfrm>
            <a:off x="11942763" y="15265400"/>
            <a:ext cx="18316575" cy="2509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2" descr="LHCb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675" y="39411275"/>
            <a:ext cx="4503738" cy="3068638"/>
          </a:xfrm>
          <a:prstGeom prst="rect">
            <a:avLst/>
          </a:prstGeom>
          <a:noFill/>
        </p:spPr>
      </p:pic>
      <p:sp>
        <p:nvSpPr>
          <p:cNvPr id="17421" name="Rectangle 1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3234988" y="504825"/>
            <a:ext cx="16357600" cy="2813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369" tIns="45682" rIns="91369" bIns="45682" numCol="1" anchor="t" anchorCtr="0" compatLnSpc="1">
            <a:prstTxWarp prst="textNoShape">
              <a:avLst/>
            </a:prstTxWarp>
            <a:spAutoFit/>
          </a:bodyPr>
          <a:lstStyle>
            <a:lvl1pPr algn="r" defTabSz="912813">
              <a:defRPr sz="10500" b="1" i="1">
                <a:solidFill>
                  <a:srgbClr val="EAEEF3"/>
                </a:solidFill>
              </a:defRPr>
            </a:lvl1pPr>
          </a:lstStyle>
          <a:p>
            <a:r>
              <a:rPr lang="es-ES"/>
              <a:t>Click to edit Master title style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8283575" y="41905238"/>
            <a:ext cx="21167725" cy="717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369" tIns="45682" rIns="91369" bIns="45682" numCol="1" anchor="t" anchorCtr="0" compatLnSpc="1">
            <a:prstTxWarp prst="textNoShape">
              <a:avLst/>
            </a:prstTxWarp>
            <a:spAutoFit/>
          </a:bodyPr>
          <a:lstStyle>
            <a:lvl1pPr marL="0" indent="0" algn="r">
              <a:buFont typeface="Zapf Dingbats" pitchFamily="-65" charset="2"/>
              <a:buNone/>
              <a:defRPr sz="4100" b="1" i="1">
                <a:solidFill>
                  <a:srgbClr val="004080"/>
                </a:solidFill>
              </a:defRPr>
            </a:lvl1pPr>
          </a:lstStyle>
          <a:p>
            <a:r>
              <a:rPr lang="es-ES"/>
              <a:t>Click to edit Master subtitle style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4648775" y="34867850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69" tIns="45682" rIns="91369" bIns="45682">
            <a:prstTxWarp prst="textNoShape">
              <a:avLst/>
            </a:prstTxWarp>
            <a:spAutoFit/>
          </a:bodyPr>
          <a:lstStyle/>
          <a:p>
            <a:pPr defTabSz="912813"/>
            <a:endParaRPr lang="en-GB" sz="2300"/>
          </a:p>
        </p:txBody>
      </p:sp>
      <p:sp>
        <p:nvSpPr>
          <p:cNvPr id="1742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 rot="16200000">
            <a:off x="-8157368" y="15470981"/>
            <a:ext cx="21518562" cy="2041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369" tIns="45682" rIns="91369" bIns="45682" numCol="1" anchor="t" anchorCtr="0" compatLnSpc="1">
            <a:prstTxWarp prst="textNoShape">
              <a:avLst/>
            </a:prstTxWarp>
          </a:bodyPr>
          <a:lstStyle>
            <a:lvl1pPr algn="ctr" defTabSz="912813">
              <a:defRPr sz="11500">
                <a:solidFill>
                  <a:srgbClr val="77B4C4"/>
                </a:solidFill>
                <a:latin typeface="VDub" pitchFamily="-65" charset="-52"/>
              </a:defRPr>
            </a:lvl1pPr>
          </a:lstStyle>
          <a:p>
            <a:r>
              <a:rPr lang="es-ES" dirty="0" smtClean="0"/>
              <a:t>DIRAC ACCOUNTING</a:t>
            </a:r>
            <a:endParaRPr lang="es-ES" dirty="0"/>
          </a:p>
        </p:txBody>
      </p:sp>
      <p:pic>
        <p:nvPicPr>
          <p:cNvPr id="17426" name="Picture 18" descr="title_oval"/>
          <p:cNvPicPr>
            <a:picLocks noChangeAspect="1" noChangeArrowheads="1"/>
          </p:cNvPicPr>
          <p:nvPr/>
        </p:nvPicPr>
        <p:blipFill>
          <a:blip r:embed="rId6"/>
          <a:srcRect t="50023" r="49709"/>
          <a:stretch>
            <a:fillRect/>
          </a:stretch>
        </p:blipFill>
        <p:spPr bwMode="auto">
          <a:xfrm>
            <a:off x="12773025" y="0"/>
            <a:ext cx="17486313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34648775" y="34867850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69" tIns="45682" rIns="91369" bIns="45682">
            <a:prstTxWarp prst="textNoShape">
              <a:avLst/>
            </a:prstTxWarp>
            <a:spAutoFit/>
          </a:bodyPr>
          <a:lstStyle/>
          <a:p>
            <a:pPr defTabSz="912813"/>
            <a:endParaRPr lang="en-GB" sz="2300"/>
          </a:p>
        </p:txBody>
      </p:sp>
      <p:pic>
        <p:nvPicPr>
          <p:cNvPr id="17429" name="Picture 21" descr="title_oval"/>
          <p:cNvPicPr>
            <a:picLocks noChangeAspect="1" noChangeArrowheads="1"/>
          </p:cNvPicPr>
          <p:nvPr/>
        </p:nvPicPr>
        <p:blipFill>
          <a:blip r:embed="rId6"/>
          <a:srcRect t="50023" r="49709"/>
          <a:stretch>
            <a:fillRect/>
          </a:stretch>
        </p:blipFill>
        <p:spPr bwMode="auto">
          <a:xfrm>
            <a:off x="12773025" y="0"/>
            <a:ext cx="17486313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4" name="Picture 26" descr="RAL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6849050"/>
            <a:ext cx="5080928" cy="917575"/>
          </a:xfrm>
          <a:prstGeom prst="rect">
            <a:avLst/>
          </a:prstGeom>
          <a:noFill/>
        </p:spPr>
      </p:pic>
      <p:pic>
        <p:nvPicPr>
          <p:cNvPr id="17436" name="Picture 28" descr="CERN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67001" y="30295850"/>
            <a:ext cx="2285999" cy="2286000"/>
          </a:xfrm>
          <a:prstGeom prst="rect">
            <a:avLst/>
          </a:prstGeom>
          <a:noFill/>
        </p:spPr>
      </p:pic>
      <p:pic>
        <p:nvPicPr>
          <p:cNvPr id="17440" name="Picture 32" descr="CNAF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327150" y="37968237"/>
            <a:ext cx="2079653" cy="1322388"/>
          </a:xfrm>
          <a:prstGeom prst="rect">
            <a:avLst/>
          </a:prstGeom>
          <a:noFill/>
        </p:spPr>
      </p:pic>
      <p:pic>
        <p:nvPicPr>
          <p:cNvPr id="17441" name="Picture 33" descr="CPPM_logo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295400" y="27628850"/>
            <a:ext cx="2144712" cy="2514600"/>
          </a:xfrm>
          <a:prstGeom prst="rect">
            <a:avLst/>
          </a:prstGeom>
          <a:noFill/>
        </p:spPr>
      </p:pic>
      <p:pic>
        <p:nvPicPr>
          <p:cNvPr id="27" name="Picture 26" descr="logo_UCD.jp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81000" y="34570458"/>
            <a:ext cx="1447800" cy="2110446"/>
          </a:xfrm>
          <a:prstGeom prst="rect">
            <a:avLst/>
          </a:prstGeom>
        </p:spPr>
      </p:pic>
      <p:pic>
        <p:nvPicPr>
          <p:cNvPr id="28" name="Picture 27" descr="logo-pi-bunt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590801" y="34570458"/>
            <a:ext cx="2133600" cy="2126192"/>
          </a:xfrm>
          <a:prstGeom prst="rect">
            <a:avLst/>
          </a:prstGeom>
        </p:spPr>
      </p:pic>
      <p:pic>
        <p:nvPicPr>
          <p:cNvPr id="29" name="Picture 28" descr="ihep_logo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84149" y="30295850"/>
            <a:ext cx="2246923" cy="2286000"/>
          </a:xfrm>
          <a:prstGeom prst="rect">
            <a:avLst/>
          </a:prstGeom>
        </p:spPr>
      </p:pic>
      <p:pic>
        <p:nvPicPr>
          <p:cNvPr id="30" name="Picture 29" descr="ub_logo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2400" y="32752721"/>
            <a:ext cx="4832350" cy="164895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712913"/>
            <a:ext cx="27216100" cy="712787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300" y="9979025"/>
            <a:ext cx="27216100" cy="28224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3375" y="1712913"/>
            <a:ext cx="6804025" cy="364902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300" y="1712913"/>
            <a:ext cx="20259675" cy="36490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712913"/>
            <a:ext cx="27216100" cy="712787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300" y="9979025"/>
            <a:ext cx="27216100" cy="282241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27481213"/>
            <a:ext cx="25701625" cy="8494712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188" y="18126075"/>
            <a:ext cx="25701625" cy="935513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712913"/>
            <a:ext cx="27216100" cy="712787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300" y="9979025"/>
            <a:ext cx="13531850" cy="282241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5550" y="9979025"/>
            <a:ext cx="13531850" cy="282241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712913"/>
            <a:ext cx="27216100" cy="7127875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300" y="9572625"/>
            <a:ext cx="13361988" cy="398938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300" y="13562013"/>
            <a:ext cx="13361988" cy="246411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0650" y="9572625"/>
            <a:ext cx="13366750" cy="398938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0650" y="13562013"/>
            <a:ext cx="13366750" cy="246411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712913"/>
            <a:ext cx="27216100" cy="712787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703388"/>
            <a:ext cx="9948863" cy="72453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2113" y="1703388"/>
            <a:ext cx="16905287" cy="3649980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300" y="8948738"/>
            <a:ext cx="9948863" cy="292544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725" y="29937075"/>
            <a:ext cx="18141950" cy="35337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725" y="3821113"/>
            <a:ext cx="18141950" cy="256603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725" y="33470850"/>
            <a:ext cx="18141950" cy="5019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FF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403263" y="504825"/>
            <a:ext cx="16189325" cy="281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69" tIns="45682" rIns="91369" bIns="45682">
            <a:prstTxWarp prst="textNoShape">
              <a:avLst/>
            </a:prstTxWarp>
            <a:spAutoFit/>
          </a:bodyPr>
          <a:lstStyle/>
          <a:p>
            <a:pPr algn="r" defTabSz="912813" eaLnBrk="1" hangingPunct="1">
              <a:lnSpc>
                <a:spcPct val="85000"/>
              </a:lnSpc>
            </a:pPr>
            <a:r>
              <a:rPr lang="es-ES" sz="10500" b="1" i="1">
                <a:solidFill>
                  <a:srgbClr val="EAEEF3"/>
                </a:solidFill>
                <a:latin typeface="Helvetica" pitchFamily="-65" charset="0"/>
              </a:rPr>
              <a:t>Haga clic para cambiar el estilo de título	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5817850" y="41916350"/>
            <a:ext cx="13701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69" tIns="45682" rIns="91369" bIns="45682">
            <a:prstTxWarp prst="textNoShape">
              <a:avLst/>
            </a:prstTxWarp>
            <a:spAutoFit/>
          </a:bodyPr>
          <a:lstStyle/>
          <a:p>
            <a:pPr algn="r" defTabSz="417195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Zapf Dingbats" pitchFamily="-65" charset="2"/>
              <a:buNone/>
            </a:pPr>
            <a:r>
              <a:rPr lang="es-ES" sz="4100" b="1" i="1">
                <a:solidFill>
                  <a:srgbClr val="004080"/>
                </a:solidFill>
                <a:latin typeface="Helvetica" pitchFamily="-65" charset="0"/>
              </a:rPr>
              <a:t>Haga clic para modificar el estilo de subtítulo del patrón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+mj-lt"/>
          <a:ea typeface="+mj-ea"/>
          <a:cs typeface="+mj-cs"/>
        </a:defRPr>
      </a:lvl1pPr>
      <a:lvl2pPr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2pPr>
      <a:lvl3pPr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3pPr>
      <a:lvl4pPr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4pPr>
      <a:lvl5pPr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5pPr>
      <a:lvl6pPr marL="457200"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6pPr>
      <a:lvl7pPr marL="914400"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7pPr>
      <a:lvl8pPr marL="1371600"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8pPr>
      <a:lvl9pPr marL="1828800" algn="l" defTabSz="4171950" rtl="0" fontAlgn="base">
        <a:lnSpc>
          <a:spcPct val="85000"/>
        </a:lnSpc>
        <a:spcBef>
          <a:spcPct val="0"/>
        </a:spcBef>
        <a:spcAft>
          <a:spcPct val="0"/>
        </a:spcAft>
        <a:defRPr sz="10900">
          <a:solidFill>
            <a:srgbClr val="FF0000"/>
          </a:solidFill>
          <a:latin typeface="Helvetica" pitchFamily="-65" charset="0"/>
        </a:defRPr>
      </a:lvl9pPr>
    </p:titleStyle>
    <p:bodyStyle>
      <a:lvl1pPr marL="1563688" indent="-1563688" algn="l" defTabSz="4171950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Zapf Dingbats" pitchFamily="-65" charset="2"/>
        <a:buChar char="m"/>
        <a:defRPr sz="9100">
          <a:solidFill>
            <a:srgbClr val="0000FF"/>
          </a:solidFill>
          <a:latin typeface="+mn-lt"/>
          <a:ea typeface="+mn-ea"/>
          <a:cs typeface="+mn-cs"/>
        </a:defRPr>
      </a:lvl1pPr>
      <a:lvl2pPr marL="3389313" indent="-1303338" algn="l" defTabSz="4171950" rtl="0" fontAlgn="base">
        <a:spcBef>
          <a:spcPct val="20000"/>
        </a:spcBef>
        <a:spcAft>
          <a:spcPct val="0"/>
        </a:spcAft>
        <a:buClr>
          <a:srgbClr val="0000FF"/>
        </a:buClr>
        <a:buSzPct val="55000"/>
        <a:buFont typeface="Zapf Dingbats" pitchFamily="-65" charset="2"/>
        <a:buChar char="o"/>
        <a:defRPr sz="8200">
          <a:solidFill>
            <a:srgbClr val="004080"/>
          </a:solidFill>
          <a:latin typeface="+mn-lt"/>
          <a:ea typeface="ＭＳ Ｐゴシック" pitchFamily="-65" charset="-128"/>
        </a:defRPr>
      </a:lvl2pPr>
      <a:lvl3pPr marL="4954588" indent="-1042988" algn="l" defTabSz="4171950" rtl="0" fontAlgn="base">
        <a:spcBef>
          <a:spcPct val="20000"/>
        </a:spcBef>
        <a:spcAft>
          <a:spcPct val="0"/>
        </a:spcAft>
        <a:buClr>
          <a:srgbClr val="0099CC"/>
        </a:buClr>
        <a:buSzPct val="65000"/>
        <a:buFont typeface="Zapf Dingbats" pitchFamily="-65" charset="2"/>
        <a:buChar char="P"/>
        <a:defRPr sz="7300">
          <a:solidFill>
            <a:srgbClr val="0099CC"/>
          </a:solidFill>
          <a:latin typeface="+mn-lt"/>
          <a:ea typeface="ＭＳ Ｐゴシック" pitchFamily="-65" charset="-128"/>
        </a:defRPr>
      </a:lvl3pPr>
      <a:lvl4pPr marL="6518275" indent="-1042988" algn="l" defTabSz="4171950" rtl="0" fontAlgn="base">
        <a:spcBef>
          <a:spcPct val="20000"/>
        </a:spcBef>
        <a:spcAft>
          <a:spcPct val="0"/>
        </a:spcAft>
        <a:buClr>
          <a:srgbClr val="50E05A"/>
        </a:buClr>
        <a:buSzPct val="85000"/>
        <a:buFont typeface="Zapf Dingbats" pitchFamily="-65" charset="2"/>
        <a:buChar char="d"/>
        <a:defRPr sz="6400">
          <a:solidFill>
            <a:srgbClr val="00CC66"/>
          </a:solidFill>
          <a:latin typeface="+mn-lt"/>
          <a:ea typeface="ＭＳ Ｐゴシック" pitchFamily="-65" charset="-128"/>
        </a:defRPr>
      </a:lvl4pPr>
      <a:lvl5pPr marL="8083550" indent="-1042988" algn="l" defTabSz="4171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5500">
          <a:solidFill>
            <a:schemeClr val="tx1"/>
          </a:solidFill>
          <a:latin typeface="+mn-lt"/>
          <a:ea typeface="ＭＳ Ｐゴシック" pitchFamily="-65" charset="-128"/>
        </a:defRPr>
      </a:lvl5pPr>
      <a:lvl6pPr marL="8540750" indent="-1042988" algn="l" defTabSz="4171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5500">
          <a:solidFill>
            <a:schemeClr val="tx1"/>
          </a:solidFill>
          <a:latin typeface="+mn-lt"/>
          <a:ea typeface="ＭＳ Ｐゴシック" pitchFamily="-65" charset="-128"/>
        </a:defRPr>
      </a:lvl6pPr>
      <a:lvl7pPr marL="8997950" indent="-1042988" algn="l" defTabSz="4171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5500">
          <a:solidFill>
            <a:schemeClr val="tx1"/>
          </a:solidFill>
          <a:latin typeface="+mn-lt"/>
          <a:ea typeface="ＭＳ Ｐゴシック" pitchFamily="-65" charset="-128"/>
        </a:defRPr>
      </a:lvl7pPr>
      <a:lvl8pPr marL="9455150" indent="-1042988" algn="l" defTabSz="4171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5500">
          <a:solidFill>
            <a:schemeClr val="tx1"/>
          </a:solidFill>
          <a:latin typeface="+mn-lt"/>
          <a:ea typeface="ＭＳ Ｐゴシック" pitchFamily="-65" charset="-128"/>
        </a:defRPr>
      </a:lvl8pPr>
      <a:lvl9pPr marL="9912350" indent="-1042988" algn="l" defTabSz="4171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55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>
          <a:ln/>
        </p:spPr>
        <p:txBody>
          <a:bodyPr/>
          <a:lstStyle/>
          <a:p>
            <a:r>
              <a:rPr lang="es-ES" dirty="0" smtClean="0"/>
              <a:t>DIRAC </a:t>
            </a:r>
            <a:r>
              <a:rPr lang="es-ES" dirty="0" err="1" smtClean="0"/>
              <a:t>Title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532" name="Rectangle 364"/>
          <p:cNvSpPr>
            <a:spLocks noGrp="1" noChangeArrowheads="1"/>
          </p:cNvSpPr>
          <p:nvPr>
            <p:ph type="subTitle" idx="1"/>
          </p:nvPr>
        </p:nvSpPr>
        <p:spPr>
          <a:xfrm>
            <a:off x="8283575" y="41905238"/>
            <a:ext cx="21167725" cy="1480329"/>
          </a:xfrm>
        </p:spPr>
        <p:txBody>
          <a:bodyPr/>
          <a:lstStyle/>
          <a:p>
            <a:r>
              <a:rPr lang="es-ES" dirty="0" smtClean="0"/>
              <a:t>A. Casajús, R. Graciani, A.Puig, R.Vázquez</a:t>
            </a:r>
          </a:p>
          <a:p>
            <a:endParaRPr lang="es-ES" dirty="0"/>
          </a:p>
        </p:txBody>
      </p:sp>
      <p:sp>
        <p:nvSpPr>
          <p:cNvPr id="7533" name="Rectangle 365"/>
          <p:cNvSpPr>
            <a:spLocks noGrp="1" noChangeArrowheads="1"/>
          </p:cNvSpPr>
          <p:nvPr>
            <p:ph type="ctrTitle"/>
          </p:nvPr>
        </p:nvSpPr>
        <p:spPr>
          <a:xfrm>
            <a:off x="13620750" y="200025"/>
            <a:ext cx="16357600" cy="1277196"/>
          </a:xfrm>
        </p:spPr>
        <p:txBody>
          <a:bodyPr/>
          <a:lstStyle/>
          <a:p>
            <a:r>
              <a:rPr lang="en-US" sz="8800" dirty="0" smtClean="0"/>
              <a:t>The </a:t>
            </a:r>
            <a:r>
              <a:rPr lang="en-US" sz="8800" smtClean="0"/>
              <a:t>DIRAC template</a:t>
            </a:r>
            <a:endParaRPr lang="es-ES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27178000" y="43180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147066" y="22047200"/>
            <a:ext cx="120134" cy="360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0157617" y="40863105"/>
            <a:ext cx="14505784" cy="513496"/>
          </a:xfrm>
          <a:prstGeom prst="rect">
            <a:avLst/>
          </a:prstGeom>
          <a:solidFill>
            <a:srgbClr val="EAEFF4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0" tIns="0" rIns="360000" bIns="0" numCol="1" spcCol="720000" rtlCol="0" anchor="ctr">
            <a:noAutofit/>
          </a:bodyPr>
          <a:lstStyle/>
          <a:p>
            <a:pPr algn="ctr">
              <a:spcAft>
                <a:spcPts val="1800"/>
              </a:spcAft>
            </a:pPr>
            <a:r>
              <a:rPr lang="en-US" sz="20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At the moment these extended plots have to be generated manually. Integration with the DIRAC Web Portal is foreseen.</a:t>
            </a:r>
            <a:endParaRPr lang="en-US" sz="2000" dirty="0">
              <a:solidFill>
                <a:schemeClr val="accent6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Logos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Office Them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1FFE1">
            <a:alpha val="75000"/>
          </a:srgb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0" tIns="180000" rIns="360000" bIns="180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1FFE1">
            <a:alpha val="75000"/>
          </a:srgb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0" tIns="180000" rIns="360000" bIns="180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Office Them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3366"/>
    </a:dk1>
    <a:lt1>
      <a:srgbClr val="FFFFFF"/>
    </a:lt1>
    <a:dk2>
      <a:srgbClr val="003366"/>
    </a:dk2>
    <a:lt2>
      <a:srgbClr val="E3E2C7"/>
    </a:lt2>
    <a:accent1>
      <a:srgbClr val="CCCC99"/>
    </a:accent1>
    <a:accent2>
      <a:srgbClr val="003366"/>
    </a:accent2>
    <a:accent3>
      <a:srgbClr val="FFFFFF"/>
    </a:accent3>
    <a:accent4>
      <a:srgbClr val="002A56"/>
    </a:accent4>
    <a:accent5>
      <a:srgbClr val="E2E2CA"/>
    </a:accent5>
    <a:accent6>
      <a:srgbClr val="002D5C"/>
    </a:accent6>
    <a:hlink>
      <a:srgbClr val="003366"/>
    </a:hlink>
    <a:folHlink>
      <a:srgbClr val="8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MyLogos.potx</Template>
  <TotalTime>109</TotalTime>
  <Words>38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VDub</vt:lpstr>
      <vt:lpstr>Helvetica</vt:lpstr>
      <vt:lpstr>Zapf Dingbats</vt:lpstr>
      <vt:lpstr>Times</vt:lpstr>
      <vt:lpstr>ＭＳ Ｐゴシック</vt:lpstr>
      <vt:lpstr>Wingdings</vt:lpstr>
      <vt:lpstr>MyLogos</vt:lpstr>
      <vt:lpstr>The DIRAC template</vt:lpstr>
    </vt:vector>
  </TitlesOfParts>
  <Manager/>
  <Company>Universitat de Barcelona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LHCb experience in the Grid from the DIRAC Accounting data</dc:title>
  <dc:subject/>
  <dc:creator>Albert Puig Navarro</dc:creator>
  <cp:keywords/>
  <dc:description/>
  <cp:lastModifiedBy>asaarela</cp:lastModifiedBy>
  <cp:revision>6</cp:revision>
  <cp:lastPrinted>1904-01-01T00:00:00Z</cp:lastPrinted>
  <dcterms:created xsi:type="dcterms:W3CDTF">2010-10-08T16:06:31Z</dcterms:created>
  <dcterms:modified xsi:type="dcterms:W3CDTF">2010-10-13T14:18:53Z</dcterms:modified>
  <cp:category>poster</cp:category>
</cp:coreProperties>
</file>